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notesMasterIdLst>
    <p:notesMasterId r:id="rId23"/>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jp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jp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jp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jp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jp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mnt/data/a_softly_lit_interior_church_scene_warm_and_atmos_batch_1.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685800" y="822960"/>
            <a:ext cx="6903720" cy="4617720"/>
          </a:xfrm>
          <a:prstGeom prst="rect">
            <a:avLst/>
          </a:prstGeom>
          <a:solidFill>
            <a:srgbClr val="2D2118">
              <a:alpha val="95000"/>
            </a:srgbClr>
          </a:solidFill>
          <a:ln w="15240">
            <a:solidFill>
              <a:srgbClr val="C7953D">
                <a:alpha val="85000"/>
              </a:srgbClr>
            </a:solidFill>
            <a:prstDash val="solid"/>
          </a:ln>
        </p:spPr>
      </p:sp>
      <p:sp>
        <p:nvSpPr>
          <p:cNvPr id="4" name="Text 1"/>
          <p:cNvSpPr/>
          <p:nvPr/>
        </p:nvSpPr>
        <p:spPr>
          <a:xfrm>
            <a:off x="960120" y="1078992"/>
            <a:ext cx="6217920" cy="1097280"/>
          </a:xfrm>
          <a:prstGeom prst="rect">
            <a:avLst/>
          </a:prstGeom>
          <a:noFill/>
          <a:ln/>
        </p:spPr>
        <p:txBody>
          <a:bodyPr wrap="square" lIns="0" tIns="0" rIns="0" bIns="0" rtlCol="0" anchor="ctr">
            <a:normAutofit/>
          </a:bodyPr>
          <a:lstStyle/>
          <a:p>
            <a:pPr indent="0" marL="0">
              <a:buNone/>
            </a:pPr>
            <a:r>
              <a:rPr lang="en-US" sz="3800" b="1" dirty="0">
                <a:solidFill>
                  <a:srgbClr val="FFFBF1"/>
                </a:solidFill>
                <a:latin typeface="Georgia" pitchFamily="34" charset="0"/>
                <a:ea typeface="Georgia" pitchFamily="34" charset="-122"/>
                <a:cs typeface="Georgia" pitchFamily="34" charset="-120"/>
              </a:rPr>
              <a:t>Jesus, Where'er Thy People Meet</a:t>
            </a:r>
            <a:endParaRPr lang="en-US" sz="3800" dirty="0"/>
          </a:p>
        </p:txBody>
      </p:sp>
      <p:sp>
        <p:nvSpPr>
          <p:cNvPr id="5" name="Text 2"/>
          <p:cNvSpPr/>
          <p:nvPr/>
        </p:nvSpPr>
        <p:spPr>
          <a:xfrm>
            <a:off x="978408" y="2395728"/>
            <a:ext cx="5943600" cy="320040"/>
          </a:xfrm>
          <a:prstGeom prst="rect">
            <a:avLst/>
          </a:prstGeom>
          <a:noFill/>
          <a:ln/>
        </p:spPr>
        <p:txBody>
          <a:bodyPr wrap="square" lIns="0" tIns="0" rIns="0" bIns="0" rtlCol="0" anchor="ctr"/>
          <a:lstStyle/>
          <a:p>
            <a:pPr indent="0" marL="0">
              <a:buNone/>
            </a:pPr>
            <a:r>
              <a:rPr lang="en-US" sz="1800" dirty="0">
                <a:solidFill>
                  <a:srgbClr val="E3BE73"/>
                </a:solidFill>
                <a:latin typeface="Aptos" pitchFamily="34" charset="0"/>
                <a:ea typeface="Aptos" pitchFamily="34" charset="-122"/>
                <a:cs typeface="Aptos" pitchFamily="34" charset="-120"/>
              </a:rPr>
              <a:t>A Hymn Study Teaching Guide</a:t>
            </a:r>
            <a:endParaRPr lang="en-US" sz="1800" dirty="0"/>
          </a:p>
        </p:txBody>
      </p:sp>
      <p:sp>
        <p:nvSpPr>
          <p:cNvPr id="6" name="Text 3"/>
          <p:cNvSpPr/>
          <p:nvPr/>
        </p:nvSpPr>
        <p:spPr>
          <a:xfrm>
            <a:off x="978408" y="3063240"/>
            <a:ext cx="6080760" cy="1005840"/>
          </a:xfrm>
          <a:prstGeom prst="rect">
            <a:avLst/>
          </a:prstGeom>
          <a:noFill/>
          <a:ln/>
        </p:spPr>
        <p:txBody>
          <a:bodyPr wrap="square" lIns="254" tIns="254" rIns="254" bIns="254" rtlCol="0" anchor="ctr">
            <a:normAutofit/>
          </a:bodyPr>
          <a:lstStyle/>
          <a:p>
            <a:pPr indent="0" marL="0">
              <a:buNone/>
            </a:pPr>
            <a:r>
              <a:rPr lang="en-US" sz="1550" dirty="0">
                <a:solidFill>
                  <a:srgbClr val="F2E0B5"/>
                </a:solidFill>
                <a:latin typeface="Aptos" pitchFamily="34" charset="0"/>
                <a:ea typeface="Aptos" pitchFamily="34" charset="-122"/>
                <a:cs typeface="Aptos" pitchFamily="34" charset="-120"/>
              </a:rPr>
              <a:t>First line: Jesus, where'er thy people meet</a:t>
            </a:r>
            <a:endParaRPr lang="en-US" sz="1550" dirty="0"/>
          </a:p>
          <a:p>
            <a:pPr indent="0" marL="0">
              <a:buNone/>
            </a:pPr>
            <a:r>
              <a:rPr lang="en-US" sz="1550" dirty="0">
                <a:solidFill>
                  <a:srgbClr val="F2E0B5"/>
                </a:solidFill>
                <a:latin typeface="Aptos" pitchFamily="34" charset="0"/>
                <a:ea typeface="Aptos" pitchFamily="34" charset="-122"/>
                <a:cs typeface="Aptos" pitchFamily="34" charset="-120"/>
              </a:rPr>
              <a:t>William Cowper (1769) • Tune: WARRINGTON • Ralph Harrison</a:t>
            </a:r>
            <a:endParaRPr lang="en-US" sz="1550" dirty="0"/>
          </a:p>
          <a:p>
            <a:pPr indent="0" marL="0">
              <a:buNone/>
            </a:pPr>
            <a:r>
              <a:rPr lang="en-US" sz="1550" dirty="0">
                <a:solidFill>
                  <a:srgbClr val="F2E0B5"/>
                </a:solidFill>
                <a:latin typeface="Aptos" pitchFamily="34" charset="0"/>
                <a:ea typeface="Aptos" pitchFamily="34" charset="-122"/>
                <a:cs typeface="Aptos" pitchFamily="34" charset="-120"/>
              </a:rPr>
              <a:t>Primary Scripture: Matthew 18:20</a:t>
            </a:r>
            <a:endParaRPr lang="en-US" sz="1550" dirty="0"/>
          </a:p>
        </p:txBody>
      </p:sp>
      <p:sp>
        <p:nvSpPr>
          <p:cNvPr id="7" name="Text 4"/>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F7F0DF"/>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Stanza 1: Christ Present in the Gathering</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22960" y="1188720"/>
            <a:ext cx="9875520" cy="3931920"/>
          </a:xfrm>
          <a:prstGeom prst="rect">
            <a:avLst/>
          </a:prstGeom>
          <a:noFill/>
          <a:ln/>
        </p:spPr>
        <p:txBody>
          <a:bodyPr wrap="square" lIns="254" tIns="254" rIns="254" bIns="254" rtlCol="0" anchor="ctr">
            <a:normAutofit/>
          </a:bodyPr>
          <a:lstStyle/>
          <a:p>
            <a:r>
              <a:rPr lang="en-US" sz="1900" dirty="0">
                <a:solidFill>
                  <a:srgbClr val="2D2118"/>
                </a:solidFill>
                <a:latin typeface="Aptos" pitchFamily="34" charset="0"/>
                <a:ea typeface="Aptos" pitchFamily="34" charset="-122"/>
                <a:cs typeface="Aptos" pitchFamily="34" charset="-120"/>
              </a:rPr>
              <a:t>The opening thought is simple and profound: when Christ's people gather, he is near.</a:t>
            </a:r>
            <a:endParaRPr lang="en-US" sz="1900" dirty="0"/>
          </a:p>
          <a:p>
            <a:r>
              <a:rPr lang="en-US" sz="1900" dirty="0">
                <a:solidFill>
                  <a:srgbClr val="2D2118"/>
                </a:solidFill>
                <a:latin typeface="Aptos" pitchFamily="34" charset="0"/>
                <a:ea typeface="Aptos" pitchFamily="34" charset="-122"/>
                <a:cs typeface="Aptos" pitchFamily="34" charset="-120"/>
              </a:rPr>
              <a:t>The phrase "mercy-seat" points to access to God through mercy rather than merit.</a:t>
            </a:r>
            <a:endParaRPr lang="en-US" sz="1900" dirty="0"/>
          </a:p>
          <a:p>
            <a:r>
              <a:rPr lang="en-US" sz="1900" dirty="0">
                <a:solidFill>
                  <a:srgbClr val="2D2118"/>
                </a:solidFill>
                <a:latin typeface="Aptos" pitchFamily="34" charset="0"/>
                <a:ea typeface="Aptos" pitchFamily="34" charset="-122"/>
                <a:cs typeface="Aptos" pitchFamily="34" charset="-120"/>
              </a:rPr>
              <a:t>The stanza turns ordinary meeting places into places of reverent expectancy.</a:t>
            </a:r>
            <a:endParaRPr lang="en-US" sz="1900" dirty="0"/>
          </a:p>
          <a:p>
            <a:r>
              <a:rPr lang="en-US" sz="1900" dirty="0">
                <a:solidFill>
                  <a:srgbClr val="2D2118"/>
                </a:solidFill>
                <a:latin typeface="Aptos" pitchFamily="34" charset="0"/>
                <a:ea typeface="Aptos" pitchFamily="34" charset="-122"/>
                <a:cs typeface="Aptos" pitchFamily="34" charset="-120"/>
              </a:rPr>
              <a:t>Teaching emphasis: begin worship by looking for Christ, not merely for music, order, or comfort.</a:t>
            </a:r>
            <a:endParaRPr lang="en-US" sz="1900" dirty="0"/>
          </a:p>
        </p:txBody>
      </p:sp>
      <p:sp>
        <p:nvSpPr>
          <p:cNvPr id="7" name="Shape 5"/>
          <p:cNvSpPr/>
          <p:nvPr/>
        </p:nvSpPr>
        <p:spPr>
          <a:xfrm>
            <a:off x="914400" y="5166360"/>
            <a:ext cx="10332720" cy="1097280"/>
          </a:xfrm>
          <a:prstGeom prst="rect">
            <a:avLst/>
          </a:prstGeom>
          <a:solidFill>
            <a:srgbClr val="3B2A1D">
              <a:alpha val="92000"/>
            </a:srgbClr>
          </a:solidFill>
          <a:ln w="15240">
            <a:solidFill>
              <a:srgbClr val="C7953D">
                <a:alpha val="75000"/>
              </a:srgbClr>
            </a:solidFill>
            <a:prstDash val="solid"/>
          </a:ln>
        </p:spPr>
      </p:sp>
      <p:sp>
        <p:nvSpPr>
          <p:cNvPr id="8" name="Text 6"/>
          <p:cNvSpPr/>
          <p:nvPr/>
        </p:nvSpPr>
        <p:spPr>
          <a:xfrm>
            <a:off x="1143000" y="5321808"/>
            <a:ext cx="9875520" cy="429768"/>
          </a:xfrm>
          <a:prstGeom prst="rect">
            <a:avLst/>
          </a:prstGeom>
          <a:noFill/>
          <a:ln/>
        </p:spPr>
        <p:txBody>
          <a:bodyPr wrap="square" lIns="127" tIns="127" rIns="127" bIns="127" rtlCol="0" anchor="ctr">
            <a:normAutofit/>
          </a:bodyPr>
          <a:lstStyle/>
          <a:p>
            <a:pPr indent="0" marL="0">
              <a:buNone/>
            </a:pPr>
            <a:r>
              <a:rPr lang="en-US" sz="2000" i="1" dirty="0">
                <a:solidFill>
                  <a:srgbClr val="FFF4D8"/>
                </a:solidFill>
                <a:latin typeface="Georgia" pitchFamily="34" charset="0"/>
                <a:ea typeface="Georgia" pitchFamily="34" charset="-122"/>
                <a:cs typeface="Georgia" pitchFamily="34" charset="-120"/>
              </a:rPr>
              <a:t>Where'er they seek thee, thou art found, and every place is hallowed ground.</a:t>
            </a:r>
            <a:endParaRPr lang="en-US" sz="2000" dirty="0"/>
          </a:p>
        </p:txBody>
      </p:sp>
      <p:sp>
        <p:nvSpPr>
          <p:cNvPr id="9" name="Text 7"/>
          <p:cNvSpPr/>
          <p:nvPr/>
        </p:nvSpPr>
        <p:spPr>
          <a:xfrm>
            <a:off x="1143000" y="5852160"/>
            <a:ext cx="9875520" cy="228600"/>
          </a:xfrm>
          <a:prstGeom prst="rect">
            <a:avLst/>
          </a:prstGeom>
          <a:noFill/>
          <a:ln/>
        </p:spPr>
        <p:txBody>
          <a:bodyPr wrap="square" lIns="127" tIns="127" rIns="127" bIns="127" rtlCol="0" anchor="ctr">
            <a:normAutofit/>
          </a:bodyPr>
          <a:lstStyle/>
          <a:p>
            <a:pPr indent="0" marL="0">
              <a:buNone/>
            </a:pPr>
            <a:r>
              <a:rPr lang="en-US" sz="1100" dirty="0">
                <a:solidFill>
                  <a:srgbClr val="EAD8B0"/>
                </a:solidFill>
                <a:latin typeface="Aptos" pitchFamily="34" charset="0"/>
                <a:ea typeface="Aptos" pitchFamily="34" charset="-122"/>
                <a:cs typeface="Aptos" pitchFamily="34" charset="-120"/>
              </a:rPr>
              <a:t>Stanza 1</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Stanza 2: No Walls Can Confine Him</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22960" y="1234440"/>
            <a:ext cx="6492240" cy="4023360"/>
          </a:xfrm>
          <a:prstGeom prst="rect">
            <a:avLst/>
          </a:prstGeom>
          <a:noFill/>
          <a:ln/>
        </p:spPr>
        <p:txBody>
          <a:bodyPr wrap="square" lIns="254" tIns="254" rIns="254" bIns="254" rtlCol="0" anchor="ctr">
            <a:normAutofit/>
          </a:bodyPr>
          <a:lstStyle/>
          <a:p>
            <a:r>
              <a:rPr lang="en-US" sz="1900" dirty="0">
                <a:solidFill>
                  <a:srgbClr val="2D2118"/>
                </a:solidFill>
                <a:latin typeface="Aptos" pitchFamily="34" charset="0"/>
                <a:ea typeface="Aptos" pitchFamily="34" charset="-122"/>
                <a:cs typeface="Aptos" pitchFamily="34" charset="-120"/>
              </a:rPr>
              <a:t>The second stanza teaches that God is not contained by human structures.</a:t>
            </a:r>
            <a:endParaRPr lang="en-US" sz="1900" dirty="0"/>
          </a:p>
          <a:p>
            <a:r>
              <a:rPr lang="en-US" sz="1900" dirty="0">
                <a:solidFill>
                  <a:srgbClr val="2D2118"/>
                </a:solidFill>
                <a:latin typeface="Aptos" pitchFamily="34" charset="0"/>
                <a:ea typeface="Aptos" pitchFamily="34" charset="-122"/>
                <a:cs typeface="Aptos" pitchFamily="34" charset="-120"/>
              </a:rPr>
              <a:t>Christ dwells with the humble; pride and performance are unsuitable foundations for worship.</a:t>
            </a:r>
            <a:endParaRPr lang="en-US" sz="1900" dirty="0"/>
          </a:p>
          <a:p>
            <a:r>
              <a:rPr lang="en-US" sz="1900" dirty="0">
                <a:solidFill>
                  <a:srgbClr val="2D2118"/>
                </a:solidFill>
                <a:latin typeface="Aptos" pitchFamily="34" charset="0"/>
                <a:ea typeface="Aptos" pitchFamily="34" charset="-122"/>
                <a:cs typeface="Aptos" pitchFamily="34" charset="-120"/>
              </a:rPr>
              <a:t>The people who meet with Christ also carry his presence into home and daily life.</a:t>
            </a:r>
            <a:endParaRPr lang="en-US" sz="1900" dirty="0"/>
          </a:p>
          <a:p>
            <a:r>
              <a:rPr lang="en-US" sz="1900" dirty="0">
                <a:solidFill>
                  <a:srgbClr val="2D2118"/>
                </a:solidFill>
                <a:latin typeface="Aptos" pitchFamily="34" charset="0"/>
                <a:ea typeface="Aptos" pitchFamily="34" charset="-122"/>
                <a:cs typeface="Aptos" pitchFamily="34" charset="-120"/>
              </a:rPr>
              <a:t>Teaching emphasis: gathered worship forms believers for scattered witness.</a:t>
            </a:r>
            <a:endParaRPr lang="en-US" sz="1900" dirty="0"/>
          </a:p>
        </p:txBody>
      </p:sp>
      <p:pic>
        <p:nvPicPr>
          <p:cNvPr id="7" name="Image 0" descr="/mnt/data/a_softly_lit_interior_church_scene_warm_and_atmos_batch_1.jpg">    </p:cNvPr>
          <p:cNvPicPr>
            <a:picLocks noChangeAspect="1"/>
          </p:cNvPicPr>
          <p:nvPr/>
        </p:nvPicPr>
        <p:blipFill>
          <a:blip r:embed="rId1"/>
          <a:srcRect l="24719" r="24719" t="0" b="0"/>
          <a:stretch/>
        </p:blipFill>
        <p:spPr>
          <a:xfrm>
            <a:off x="7635240" y="1234440"/>
            <a:ext cx="3657600" cy="406908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Stanzas 3-4: Prayer and the Means of Grace</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22960" y="1234440"/>
            <a:ext cx="10058400" cy="4389120"/>
          </a:xfrm>
          <a:prstGeom prst="rect">
            <a:avLst/>
          </a:prstGeom>
          <a:noFill/>
          <a:ln/>
        </p:spPr>
        <p:txBody>
          <a:bodyPr wrap="square" lIns="254" tIns="254" rIns="254" bIns="254" rtlCol="0" anchor="ctr">
            <a:normAutofit/>
          </a:bodyPr>
          <a:lstStyle/>
          <a:p>
            <a:r>
              <a:rPr lang="en-US" sz="1950" dirty="0">
                <a:solidFill>
                  <a:srgbClr val="2D2118"/>
                </a:solidFill>
                <a:latin typeface="Aptos" pitchFamily="34" charset="0"/>
                <a:ea typeface="Aptos" pitchFamily="34" charset="-122"/>
                <a:cs typeface="Aptos" pitchFamily="34" charset="-120"/>
              </a:rPr>
              <a:t>Christ is addressed as the Shepherd of his people, renewing former mercies among them.</a:t>
            </a:r>
            <a:endParaRPr lang="en-US" sz="1950" dirty="0"/>
          </a:p>
          <a:p>
            <a:r>
              <a:rPr lang="en-US" sz="1950" dirty="0">
                <a:solidFill>
                  <a:srgbClr val="2D2118"/>
                </a:solidFill>
                <a:latin typeface="Aptos" pitchFamily="34" charset="0"/>
                <a:ea typeface="Aptos" pitchFamily="34" charset="-122"/>
                <a:cs typeface="Aptos" pitchFamily="34" charset="-120"/>
              </a:rPr>
              <a:t>Prayer strengthens faith and sweetens care; it does not always remove burdens, but it changes how believers carry them.</a:t>
            </a:r>
            <a:endParaRPr lang="en-US" sz="1950" dirty="0"/>
          </a:p>
          <a:p>
            <a:r>
              <a:rPr lang="en-US" sz="1950" dirty="0">
                <a:solidFill>
                  <a:srgbClr val="2D2118"/>
                </a:solidFill>
                <a:latin typeface="Aptos" pitchFamily="34" charset="0"/>
                <a:ea typeface="Aptos" pitchFamily="34" charset="-122"/>
                <a:cs typeface="Aptos" pitchFamily="34" charset="-120"/>
              </a:rPr>
              <a:t>Proclamation of the saving name of Jesus brings assurance and desire for God.</a:t>
            </a:r>
            <a:endParaRPr lang="en-US" sz="1950" dirty="0"/>
          </a:p>
          <a:p>
            <a:r>
              <a:rPr lang="en-US" sz="1950" dirty="0">
                <a:solidFill>
                  <a:srgbClr val="2D2118"/>
                </a:solidFill>
                <a:latin typeface="Aptos" pitchFamily="34" charset="0"/>
                <a:ea typeface="Aptos" pitchFamily="34" charset="-122"/>
                <a:cs typeface="Aptos" pitchFamily="34" charset="-120"/>
              </a:rPr>
              <a:t>Teaching emphasis: prayer, Word, and worship belong together.</a:t>
            </a:r>
            <a:endParaRPr lang="en-US" sz="19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Stanza 5: Small Gathering, Great Lord</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22960" y="1234440"/>
            <a:ext cx="9875520" cy="3383280"/>
          </a:xfrm>
          <a:prstGeom prst="rect">
            <a:avLst/>
          </a:prstGeom>
          <a:noFill/>
          <a:ln/>
        </p:spPr>
        <p:txBody>
          <a:bodyPr wrap="square" lIns="254" tIns="254" rIns="254" bIns="254" rtlCol="0" anchor="ctr">
            <a:normAutofit/>
          </a:bodyPr>
          <a:lstStyle/>
          <a:p>
            <a:r>
              <a:rPr lang="en-US" sz="1900" dirty="0">
                <a:solidFill>
                  <a:srgbClr val="2D2118"/>
                </a:solidFill>
                <a:latin typeface="Aptos" pitchFamily="34" charset="0"/>
                <a:ea typeface="Aptos" pitchFamily="34" charset="-122"/>
                <a:cs typeface="Aptos" pitchFamily="34" charset="-120"/>
              </a:rPr>
              <a:t>The final stanza honestly admits that the gathering may be few.</a:t>
            </a:r>
            <a:endParaRPr lang="en-US" sz="1900" dirty="0"/>
          </a:p>
          <a:p>
            <a:r>
              <a:rPr lang="en-US" sz="1900" dirty="0">
                <a:solidFill>
                  <a:srgbClr val="2D2118"/>
                </a:solidFill>
                <a:latin typeface="Aptos" pitchFamily="34" charset="0"/>
                <a:ea typeface="Aptos" pitchFamily="34" charset="-122"/>
                <a:cs typeface="Aptos" pitchFamily="34" charset="-120"/>
              </a:rPr>
              <a:t>Yet the hymn answers smallness with the nearness and power of God.</a:t>
            </a:r>
            <a:endParaRPr lang="en-US" sz="1900" dirty="0"/>
          </a:p>
          <a:p>
            <a:r>
              <a:rPr lang="en-US" sz="1900" dirty="0">
                <a:solidFill>
                  <a:srgbClr val="2D2118"/>
                </a:solidFill>
                <a:latin typeface="Aptos" pitchFamily="34" charset="0"/>
                <a:ea typeface="Aptos" pitchFamily="34" charset="-122"/>
                <a:cs typeface="Aptos" pitchFamily="34" charset="-120"/>
              </a:rPr>
              <a:t>Its longing for God to "come quickly down" is a prayer for renewal, not spectacle.</a:t>
            </a:r>
            <a:endParaRPr lang="en-US" sz="1900" dirty="0"/>
          </a:p>
          <a:p>
            <a:r>
              <a:rPr lang="en-US" sz="1900" dirty="0">
                <a:solidFill>
                  <a:srgbClr val="2D2118"/>
                </a:solidFill>
                <a:latin typeface="Aptos" pitchFamily="34" charset="0"/>
                <a:ea typeface="Aptos" pitchFamily="34" charset="-122"/>
                <a:cs typeface="Aptos" pitchFamily="34" charset="-120"/>
              </a:rPr>
              <a:t>Teaching emphasis: the church's confidence rests on Christ's presence, not on visible strength.</a:t>
            </a:r>
            <a:endParaRPr lang="en-US" sz="1900" dirty="0"/>
          </a:p>
        </p:txBody>
      </p:sp>
      <p:sp>
        <p:nvSpPr>
          <p:cNvPr id="7" name="Shape 5"/>
          <p:cNvSpPr/>
          <p:nvPr/>
        </p:nvSpPr>
        <p:spPr>
          <a:xfrm>
            <a:off x="914400" y="5166360"/>
            <a:ext cx="10332720" cy="1097280"/>
          </a:xfrm>
          <a:prstGeom prst="rect">
            <a:avLst/>
          </a:prstGeom>
          <a:solidFill>
            <a:srgbClr val="3B2A1D">
              <a:alpha val="92000"/>
            </a:srgbClr>
          </a:solidFill>
          <a:ln w="15240">
            <a:solidFill>
              <a:srgbClr val="C7953D">
                <a:alpha val="75000"/>
              </a:srgbClr>
            </a:solidFill>
            <a:prstDash val="solid"/>
          </a:ln>
        </p:spPr>
      </p:sp>
      <p:sp>
        <p:nvSpPr>
          <p:cNvPr id="8" name="Text 6"/>
          <p:cNvSpPr/>
          <p:nvPr/>
        </p:nvSpPr>
        <p:spPr>
          <a:xfrm>
            <a:off x="1143000" y="5321808"/>
            <a:ext cx="9875520" cy="429768"/>
          </a:xfrm>
          <a:prstGeom prst="rect">
            <a:avLst/>
          </a:prstGeom>
          <a:noFill/>
          <a:ln/>
        </p:spPr>
        <p:txBody>
          <a:bodyPr wrap="square" lIns="127" tIns="127" rIns="127" bIns="127" rtlCol="0" anchor="ctr">
            <a:normAutofit/>
          </a:bodyPr>
          <a:lstStyle/>
          <a:p>
            <a:pPr indent="0" marL="0">
              <a:buNone/>
            </a:pPr>
            <a:r>
              <a:rPr lang="en-US" sz="2000" i="1" dirty="0">
                <a:solidFill>
                  <a:srgbClr val="FFF4D8"/>
                </a:solidFill>
                <a:latin typeface="Georgia" pitchFamily="34" charset="0"/>
                <a:ea typeface="Georgia" pitchFamily="34" charset="-122"/>
                <a:cs typeface="Georgia" pitchFamily="34" charset="-120"/>
              </a:rPr>
              <a:t>Lord, we are few, but thou art near; nor short thine arm, nor deaf thine ear.</a:t>
            </a:r>
            <a:endParaRPr lang="en-US" sz="2000" dirty="0"/>
          </a:p>
        </p:txBody>
      </p:sp>
      <p:sp>
        <p:nvSpPr>
          <p:cNvPr id="9" name="Text 7"/>
          <p:cNvSpPr/>
          <p:nvPr/>
        </p:nvSpPr>
        <p:spPr>
          <a:xfrm>
            <a:off x="1143000" y="5852160"/>
            <a:ext cx="9875520" cy="228600"/>
          </a:xfrm>
          <a:prstGeom prst="rect">
            <a:avLst/>
          </a:prstGeom>
          <a:noFill/>
          <a:ln/>
        </p:spPr>
        <p:txBody>
          <a:bodyPr wrap="square" lIns="127" tIns="127" rIns="127" bIns="127" rtlCol="0" anchor="ctr">
            <a:normAutofit/>
          </a:bodyPr>
          <a:lstStyle/>
          <a:p>
            <a:pPr indent="0" marL="0">
              <a:buNone/>
            </a:pPr>
            <a:r>
              <a:rPr lang="en-US" sz="1100" dirty="0">
                <a:solidFill>
                  <a:srgbClr val="EAD8B0"/>
                </a:solidFill>
                <a:latin typeface="Aptos" pitchFamily="34" charset="0"/>
                <a:ea typeface="Aptos" pitchFamily="34" charset="-122"/>
                <a:cs typeface="Aptos" pitchFamily="34" charset="-120"/>
              </a:rPr>
              <a:t>Stanza 5</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Theological Themes</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68680" y="1234440"/>
            <a:ext cx="9966960" cy="4480560"/>
          </a:xfrm>
          <a:prstGeom prst="rect">
            <a:avLst/>
          </a:prstGeom>
          <a:noFill/>
          <a:ln/>
        </p:spPr>
        <p:txBody>
          <a:bodyPr wrap="square" lIns="254" tIns="254" rIns="254" bIns="254" rtlCol="0" anchor="ctr">
            <a:normAutofit/>
          </a:bodyPr>
          <a:lstStyle/>
          <a:p>
            <a:r>
              <a:rPr lang="en-US" sz="1850" dirty="0">
                <a:solidFill>
                  <a:srgbClr val="2D2118"/>
                </a:solidFill>
                <a:latin typeface="Aptos" pitchFamily="34" charset="0"/>
                <a:ea typeface="Aptos" pitchFamily="34" charset="-122"/>
                <a:cs typeface="Aptos" pitchFamily="34" charset="-120"/>
              </a:rPr>
              <a:t>Presence of God - Christ is actively near to gathered believers.</a:t>
            </a:r>
            <a:endParaRPr lang="en-US" sz="1850" dirty="0"/>
          </a:p>
          <a:p>
            <a:r>
              <a:rPr lang="en-US" sz="1850" dirty="0">
                <a:solidFill>
                  <a:srgbClr val="2D2118"/>
                </a:solidFill>
                <a:latin typeface="Aptos" pitchFamily="34" charset="0"/>
                <a:ea typeface="Aptos" pitchFamily="34" charset="-122"/>
                <a:cs typeface="Aptos" pitchFamily="34" charset="-120"/>
              </a:rPr>
              <a:t>Prayer - the church learns dependence, expectancy, and consolation.</a:t>
            </a:r>
            <a:endParaRPr lang="en-US" sz="1850" dirty="0"/>
          </a:p>
          <a:p>
            <a:r>
              <a:rPr lang="en-US" sz="1850" dirty="0">
                <a:solidFill>
                  <a:srgbClr val="2D2118"/>
                </a:solidFill>
                <a:latin typeface="Aptos" pitchFamily="34" charset="0"/>
                <a:ea typeface="Aptos" pitchFamily="34" charset="-122"/>
                <a:cs typeface="Aptos" pitchFamily="34" charset="-120"/>
              </a:rPr>
              <a:t>The Church - the people of God are a living dwelling place.</a:t>
            </a:r>
            <a:endParaRPr lang="en-US" sz="1850" dirty="0"/>
          </a:p>
          <a:p>
            <a:r>
              <a:rPr lang="en-US" sz="1850" dirty="0">
                <a:solidFill>
                  <a:srgbClr val="2D2118"/>
                </a:solidFill>
                <a:latin typeface="Aptos" pitchFamily="34" charset="0"/>
                <a:ea typeface="Aptos" pitchFamily="34" charset="-122"/>
                <a:cs typeface="Aptos" pitchFamily="34" charset="-120"/>
              </a:rPr>
              <a:t>Humility - the Lord dwells with the lowly, not the self-sufficient.</a:t>
            </a:r>
            <a:endParaRPr lang="en-US" sz="1850" dirty="0"/>
          </a:p>
          <a:p>
            <a:r>
              <a:rPr lang="en-US" sz="1850" dirty="0">
                <a:solidFill>
                  <a:srgbClr val="2D2118"/>
                </a:solidFill>
                <a:latin typeface="Aptos" pitchFamily="34" charset="0"/>
                <a:ea typeface="Aptos" pitchFamily="34" charset="-122"/>
                <a:cs typeface="Aptos" pitchFamily="34" charset="-120"/>
              </a:rPr>
              <a:t>Assurance - former mercies encourage present trust.</a:t>
            </a:r>
            <a:endParaRPr lang="en-US" sz="1850" dirty="0"/>
          </a:p>
          <a:p>
            <a:r>
              <a:rPr lang="en-US" sz="1850" dirty="0">
                <a:solidFill>
                  <a:srgbClr val="2D2118"/>
                </a:solidFill>
                <a:latin typeface="Aptos" pitchFamily="34" charset="0"/>
                <a:ea typeface="Aptos" pitchFamily="34" charset="-122"/>
                <a:cs typeface="Aptos" pitchFamily="34" charset="-120"/>
              </a:rPr>
              <a:t>Worship - the gathered church responds to the saving name of Jesus.</a:t>
            </a:r>
            <a:endParaRPr lang="en-US" sz="1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Literary and Musical Observations</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777240" y="1325880"/>
            <a:ext cx="5029200" cy="274320"/>
          </a:xfrm>
          <a:prstGeom prst="rect">
            <a:avLst/>
          </a:prstGeom>
          <a:noFill/>
          <a:ln/>
        </p:spPr>
        <p:txBody>
          <a:bodyPr wrap="square" lIns="0" tIns="0" rIns="0" bIns="0" rtlCol="0" anchor="ctr"/>
          <a:lstStyle/>
          <a:p>
            <a:pPr indent="0" marL="0">
              <a:buNone/>
            </a:pPr>
            <a:r>
              <a:rPr lang="en-US" sz="1900" b="1" dirty="0">
                <a:solidFill>
                  <a:srgbClr val="4B3524"/>
                </a:solidFill>
                <a:latin typeface="Georgia" pitchFamily="34" charset="0"/>
                <a:ea typeface="Georgia" pitchFamily="34" charset="-122"/>
                <a:cs typeface="Georgia" pitchFamily="34" charset="-120"/>
              </a:rPr>
              <a:t>Text Movement</a:t>
            </a:r>
            <a:endParaRPr lang="en-US" sz="1900" dirty="0"/>
          </a:p>
        </p:txBody>
      </p:sp>
      <p:sp>
        <p:nvSpPr>
          <p:cNvPr id="7" name="Text 5"/>
          <p:cNvSpPr/>
          <p:nvPr/>
        </p:nvSpPr>
        <p:spPr>
          <a:xfrm>
            <a:off x="822960" y="1783080"/>
            <a:ext cx="4846320" cy="3474720"/>
          </a:xfrm>
          <a:prstGeom prst="rect">
            <a:avLst/>
          </a:prstGeom>
          <a:noFill/>
          <a:ln/>
        </p:spPr>
        <p:txBody>
          <a:bodyPr wrap="square" lIns="254" tIns="254" rIns="254" bIns="254" rtlCol="0" anchor="ctr">
            <a:normAutofit/>
          </a:bodyPr>
          <a:lstStyle/>
          <a:p>
            <a:r>
              <a:rPr lang="en-US" sz="1750" dirty="0">
                <a:solidFill>
                  <a:srgbClr val="2D2118"/>
                </a:solidFill>
                <a:latin typeface="Aptos" pitchFamily="34" charset="0"/>
                <a:ea typeface="Aptos" pitchFamily="34" charset="-122"/>
                <a:cs typeface="Aptos" pitchFamily="34" charset="-120"/>
              </a:rPr>
              <a:t>The poem moves from promise to prayer.</a:t>
            </a:r>
            <a:endParaRPr lang="en-US" sz="1750" dirty="0"/>
          </a:p>
          <a:p>
            <a:r>
              <a:rPr lang="en-US" sz="1750" dirty="0">
                <a:solidFill>
                  <a:srgbClr val="2D2118"/>
                </a:solidFill>
                <a:latin typeface="Aptos" pitchFamily="34" charset="0"/>
                <a:ea typeface="Aptos" pitchFamily="34" charset="-122"/>
                <a:cs typeface="Aptos" pitchFamily="34" charset="-120"/>
              </a:rPr>
              <a:t>It balances reverence with intimacy.</a:t>
            </a:r>
            <a:endParaRPr lang="en-US" sz="1750" dirty="0"/>
          </a:p>
          <a:p>
            <a:r>
              <a:rPr lang="en-US" sz="1750" dirty="0">
                <a:solidFill>
                  <a:srgbClr val="2D2118"/>
                </a:solidFill>
                <a:latin typeface="Aptos" pitchFamily="34" charset="0"/>
                <a:ea typeface="Aptos" pitchFamily="34" charset="-122"/>
                <a:cs typeface="Aptos" pitchFamily="34" charset="-120"/>
              </a:rPr>
              <a:t>Repeated place language shifts attention from room to presence.</a:t>
            </a:r>
            <a:endParaRPr lang="en-US" sz="1750" dirty="0"/>
          </a:p>
          <a:p>
            <a:r>
              <a:rPr lang="en-US" sz="1750" dirty="0">
                <a:solidFill>
                  <a:srgbClr val="2D2118"/>
                </a:solidFill>
                <a:latin typeface="Aptos" pitchFamily="34" charset="0"/>
                <a:ea typeface="Aptos" pitchFamily="34" charset="-122"/>
                <a:cs typeface="Aptos" pitchFamily="34" charset="-120"/>
              </a:rPr>
              <a:t>The closing plea gives the hymn a living, expectant end.</a:t>
            </a:r>
            <a:endParaRPr lang="en-US" sz="1750" dirty="0"/>
          </a:p>
        </p:txBody>
      </p:sp>
      <p:sp>
        <p:nvSpPr>
          <p:cNvPr id="8" name="Text 6"/>
          <p:cNvSpPr/>
          <p:nvPr/>
        </p:nvSpPr>
        <p:spPr>
          <a:xfrm>
            <a:off x="6400800" y="1325880"/>
            <a:ext cx="4754880" cy="274320"/>
          </a:xfrm>
          <a:prstGeom prst="rect">
            <a:avLst/>
          </a:prstGeom>
          <a:noFill/>
          <a:ln/>
        </p:spPr>
        <p:txBody>
          <a:bodyPr wrap="square" lIns="0" tIns="0" rIns="0" bIns="0" rtlCol="0" anchor="ctr"/>
          <a:lstStyle/>
          <a:p>
            <a:pPr indent="0" marL="0">
              <a:buNone/>
            </a:pPr>
            <a:r>
              <a:rPr lang="en-US" sz="1900" b="1" dirty="0">
                <a:solidFill>
                  <a:srgbClr val="4B3524"/>
                </a:solidFill>
                <a:latin typeface="Georgia" pitchFamily="34" charset="0"/>
                <a:ea typeface="Georgia" pitchFamily="34" charset="-122"/>
                <a:cs typeface="Georgia" pitchFamily="34" charset="-120"/>
              </a:rPr>
              <a:t>Singing the Tune</a:t>
            </a:r>
            <a:endParaRPr lang="en-US" sz="1900" dirty="0"/>
          </a:p>
        </p:txBody>
      </p:sp>
      <p:sp>
        <p:nvSpPr>
          <p:cNvPr id="9" name="Text 7"/>
          <p:cNvSpPr/>
          <p:nvPr/>
        </p:nvSpPr>
        <p:spPr>
          <a:xfrm>
            <a:off x="6446520" y="1783080"/>
            <a:ext cx="4846320" cy="3474720"/>
          </a:xfrm>
          <a:prstGeom prst="rect">
            <a:avLst/>
          </a:prstGeom>
          <a:noFill/>
          <a:ln/>
        </p:spPr>
        <p:txBody>
          <a:bodyPr wrap="square" lIns="254" tIns="254" rIns="254" bIns="254" rtlCol="0" anchor="ctr">
            <a:normAutofit/>
          </a:bodyPr>
          <a:lstStyle/>
          <a:p>
            <a:r>
              <a:rPr lang="en-US" sz="1750" dirty="0">
                <a:solidFill>
                  <a:srgbClr val="2D2118"/>
                </a:solidFill>
                <a:latin typeface="Aptos" pitchFamily="34" charset="0"/>
                <a:ea typeface="Aptos" pitchFamily="34" charset="-122"/>
                <a:cs typeface="Aptos" pitchFamily="34" charset="-120"/>
              </a:rPr>
              <a:t>WARRINGTON is clear, balanced, and well suited for congregational singing.</a:t>
            </a:r>
            <a:endParaRPr lang="en-US" sz="1750" dirty="0"/>
          </a:p>
          <a:p>
            <a:r>
              <a:rPr lang="en-US" sz="1750" dirty="0">
                <a:solidFill>
                  <a:srgbClr val="2D2118"/>
                </a:solidFill>
                <a:latin typeface="Aptos" pitchFamily="34" charset="0"/>
                <a:ea typeface="Aptos" pitchFamily="34" charset="-122"/>
                <a:cs typeface="Aptos" pitchFamily="34" charset="-120"/>
              </a:rPr>
              <a:t>Long Meter gives the text a steady devotional pace.</a:t>
            </a:r>
            <a:endParaRPr lang="en-US" sz="1750" dirty="0"/>
          </a:p>
          <a:p>
            <a:r>
              <a:rPr lang="en-US" sz="1750" dirty="0">
                <a:solidFill>
                  <a:srgbClr val="2D2118"/>
                </a:solidFill>
                <a:latin typeface="Aptos" pitchFamily="34" charset="0"/>
                <a:ea typeface="Aptos" pitchFamily="34" charset="-122"/>
                <a:cs typeface="Aptos" pitchFamily="34" charset="-120"/>
              </a:rPr>
              <a:t>A moderate tempo supports the hymn's calm assurance.</a:t>
            </a:r>
            <a:endParaRPr lang="en-US" sz="1750" dirty="0"/>
          </a:p>
          <a:p>
            <a:r>
              <a:rPr lang="en-US" sz="1750" dirty="0">
                <a:solidFill>
                  <a:srgbClr val="2D2118"/>
                </a:solidFill>
                <a:latin typeface="Aptos" pitchFamily="34" charset="0"/>
                <a:ea typeface="Aptos" pitchFamily="34" charset="-122"/>
                <a:cs typeface="Aptos" pitchFamily="34" charset="-120"/>
              </a:rPr>
              <a:t>Useful for small gatherings and full congregations.</a:t>
            </a:r>
            <a:endParaRPr lang="en-US" sz="17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Pastoral and Worship Use</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22960" y="1234440"/>
            <a:ext cx="6400800" cy="4297680"/>
          </a:xfrm>
          <a:prstGeom prst="rect">
            <a:avLst/>
          </a:prstGeom>
          <a:noFill/>
          <a:ln/>
        </p:spPr>
        <p:txBody>
          <a:bodyPr wrap="square" lIns="254" tIns="254" rIns="254" bIns="254" rtlCol="0" anchor="ctr">
            <a:normAutofit/>
          </a:bodyPr>
          <a:lstStyle/>
          <a:p>
            <a:r>
              <a:rPr lang="en-US" sz="1900" dirty="0">
                <a:solidFill>
                  <a:srgbClr val="2D2118"/>
                </a:solidFill>
                <a:latin typeface="Aptos" pitchFamily="34" charset="0"/>
                <a:ea typeface="Aptos" pitchFamily="34" charset="-122"/>
                <a:cs typeface="Aptos" pitchFamily="34" charset="-120"/>
              </a:rPr>
              <a:t>Opening hymn or call to worship when the service emphasizes God's presence.</a:t>
            </a:r>
            <a:endParaRPr lang="en-US" sz="1900" dirty="0"/>
          </a:p>
          <a:p>
            <a:r>
              <a:rPr lang="en-US" sz="1900" dirty="0">
                <a:solidFill>
                  <a:srgbClr val="2D2118"/>
                </a:solidFill>
                <a:latin typeface="Aptos" pitchFamily="34" charset="0"/>
                <a:ea typeface="Aptos" pitchFamily="34" charset="-122"/>
                <a:cs typeface="Aptos" pitchFamily="34" charset="-120"/>
              </a:rPr>
              <a:t>Prayer meeting, small group, choir devotion, or church dedication service.</a:t>
            </a:r>
            <a:endParaRPr lang="en-US" sz="1900" dirty="0"/>
          </a:p>
          <a:p>
            <a:r>
              <a:rPr lang="en-US" sz="1900" dirty="0">
                <a:solidFill>
                  <a:srgbClr val="2D2118"/>
                </a:solidFill>
                <a:latin typeface="Aptos" pitchFamily="34" charset="0"/>
                <a:ea typeface="Aptos" pitchFamily="34" charset="-122"/>
                <a:cs typeface="Aptos" pitchFamily="34" charset="-120"/>
              </a:rPr>
              <a:t>Pastoral encouragement for small congregations or weary believers.</a:t>
            </a:r>
            <a:endParaRPr lang="en-US" sz="1900" dirty="0"/>
          </a:p>
          <a:p>
            <a:r>
              <a:rPr lang="en-US" sz="1900" dirty="0">
                <a:solidFill>
                  <a:srgbClr val="2D2118"/>
                </a:solidFill>
                <a:latin typeface="Aptos" pitchFamily="34" charset="0"/>
                <a:ea typeface="Aptos" pitchFamily="34" charset="-122"/>
                <a:cs typeface="Aptos" pitchFamily="34" charset="-120"/>
              </a:rPr>
              <a:t>Teaching moment before corporate prayer or Scripture reading.</a:t>
            </a:r>
            <a:endParaRPr lang="en-US" sz="1900" dirty="0"/>
          </a:p>
          <a:p>
            <a:r>
              <a:rPr lang="en-US" sz="1900" dirty="0">
                <a:solidFill>
                  <a:srgbClr val="2D2118"/>
                </a:solidFill>
                <a:latin typeface="Aptos" pitchFamily="34" charset="0"/>
                <a:ea typeface="Aptos" pitchFamily="34" charset="-122"/>
                <a:cs typeface="Aptos" pitchFamily="34" charset="-120"/>
              </a:rPr>
              <a:t>Devotional reflection on carrying worship into the home.</a:t>
            </a:r>
            <a:endParaRPr lang="en-US" sz="1900" dirty="0"/>
          </a:p>
        </p:txBody>
      </p:sp>
      <p:pic>
        <p:nvPicPr>
          <p:cNvPr id="7" name="Image 0" descr="/mnt/data/a_warm_softly_lit_interior_scene_of_a_small_chape_batch_3.jpg">    </p:cNvPr>
          <p:cNvPicPr>
            <a:picLocks noChangeAspect="1"/>
          </p:cNvPicPr>
          <p:nvPr/>
        </p:nvPicPr>
        <p:blipFill>
          <a:blip r:embed="rId1"/>
          <a:srcRect l="25606" r="25606" t="0" b="0"/>
          <a:stretch/>
        </p:blipFill>
        <p:spPr>
          <a:xfrm>
            <a:off x="7543800" y="1097280"/>
            <a:ext cx="3886200" cy="448056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Teaching Questions</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68680" y="1234440"/>
            <a:ext cx="10058400" cy="4480560"/>
          </a:xfrm>
          <a:prstGeom prst="rect">
            <a:avLst/>
          </a:prstGeom>
          <a:noFill/>
          <a:ln/>
        </p:spPr>
        <p:txBody>
          <a:bodyPr wrap="square" lIns="254" tIns="254" rIns="254" bIns="254" rtlCol="0" anchor="ctr">
            <a:normAutofit/>
          </a:bodyPr>
          <a:lstStyle/>
          <a:p>
            <a:r>
              <a:rPr lang="en-US" sz="1920" dirty="0">
                <a:solidFill>
                  <a:srgbClr val="2D2118"/>
                </a:solidFill>
                <a:latin typeface="Aptos" pitchFamily="34" charset="0"/>
                <a:ea typeface="Aptos" pitchFamily="34" charset="-122"/>
                <a:cs typeface="Aptos" pitchFamily="34" charset="-120"/>
              </a:rPr>
              <a:t>What does the hymn teach about the difference between a sacred building and a sacred gathering?</a:t>
            </a:r>
            <a:endParaRPr lang="en-US" sz="1920" dirty="0"/>
          </a:p>
          <a:p>
            <a:r>
              <a:rPr lang="en-US" sz="1920" dirty="0">
                <a:solidFill>
                  <a:srgbClr val="2D2118"/>
                </a:solidFill>
                <a:latin typeface="Aptos" pitchFamily="34" charset="0"/>
                <a:ea typeface="Aptos" pitchFamily="34" charset="-122"/>
                <a:cs typeface="Aptos" pitchFamily="34" charset="-120"/>
              </a:rPr>
              <a:t>How does Matthew 18:20 shape the way we enter worship?</a:t>
            </a:r>
            <a:endParaRPr lang="en-US" sz="1920" dirty="0"/>
          </a:p>
          <a:p>
            <a:r>
              <a:rPr lang="en-US" sz="1920" dirty="0">
                <a:solidFill>
                  <a:srgbClr val="2D2118"/>
                </a:solidFill>
                <a:latin typeface="Aptos" pitchFamily="34" charset="0"/>
                <a:ea typeface="Aptos" pitchFamily="34" charset="-122"/>
                <a:cs typeface="Aptos" pitchFamily="34" charset="-120"/>
              </a:rPr>
              <a:t>Why does humility matter in experiencing God's presence?</a:t>
            </a:r>
            <a:endParaRPr lang="en-US" sz="1920" dirty="0"/>
          </a:p>
          <a:p>
            <a:r>
              <a:rPr lang="en-US" sz="1920" dirty="0">
                <a:solidFill>
                  <a:srgbClr val="2D2118"/>
                </a:solidFill>
                <a:latin typeface="Aptos" pitchFamily="34" charset="0"/>
                <a:ea typeface="Aptos" pitchFamily="34" charset="-122"/>
                <a:cs typeface="Aptos" pitchFamily="34" charset="-120"/>
              </a:rPr>
              <a:t>What former mercies can your church remember with thanksgiving?</a:t>
            </a:r>
            <a:endParaRPr lang="en-US" sz="1920" dirty="0"/>
          </a:p>
          <a:p>
            <a:r>
              <a:rPr lang="en-US" sz="1920" dirty="0">
                <a:solidFill>
                  <a:srgbClr val="2D2118"/>
                </a:solidFill>
                <a:latin typeface="Aptos" pitchFamily="34" charset="0"/>
                <a:ea typeface="Aptos" pitchFamily="34" charset="-122"/>
                <a:cs typeface="Aptos" pitchFamily="34" charset="-120"/>
              </a:rPr>
              <a:t>How can gathered worship strengthen faith for life at home?</a:t>
            </a:r>
            <a:endParaRPr lang="en-US" sz="192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Application: Responding This Week</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68680" y="1234440"/>
            <a:ext cx="10058400" cy="4480560"/>
          </a:xfrm>
          <a:prstGeom prst="rect">
            <a:avLst/>
          </a:prstGeom>
          <a:noFill/>
          <a:ln/>
        </p:spPr>
        <p:txBody>
          <a:bodyPr wrap="square" lIns="254" tIns="254" rIns="254" bIns="254" rtlCol="0" anchor="ctr">
            <a:normAutofit/>
          </a:bodyPr>
          <a:lstStyle/>
          <a:p>
            <a:r>
              <a:rPr lang="en-US" sz="1900" dirty="0">
                <a:solidFill>
                  <a:srgbClr val="2D2118"/>
                </a:solidFill>
                <a:latin typeface="Aptos" pitchFamily="34" charset="0"/>
                <a:ea typeface="Aptos" pitchFamily="34" charset="-122"/>
                <a:cs typeface="Aptos" pitchFamily="34" charset="-120"/>
              </a:rPr>
              <a:t>Arrive for worship with prayerful expectation rather than mere habit.</a:t>
            </a:r>
            <a:endParaRPr lang="en-US" sz="1900" dirty="0"/>
          </a:p>
          <a:p>
            <a:r>
              <a:rPr lang="en-US" sz="1900" dirty="0">
                <a:solidFill>
                  <a:srgbClr val="2D2118"/>
                </a:solidFill>
                <a:latin typeface="Aptos" pitchFamily="34" charset="0"/>
                <a:ea typeface="Aptos" pitchFamily="34" charset="-122"/>
                <a:cs typeface="Aptos" pitchFamily="34" charset="-120"/>
              </a:rPr>
              <a:t>Practice humility: ask God to make your heart a fitting dwelling place.</a:t>
            </a:r>
            <a:endParaRPr lang="en-US" sz="1900" dirty="0"/>
          </a:p>
          <a:p>
            <a:r>
              <a:rPr lang="en-US" sz="1900" dirty="0">
                <a:solidFill>
                  <a:srgbClr val="2D2118"/>
                </a:solidFill>
                <a:latin typeface="Aptos" pitchFamily="34" charset="0"/>
                <a:ea typeface="Aptos" pitchFamily="34" charset="-122"/>
                <a:cs typeface="Aptos" pitchFamily="34" charset="-120"/>
              </a:rPr>
              <a:t>Encourage someone who feels that a small gathering cannot matter much.</a:t>
            </a:r>
            <a:endParaRPr lang="en-US" sz="1900" dirty="0"/>
          </a:p>
          <a:p>
            <a:r>
              <a:rPr lang="en-US" sz="1900" dirty="0">
                <a:solidFill>
                  <a:srgbClr val="2D2118"/>
                </a:solidFill>
                <a:latin typeface="Aptos" pitchFamily="34" charset="0"/>
                <a:ea typeface="Aptos" pitchFamily="34" charset="-122"/>
                <a:cs typeface="Aptos" pitchFamily="34" charset="-120"/>
              </a:rPr>
              <a:t>Bring one care before God in prayer and ask him to strengthen faith.</a:t>
            </a:r>
            <a:endParaRPr lang="en-US" sz="1900" dirty="0"/>
          </a:p>
          <a:p>
            <a:r>
              <a:rPr lang="en-US" sz="1900" dirty="0">
                <a:solidFill>
                  <a:srgbClr val="2D2118"/>
                </a:solidFill>
                <a:latin typeface="Aptos" pitchFamily="34" charset="0"/>
                <a:ea typeface="Aptos" pitchFamily="34" charset="-122"/>
                <a:cs typeface="Aptos" pitchFamily="34" charset="-120"/>
              </a:rPr>
              <a:t>Carry the presence of Christ into your home through worshipful attention and service.</a:t>
            </a:r>
            <a:endParaRPr lang="en-US" sz="1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Suggested Lesson Flow</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777240" y="1325880"/>
            <a:ext cx="5029200" cy="274320"/>
          </a:xfrm>
          <a:prstGeom prst="rect">
            <a:avLst/>
          </a:prstGeom>
          <a:noFill/>
          <a:ln/>
        </p:spPr>
        <p:txBody>
          <a:bodyPr wrap="square" lIns="0" tIns="0" rIns="0" bIns="0" rtlCol="0" anchor="ctr"/>
          <a:lstStyle/>
          <a:p>
            <a:pPr indent="0" marL="0">
              <a:buNone/>
            </a:pPr>
            <a:r>
              <a:rPr lang="en-US" sz="1900" b="1" dirty="0">
                <a:solidFill>
                  <a:srgbClr val="4B3524"/>
                </a:solidFill>
                <a:latin typeface="Georgia" pitchFamily="34" charset="0"/>
                <a:ea typeface="Georgia" pitchFamily="34" charset="-122"/>
                <a:cs typeface="Georgia" pitchFamily="34" charset="-120"/>
              </a:rPr>
              <a:t>30-Minute Plan</a:t>
            </a:r>
            <a:endParaRPr lang="en-US" sz="1900" dirty="0"/>
          </a:p>
        </p:txBody>
      </p:sp>
      <p:sp>
        <p:nvSpPr>
          <p:cNvPr id="7" name="Text 5"/>
          <p:cNvSpPr/>
          <p:nvPr/>
        </p:nvSpPr>
        <p:spPr>
          <a:xfrm>
            <a:off x="822960" y="1783080"/>
            <a:ext cx="4846320" cy="3474720"/>
          </a:xfrm>
          <a:prstGeom prst="rect">
            <a:avLst/>
          </a:prstGeom>
          <a:noFill/>
          <a:ln/>
        </p:spPr>
        <p:txBody>
          <a:bodyPr wrap="square" lIns="254" tIns="254" rIns="254" bIns="254" rtlCol="0" anchor="ctr">
            <a:normAutofit/>
          </a:bodyPr>
          <a:lstStyle/>
          <a:p>
            <a:r>
              <a:rPr lang="en-US" sz="1750" dirty="0">
                <a:solidFill>
                  <a:srgbClr val="2D2118"/>
                </a:solidFill>
                <a:latin typeface="Aptos" pitchFamily="34" charset="0"/>
                <a:ea typeface="Aptos" pitchFamily="34" charset="-122"/>
                <a:cs typeface="Aptos" pitchFamily="34" charset="-120"/>
              </a:rPr>
              <a:t>3 min - Open with Matthew 18:20.</a:t>
            </a:r>
            <a:endParaRPr lang="en-US" sz="1750" dirty="0"/>
          </a:p>
          <a:p>
            <a:r>
              <a:rPr lang="en-US" sz="1750" dirty="0">
                <a:solidFill>
                  <a:srgbClr val="2D2118"/>
                </a:solidFill>
                <a:latin typeface="Aptos" pitchFamily="34" charset="0"/>
                <a:ea typeface="Aptos" pitchFamily="34" charset="-122"/>
                <a:cs typeface="Aptos" pitchFamily="34" charset="-120"/>
              </a:rPr>
              <a:t>7 min - Hymn identity and background.</a:t>
            </a:r>
            <a:endParaRPr lang="en-US" sz="1750" dirty="0"/>
          </a:p>
          <a:p>
            <a:r>
              <a:rPr lang="en-US" sz="1750" dirty="0">
                <a:solidFill>
                  <a:srgbClr val="2D2118"/>
                </a:solidFill>
                <a:latin typeface="Aptos" pitchFamily="34" charset="0"/>
                <a:ea typeface="Aptos" pitchFamily="34" charset="-122"/>
                <a:cs typeface="Aptos" pitchFamily="34" charset="-120"/>
              </a:rPr>
              <a:t>10 min - Stanza overview and key themes.</a:t>
            </a:r>
            <a:endParaRPr lang="en-US" sz="1750" dirty="0"/>
          </a:p>
          <a:p>
            <a:r>
              <a:rPr lang="en-US" sz="1750" dirty="0">
                <a:solidFill>
                  <a:srgbClr val="2D2118"/>
                </a:solidFill>
                <a:latin typeface="Aptos" pitchFamily="34" charset="0"/>
                <a:ea typeface="Aptos" pitchFamily="34" charset="-122"/>
                <a:cs typeface="Aptos" pitchFamily="34" charset="-120"/>
              </a:rPr>
              <a:t>7 min - Discussion and application.</a:t>
            </a:r>
            <a:endParaRPr lang="en-US" sz="1750" dirty="0"/>
          </a:p>
          <a:p>
            <a:r>
              <a:rPr lang="en-US" sz="1750" dirty="0">
                <a:solidFill>
                  <a:srgbClr val="2D2118"/>
                </a:solidFill>
                <a:latin typeface="Aptos" pitchFamily="34" charset="0"/>
                <a:ea typeface="Aptos" pitchFamily="34" charset="-122"/>
                <a:cs typeface="Aptos" pitchFamily="34" charset="-120"/>
              </a:rPr>
              <a:t>3 min - Closing prayer.</a:t>
            </a:r>
            <a:endParaRPr lang="en-US" sz="1750" dirty="0"/>
          </a:p>
        </p:txBody>
      </p:sp>
      <p:sp>
        <p:nvSpPr>
          <p:cNvPr id="8" name="Text 6"/>
          <p:cNvSpPr/>
          <p:nvPr/>
        </p:nvSpPr>
        <p:spPr>
          <a:xfrm>
            <a:off x="6400800" y="1325880"/>
            <a:ext cx="4754880" cy="274320"/>
          </a:xfrm>
          <a:prstGeom prst="rect">
            <a:avLst/>
          </a:prstGeom>
          <a:noFill/>
          <a:ln/>
        </p:spPr>
        <p:txBody>
          <a:bodyPr wrap="square" lIns="0" tIns="0" rIns="0" bIns="0" rtlCol="0" anchor="ctr"/>
          <a:lstStyle/>
          <a:p>
            <a:pPr indent="0" marL="0">
              <a:buNone/>
            </a:pPr>
            <a:r>
              <a:rPr lang="en-US" sz="1900" b="1" dirty="0">
                <a:solidFill>
                  <a:srgbClr val="4B3524"/>
                </a:solidFill>
                <a:latin typeface="Georgia" pitchFamily="34" charset="0"/>
                <a:ea typeface="Georgia" pitchFamily="34" charset="-122"/>
                <a:cs typeface="Georgia" pitchFamily="34" charset="-120"/>
              </a:rPr>
              <a:t>60-Minute Plan</a:t>
            </a:r>
            <a:endParaRPr lang="en-US" sz="1900" dirty="0"/>
          </a:p>
        </p:txBody>
      </p:sp>
      <p:sp>
        <p:nvSpPr>
          <p:cNvPr id="9" name="Text 7"/>
          <p:cNvSpPr/>
          <p:nvPr/>
        </p:nvSpPr>
        <p:spPr>
          <a:xfrm>
            <a:off x="6446520" y="1783080"/>
            <a:ext cx="4846320" cy="3474720"/>
          </a:xfrm>
          <a:prstGeom prst="rect">
            <a:avLst/>
          </a:prstGeom>
          <a:noFill/>
          <a:ln/>
        </p:spPr>
        <p:txBody>
          <a:bodyPr wrap="square" lIns="254" tIns="254" rIns="254" bIns="254" rtlCol="0" anchor="ctr">
            <a:normAutofit/>
          </a:bodyPr>
          <a:lstStyle/>
          <a:p>
            <a:r>
              <a:rPr lang="en-US" sz="1750" dirty="0">
                <a:solidFill>
                  <a:srgbClr val="2D2118"/>
                </a:solidFill>
                <a:latin typeface="Aptos" pitchFamily="34" charset="0"/>
                <a:ea typeface="Aptos" pitchFamily="34" charset="-122"/>
                <a:cs typeface="Aptos" pitchFamily="34" charset="-120"/>
              </a:rPr>
              <a:t>5 min - Opening reflection.</a:t>
            </a:r>
            <a:endParaRPr lang="en-US" sz="1750" dirty="0"/>
          </a:p>
          <a:p>
            <a:r>
              <a:rPr lang="en-US" sz="1750" dirty="0">
                <a:solidFill>
                  <a:srgbClr val="2D2118"/>
                </a:solidFill>
                <a:latin typeface="Aptos" pitchFamily="34" charset="0"/>
                <a:ea typeface="Aptos" pitchFamily="34" charset="-122"/>
                <a:cs typeface="Aptos" pitchFamily="34" charset="-120"/>
              </a:rPr>
              <a:t>10 min - Historical and biblical setting.</a:t>
            </a:r>
            <a:endParaRPr lang="en-US" sz="1750" dirty="0"/>
          </a:p>
          <a:p>
            <a:r>
              <a:rPr lang="en-US" sz="1750" dirty="0">
                <a:solidFill>
                  <a:srgbClr val="2D2118"/>
                </a:solidFill>
                <a:latin typeface="Aptos" pitchFamily="34" charset="0"/>
                <a:ea typeface="Aptos" pitchFamily="34" charset="-122"/>
                <a:cs typeface="Aptos" pitchFamily="34" charset="-120"/>
              </a:rPr>
              <a:t>20 min - Stanza-by-stanza study.</a:t>
            </a:r>
            <a:endParaRPr lang="en-US" sz="1750" dirty="0"/>
          </a:p>
          <a:p>
            <a:r>
              <a:rPr lang="en-US" sz="1750" dirty="0">
                <a:solidFill>
                  <a:srgbClr val="2D2118"/>
                </a:solidFill>
                <a:latin typeface="Aptos" pitchFamily="34" charset="0"/>
                <a:ea typeface="Aptos" pitchFamily="34" charset="-122"/>
                <a:cs typeface="Aptos" pitchFamily="34" charset="-120"/>
              </a:rPr>
              <a:t>15 min - Worship and pastoral use.</a:t>
            </a:r>
            <a:endParaRPr lang="en-US" sz="1750" dirty="0"/>
          </a:p>
          <a:p>
            <a:r>
              <a:rPr lang="en-US" sz="1750" dirty="0">
                <a:solidFill>
                  <a:srgbClr val="2D2118"/>
                </a:solidFill>
                <a:latin typeface="Aptos" pitchFamily="34" charset="0"/>
                <a:ea typeface="Aptos" pitchFamily="34" charset="-122"/>
                <a:cs typeface="Aptos" pitchFamily="34" charset="-120"/>
              </a:rPr>
              <a:t>10 min - Application and prayer.</a:t>
            </a:r>
            <a:endParaRPr lang="en-US" sz="17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Teaching Aim</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68680" y="1417320"/>
            <a:ext cx="10058400" cy="1828800"/>
          </a:xfrm>
          <a:prstGeom prst="rect">
            <a:avLst/>
          </a:prstGeom>
          <a:noFill/>
          <a:ln/>
        </p:spPr>
        <p:txBody>
          <a:bodyPr wrap="square" lIns="254" tIns="254" rIns="254" bIns="254" rtlCol="0" anchor="ctr">
            <a:normAutofit/>
          </a:bodyPr>
          <a:lstStyle/>
          <a:p>
            <a:r>
              <a:rPr lang="en-US" sz="2300" dirty="0">
                <a:solidFill>
                  <a:srgbClr val="2D2118"/>
                </a:solidFill>
                <a:latin typeface="Aptos" pitchFamily="34" charset="0"/>
                <a:ea typeface="Aptos" pitchFamily="34" charset="-122"/>
                <a:cs typeface="Aptos" pitchFamily="34" charset="-120"/>
              </a:rPr>
              <a:t>Understand: Christ is truly present with his gathered people.</a:t>
            </a:r>
            <a:endParaRPr lang="en-US" sz="2300" dirty="0"/>
          </a:p>
          <a:p>
            <a:r>
              <a:rPr lang="en-US" sz="2300" dirty="0">
                <a:solidFill>
                  <a:srgbClr val="2D2118"/>
                </a:solidFill>
                <a:latin typeface="Aptos" pitchFamily="34" charset="0"/>
                <a:ea typeface="Aptos" pitchFamily="34" charset="-122"/>
                <a:cs typeface="Aptos" pitchFamily="34" charset="-120"/>
              </a:rPr>
              <a:t>Feel: reverent expectation, humility, and comfort in worship.</a:t>
            </a:r>
            <a:endParaRPr lang="en-US" sz="2300" dirty="0"/>
          </a:p>
          <a:p>
            <a:r>
              <a:rPr lang="en-US" sz="2300" dirty="0">
                <a:solidFill>
                  <a:srgbClr val="2D2118"/>
                </a:solidFill>
                <a:latin typeface="Aptos" pitchFamily="34" charset="0"/>
                <a:ea typeface="Aptos" pitchFamily="34" charset="-122"/>
                <a:cs typeface="Aptos" pitchFamily="34" charset="-120"/>
              </a:rPr>
              <a:t>Practice: gather, pray, listen, encourage, and carry Christ's presence into daily life.</a:t>
            </a:r>
            <a:endParaRPr lang="en-US" sz="2300" dirty="0"/>
          </a:p>
        </p:txBody>
      </p:sp>
      <p:sp>
        <p:nvSpPr>
          <p:cNvPr id="7" name="Shape 5"/>
          <p:cNvSpPr/>
          <p:nvPr/>
        </p:nvSpPr>
        <p:spPr>
          <a:xfrm>
            <a:off x="914400" y="4160520"/>
            <a:ext cx="10332720" cy="1097280"/>
          </a:xfrm>
          <a:prstGeom prst="rect">
            <a:avLst/>
          </a:prstGeom>
          <a:solidFill>
            <a:srgbClr val="3B2A1D">
              <a:alpha val="92000"/>
            </a:srgbClr>
          </a:solidFill>
          <a:ln w="15240">
            <a:solidFill>
              <a:srgbClr val="C7953D">
                <a:alpha val="75000"/>
              </a:srgbClr>
            </a:solidFill>
            <a:prstDash val="solid"/>
          </a:ln>
        </p:spPr>
      </p:sp>
      <p:sp>
        <p:nvSpPr>
          <p:cNvPr id="8" name="Text 6"/>
          <p:cNvSpPr/>
          <p:nvPr/>
        </p:nvSpPr>
        <p:spPr>
          <a:xfrm>
            <a:off x="1143000" y="4315968"/>
            <a:ext cx="9875520" cy="429768"/>
          </a:xfrm>
          <a:prstGeom prst="rect">
            <a:avLst/>
          </a:prstGeom>
          <a:noFill/>
          <a:ln/>
        </p:spPr>
        <p:txBody>
          <a:bodyPr wrap="square" lIns="127" tIns="127" rIns="127" bIns="127" rtlCol="0" anchor="ctr">
            <a:normAutofit/>
          </a:bodyPr>
          <a:lstStyle/>
          <a:p>
            <a:pPr indent="0" marL="0">
              <a:buNone/>
            </a:pPr>
            <a:r>
              <a:rPr lang="en-US" sz="2000" i="1" dirty="0">
                <a:solidFill>
                  <a:srgbClr val="FFF4D8"/>
                </a:solidFill>
                <a:latin typeface="Georgia" pitchFamily="34" charset="0"/>
                <a:ea typeface="Georgia" pitchFamily="34" charset="-122"/>
                <a:cs typeface="Georgia" pitchFamily="34" charset="-120"/>
              </a:rPr>
              <a:t>"For where two or three are gathered together in my name, there I am in the midst of them."</a:t>
            </a:r>
            <a:endParaRPr lang="en-US" sz="2000" dirty="0"/>
          </a:p>
        </p:txBody>
      </p:sp>
      <p:sp>
        <p:nvSpPr>
          <p:cNvPr id="9" name="Text 7"/>
          <p:cNvSpPr/>
          <p:nvPr/>
        </p:nvSpPr>
        <p:spPr>
          <a:xfrm>
            <a:off x="1143000" y="4846320"/>
            <a:ext cx="9875520" cy="228600"/>
          </a:xfrm>
          <a:prstGeom prst="rect">
            <a:avLst/>
          </a:prstGeom>
          <a:noFill/>
          <a:ln/>
        </p:spPr>
        <p:txBody>
          <a:bodyPr wrap="square" lIns="127" tIns="127" rIns="127" bIns="127" rtlCol="0" anchor="ctr">
            <a:normAutofit/>
          </a:bodyPr>
          <a:lstStyle/>
          <a:p>
            <a:pPr indent="0" marL="0">
              <a:buNone/>
            </a:pPr>
            <a:r>
              <a:rPr lang="en-US" sz="1100" dirty="0">
                <a:solidFill>
                  <a:srgbClr val="EAD8B0"/>
                </a:solidFill>
                <a:latin typeface="Aptos" pitchFamily="34" charset="0"/>
                <a:ea typeface="Aptos" pitchFamily="34" charset="-122"/>
                <a:cs typeface="Aptos" pitchFamily="34" charset="-120"/>
              </a:rPr>
              <a:t>Matthew 18:20</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pic>
        <p:nvPicPr>
          <p:cNvPr id="2" name="Image 0" descr="/mnt/data/a_warm_ethereal_abstract_background_scene_like_a_batch_4.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1005840" y="777240"/>
            <a:ext cx="10149840" cy="5166360"/>
          </a:xfrm>
          <a:prstGeom prst="rect">
            <a:avLst/>
          </a:prstGeom>
          <a:solidFill>
            <a:srgbClr val="FFF7E6">
              <a:alpha val="96000"/>
            </a:srgbClr>
          </a:solidFill>
          <a:ln w="13970">
            <a:solidFill>
              <a:srgbClr val="C7953D">
                <a:alpha val="85000"/>
              </a:srgbClr>
            </a:solidFill>
            <a:prstDash val="solid"/>
          </a:ln>
        </p:spPr>
      </p:sp>
      <p:sp>
        <p:nvSpPr>
          <p:cNvPr id="4" name="Text 1"/>
          <p:cNvSpPr/>
          <p:nvPr/>
        </p:nvSpPr>
        <p:spPr>
          <a:xfrm>
            <a:off x="1325880" y="1143000"/>
            <a:ext cx="9418320" cy="457200"/>
          </a:xfrm>
          <a:prstGeom prst="rect">
            <a:avLst/>
          </a:prstGeom>
          <a:noFill/>
          <a:ln/>
        </p:spPr>
        <p:txBody>
          <a:bodyPr wrap="square" lIns="0" tIns="0" rIns="0" bIns="0" rtlCol="0" anchor="ctr"/>
          <a:lstStyle/>
          <a:p>
            <a:pPr indent="0" marL="0">
              <a:buNone/>
            </a:pPr>
            <a:r>
              <a:rPr lang="en-US" sz="3000" b="1" dirty="0">
                <a:solidFill>
                  <a:srgbClr val="4B3524"/>
                </a:solidFill>
                <a:latin typeface="Georgia" pitchFamily="34" charset="0"/>
                <a:ea typeface="Georgia" pitchFamily="34" charset="-122"/>
                <a:cs typeface="Georgia" pitchFamily="34" charset="-120"/>
              </a:rPr>
              <a:t>Closing Summary and Prayer</a:t>
            </a:r>
            <a:endParaRPr lang="en-US" sz="3000" dirty="0"/>
          </a:p>
        </p:txBody>
      </p:sp>
      <p:sp>
        <p:nvSpPr>
          <p:cNvPr id="5" name="Text 2"/>
          <p:cNvSpPr/>
          <p:nvPr/>
        </p:nvSpPr>
        <p:spPr>
          <a:xfrm>
            <a:off x="1371600" y="1874520"/>
            <a:ext cx="9326880" cy="868680"/>
          </a:xfrm>
          <a:prstGeom prst="rect">
            <a:avLst/>
          </a:prstGeom>
          <a:noFill/>
          <a:ln/>
        </p:spPr>
        <p:txBody>
          <a:bodyPr wrap="square" lIns="254" tIns="254" rIns="254" bIns="254" rtlCol="0" anchor="ctr">
            <a:normAutofit/>
          </a:bodyPr>
          <a:lstStyle/>
          <a:p>
            <a:pPr indent="0" marL="0">
              <a:buNone/>
            </a:pPr>
            <a:r>
              <a:rPr lang="en-US" sz="1900" dirty="0">
                <a:solidFill>
                  <a:srgbClr val="2D2118"/>
                </a:solidFill>
                <a:latin typeface="Aptos" pitchFamily="34" charset="0"/>
                <a:ea typeface="Aptos" pitchFamily="34" charset="-122"/>
                <a:cs typeface="Aptos" pitchFamily="34" charset="-120"/>
              </a:rPr>
              <a:t>Christ meets his people when they gather in his name. Because he is near, worship becomes holy, prayer becomes powerful, and even a small congregation may wait with confidence.</a:t>
            </a:r>
            <a:endParaRPr lang="en-US" sz="1900" dirty="0"/>
          </a:p>
        </p:txBody>
      </p:sp>
      <p:sp>
        <p:nvSpPr>
          <p:cNvPr id="6" name="Text 3"/>
          <p:cNvSpPr/>
          <p:nvPr/>
        </p:nvSpPr>
        <p:spPr>
          <a:xfrm>
            <a:off x="1371600" y="3063240"/>
            <a:ext cx="9326880" cy="1143000"/>
          </a:xfrm>
          <a:prstGeom prst="rect">
            <a:avLst/>
          </a:prstGeom>
          <a:noFill/>
          <a:ln/>
        </p:spPr>
        <p:txBody>
          <a:bodyPr wrap="square" lIns="254" tIns="254" rIns="254" bIns="254" rtlCol="0" anchor="ctr">
            <a:normAutofit/>
          </a:bodyPr>
          <a:lstStyle/>
          <a:p>
            <a:pPr indent="0" marL="0">
              <a:buNone/>
            </a:pPr>
            <a:r>
              <a:rPr lang="en-US" sz="2000" i="1" dirty="0">
                <a:solidFill>
                  <a:srgbClr val="4B3524"/>
                </a:solidFill>
                <a:latin typeface="Georgia" pitchFamily="34" charset="0"/>
                <a:ea typeface="Georgia" pitchFamily="34" charset="-122"/>
                <a:cs typeface="Georgia" pitchFamily="34" charset="-120"/>
              </a:rPr>
              <a:t>Lord Jesus, meet us as we gather in your name. Make our hearts humble, renew your former mercies among us, strengthen our faith through prayer, and send us home with the grace of your presence. Amen.</a:t>
            </a:r>
            <a:endParaRPr lang="en-US" sz="2000" dirty="0"/>
          </a:p>
        </p:txBody>
      </p:sp>
      <p:sp>
        <p:nvSpPr>
          <p:cNvPr id="7" name="Text 4"/>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68580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For Teaching Use</a:t>
            </a:r>
            <a:endParaRPr lang="en-US" sz="3000" dirty="0"/>
          </a:p>
        </p:txBody>
      </p:sp>
      <p:sp>
        <p:nvSpPr>
          <p:cNvPr id="5" name="Shape 3"/>
          <p:cNvSpPr/>
          <p:nvPr/>
        </p:nvSpPr>
        <p:spPr>
          <a:xfrm>
            <a:off x="685800" y="1371600"/>
            <a:ext cx="1828800" cy="0"/>
          </a:xfrm>
          <a:prstGeom prst="line">
            <a:avLst/>
          </a:prstGeom>
          <a:noFill/>
          <a:ln w="28575">
            <a:solidFill>
              <a:srgbClr val="C7953D"/>
            </a:solidFill>
            <a:prstDash val="solid"/>
          </a:ln>
        </p:spPr>
      </p:sp>
      <p:sp>
        <p:nvSpPr>
          <p:cNvPr id="6" name="Text 4"/>
          <p:cNvSpPr/>
          <p:nvPr/>
        </p:nvSpPr>
        <p:spPr>
          <a:xfrm>
            <a:off x="1005840" y="1828800"/>
            <a:ext cx="9875520" cy="1005840"/>
          </a:xfrm>
          <a:prstGeom prst="rect">
            <a:avLst/>
          </a:prstGeom>
          <a:noFill/>
          <a:ln/>
        </p:spPr>
        <p:txBody>
          <a:bodyPr wrap="square" lIns="254" tIns="254" rIns="254" bIns="254" rtlCol="0" anchor="ctr">
            <a:normAutofit/>
          </a:bodyPr>
          <a:lstStyle/>
          <a:p>
            <a:pPr algn="ctr" indent="0" marL="0">
              <a:buNone/>
            </a:pPr>
            <a:r>
              <a:rPr lang="en-US" sz="2500" i="1" dirty="0">
                <a:solidFill>
                  <a:srgbClr val="4B3524"/>
                </a:solidFill>
                <a:latin typeface="Georgia" pitchFamily="34" charset="0"/>
                <a:ea typeface="Georgia" pitchFamily="34" charset="-122"/>
                <a:cs typeface="Georgia" pitchFamily="34" charset="-120"/>
              </a:rPr>
              <a:t>May this study help pastors, teachers, worship leaders, choirs, and small groups gather with fresh awareness of Christ's presence.</a:t>
            </a:r>
            <a:endParaRPr lang="en-US" sz="2500" dirty="0"/>
          </a:p>
        </p:txBody>
      </p:sp>
      <p:sp>
        <p:nvSpPr>
          <p:cNvPr id="7" name="Text 5"/>
          <p:cNvSpPr/>
          <p:nvPr/>
        </p:nvSpPr>
        <p:spPr>
          <a:xfrm>
            <a:off x="1463040" y="4800600"/>
            <a:ext cx="9326880" cy="502920"/>
          </a:xfrm>
          <a:prstGeom prst="rect">
            <a:avLst/>
          </a:prstGeom>
          <a:noFill/>
          <a:ln/>
        </p:spPr>
        <p:txBody>
          <a:bodyPr wrap="square" lIns="127" tIns="127" rIns="127" bIns="127" rtlCol="0" anchor="ctr">
            <a:normAutofit/>
          </a:bodyPr>
          <a:lstStyle/>
          <a:p>
            <a:pPr algn="ctr" indent="0" marL="0">
              <a:buNone/>
            </a:pPr>
            <a:r>
              <a:rPr lang="en-US" sz="1100" dirty="0">
                <a:solidFill>
                  <a:srgbClr val="8C6B43"/>
                </a:solidFill>
                <a:latin typeface="Aptos" pitchFamily="34" charset="0"/>
                <a:ea typeface="Aptos" pitchFamily="34" charset="-122"/>
                <a:cs typeface="Aptos" pitchFamily="34" charset="-120"/>
              </a:rPr>
              <a:t>© HymnInfo.com. Free for personal, church, classroom, and small-group teaching use. Please do not sell, repost, or redistribute as downloadable files without permission.</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Hymn Identity</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Shape 4"/>
          <p:cNvSpPr/>
          <p:nvPr/>
        </p:nvSpPr>
        <p:spPr>
          <a:xfrm>
            <a:off x="822960" y="1143000"/>
            <a:ext cx="10424160" cy="4343400"/>
          </a:xfrm>
          <a:prstGeom prst="rect">
            <a:avLst/>
          </a:prstGeom>
          <a:solidFill>
            <a:srgbClr val="FFF7E6"/>
          </a:solidFill>
          <a:ln w="12700">
            <a:solidFill>
              <a:srgbClr val="C7953D">
                <a:alpha val="70000"/>
              </a:srgbClr>
            </a:solidFill>
            <a:prstDash val="solid"/>
          </a:ln>
        </p:spPr>
      </p:sp>
      <p:sp>
        <p:nvSpPr>
          <p:cNvPr id="7" name="Text 5"/>
          <p:cNvSpPr/>
          <p:nvPr/>
        </p:nvSpPr>
        <p:spPr>
          <a:xfrm>
            <a:off x="1143000" y="1508760"/>
            <a:ext cx="9875520" cy="3383280"/>
          </a:xfrm>
          <a:prstGeom prst="rect">
            <a:avLst/>
          </a:prstGeom>
          <a:noFill/>
          <a:ln/>
        </p:spPr>
        <p:txBody>
          <a:bodyPr wrap="square" lIns="635" tIns="635" rIns="635" bIns="635" rtlCol="0" anchor="ctr">
            <a:normAutofit/>
          </a:bodyPr>
          <a:lstStyle/>
          <a:p>
            <a:pPr indent="0" marL="0">
              <a:buNone/>
            </a:pPr>
            <a:r>
              <a:rPr lang="en-US" sz="1900" b="1" dirty="0">
                <a:solidFill>
                  <a:srgbClr val="8C6B43"/>
                </a:solidFill>
                <a:latin typeface="Aptos" pitchFamily="34" charset="0"/>
                <a:ea typeface="Aptos" pitchFamily="34" charset="-122"/>
                <a:cs typeface="Aptos" pitchFamily="34" charset="-120"/>
              </a:rPr>
              <a:t>Title: </a:t>
            </a:r>
            <a:pPr indent="0" marL="0">
              <a:buNone/>
            </a:pPr>
            <a:r>
              <a:rPr lang="en-US" sz="1900" dirty="0">
                <a:solidFill>
                  <a:srgbClr val="2D2118"/>
                </a:solidFill>
                <a:latin typeface="Aptos" pitchFamily="34" charset="0"/>
                <a:ea typeface="Aptos" pitchFamily="34" charset="-122"/>
                <a:cs typeface="Aptos" pitchFamily="34" charset="-120"/>
              </a:rPr>
              <a:t>Jesus, Where'er Thy People Meet
</a:t>
            </a:r>
            <a:pPr indent="0" marL="0">
              <a:buNone/>
            </a:pPr>
            <a:r>
              <a:rPr lang="en-US" sz="1900" b="1" dirty="0">
                <a:solidFill>
                  <a:srgbClr val="8C6B43"/>
                </a:solidFill>
                <a:latin typeface="Aptos" pitchFamily="34" charset="0"/>
                <a:ea typeface="Aptos" pitchFamily="34" charset="-122"/>
                <a:cs typeface="Aptos" pitchFamily="34" charset="-120"/>
              </a:rPr>
              <a:t>First line: </a:t>
            </a:r>
            <a:pPr indent="0" marL="0">
              <a:buNone/>
            </a:pPr>
            <a:r>
              <a:rPr lang="en-US" sz="1900" dirty="0">
                <a:solidFill>
                  <a:srgbClr val="2D2118"/>
                </a:solidFill>
                <a:latin typeface="Aptos" pitchFamily="34" charset="0"/>
                <a:ea typeface="Aptos" pitchFamily="34" charset="-122"/>
                <a:cs typeface="Aptos" pitchFamily="34" charset="-120"/>
              </a:rPr>
              <a:t>Jesus, where'er thy people meet
</a:t>
            </a:r>
            <a:pPr indent="0" marL="0">
              <a:buNone/>
            </a:pPr>
            <a:r>
              <a:rPr lang="en-US" sz="1900" b="1" dirty="0">
                <a:solidFill>
                  <a:srgbClr val="8C6B43"/>
                </a:solidFill>
                <a:latin typeface="Aptos" pitchFamily="34" charset="0"/>
                <a:ea typeface="Aptos" pitchFamily="34" charset="-122"/>
                <a:cs typeface="Aptos" pitchFamily="34" charset="-120"/>
              </a:rPr>
              <a:t>Text: </a:t>
            </a:r>
            <a:pPr indent="0" marL="0">
              <a:buNone/>
            </a:pPr>
            <a:r>
              <a:rPr lang="en-US" sz="1900" dirty="0">
                <a:solidFill>
                  <a:srgbClr val="2D2118"/>
                </a:solidFill>
                <a:latin typeface="Aptos" pitchFamily="34" charset="0"/>
                <a:ea typeface="Aptos" pitchFamily="34" charset="-122"/>
                <a:cs typeface="Aptos" pitchFamily="34" charset="-120"/>
              </a:rPr>
              <a:t>William Cowper, 1769
</a:t>
            </a:r>
            <a:pPr indent="0" marL="0">
              <a:buNone/>
            </a:pPr>
            <a:r>
              <a:rPr lang="en-US" sz="1900" b="1" dirty="0">
                <a:solidFill>
                  <a:srgbClr val="8C6B43"/>
                </a:solidFill>
                <a:latin typeface="Aptos" pitchFamily="34" charset="0"/>
                <a:ea typeface="Aptos" pitchFamily="34" charset="-122"/>
                <a:cs typeface="Aptos" pitchFamily="34" charset="-120"/>
              </a:rPr>
              <a:t>Tune: </a:t>
            </a:r>
            <a:pPr indent="0" marL="0">
              <a:buNone/>
            </a:pPr>
            <a:r>
              <a:rPr lang="en-US" sz="1900" dirty="0">
                <a:solidFill>
                  <a:srgbClr val="2D2118"/>
                </a:solidFill>
                <a:latin typeface="Aptos" pitchFamily="34" charset="0"/>
                <a:ea typeface="Aptos" pitchFamily="34" charset="-122"/>
                <a:cs typeface="Aptos" pitchFamily="34" charset="-120"/>
              </a:rPr>
              <a:t>WARRINGTON
</a:t>
            </a:r>
            <a:pPr indent="0" marL="0">
              <a:buNone/>
            </a:pPr>
            <a:r>
              <a:rPr lang="en-US" sz="1900" b="1" dirty="0">
                <a:solidFill>
                  <a:srgbClr val="8C6B43"/>
                </a:solidFill>
                <a:latin typeface="Aptos" pitchFamily="34" charset="0"/>
                <a:ea typeface="Aptos" pitchFamily="34" charset="-122"/>
                <a:cs typeface="Aptos" pitchFamily="34" charset="-120"/>
              </a:rPr>
              <a:t>Composer: </a:t>
            </a:r>
            <a:pPr indent="0" marL="0">
              <a:buNone/>
            </a:pPr>
            <a:r>
              <a:rPr lang="en-US" sz="1900" dirty="0">
                <a:solidFill>
                  <a:srgbClr val="2D2118"/>
                </a:solidFill>
                <a:latin typeface="Aptos" pitchFamily="34" charset="0"/>
                <a:ea typeface="Aptos" pitchFamily="34" charset="-122"/>
                <a:cs typeface="Aptos" pitchFamily="34" charset="-120"/>
              </a:rPr>
              <a:t>Ralph Harrison
</a:t>
            </a:r>
            <a:pPr indent="0" marL="0">
              <a:buNone/>
            </a:pPr>
            <a:r>
              <a:rPr lang="en-US" sz="1900" b="1" dirty="0">
                <a:solidFill>
                  <a:srgbClr val="8C6B43"/>
                </a:solidFill>
                <a:latin typeface="Aptos" pitchFamily="34" charset="0"/>
                <a:ea typeface="Aptos" pitchFamily="34" charset="-122"/>
                <a:cs typeface="Aptos" pitchFamily="34" charset="-120"/>
              </a:rPr>
              <a:t>Meter: </a:t>
            </a:r>
            <a:pPr indent="0" marL="0">
              <a:buNone/>
            </a:pPr>
            <a:r>
              <a:rPr lang="en-US" sz="1900" dirty="0">
                <a:solidFill>
                  <a:srgbClr val="2D2118"/>
                </a:solidFill>
                <a:latin typeface="Aptos" pitchFamily="34" charset="0"/>
                <a:ea typeface="Aptos" pitchFamily="34" charset="-122"/>
                <a:cs typeface="Aptos" pitchFamily="34" charset="-120"/>
              </a:rPr>
              <a:t>Long Meter / L.M. (8.8.8.8)
</a:t>
            </a:r>
            <a:pPr indent="0" marL="0">
              <a:buNone/>
            </a:pPr>
            <a:r>
              <a:rPr lang="en-US" sz="1900" b="1" dirty="0">
                <a:solidFill>
                  <a:srgbClr val="8C6B43"/>
                </a:solidFill>
                <a:latin typeface="Aptos" pitchFamily="34" charset="0"/>
                <a:ea typeface="Aptos" pitchFamily="34" charset="-122"/>
                <a:cs typeface="Aptos" pitchFamily="34" charset="-120"/>
              </a:rPr>
              <a:t>Early publication: </a:t>
            </a:r>
            <a:pPr indent="0" marL="0">
              <a:buNone/>
            </a:pPr>
            <a:r>
              <a:rPr lang="en-US" sz="1900" dirty="0">
                <a:solidFill>
                  <a:srgbClr val="2D2118"/>
                </a:solidFill>
                <a:latin typeface="Aptos" pitchFamily="34" charset="0"/>
                <a:ea typeface="Aptos" pitchFamily="34" charset="-122"/>
                <a:cs typeface="Aptos" pitchFamily="34" charset="-120"/>
              </a:rPr>
              <a:t>Olney Hymns, 1779</a:t>
            </a:r>
            <a:endParaRPr lang="en-US" sz="1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Historical Background</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68680" y="1234440"/>
            <a:ext cx="6400800" cy="4389120"/>
          </a:xfrm>
          <a:prstGeom prst="rect">
            <a:avLst/>
          </a:prstGeom>
          <a:noFill/>
          <a:ln/>
        </p:spPr>
        <p:txBody>
          <a:bodyPr wrap="square" lIns="254" tIns="254" rIns="254" bIns="254" rtlCol="0" anchor="ctr">
            <a:normAutofit/>
          </a:bodyPr>
          <a:lstStyle/>
          <a:p>
            <a:r>
              <a:rPr lang="en-US" sz="1850" dirty="0">
                <a:solidFill>
                  <a:srgbClr val="2D2118"/>
                </a:solidFill>
                <a:latin typeface="Aptos" pitchFamily="34" charset="0"/>
                <a:ea typeface="Aptos" pitchFamily="34" charset="-122"/>
                <a:cs typeface="Aptos" pitchFamily="34" charset="-120"/>
              </a:rPr>
              <a:t>Cowper wrote the hymn for the opening of a room for social prayer in Olney in April 1769.</a:t>
            </a:r>
            <a:endParaRPr lang="en-US" sz="1850" dirty="0"/>
          </a:p>
          <a:p>
            <a:r>
              <a:rPr lang="en-US" sz="1850" dirty="0">
                <a:solidFill>
                  <a:srgbClr val="2D2118"/>
                </a:solidFill>
                <a:latin typeface="Aptos" pitchFamily="34" charset="0"/>
                <a:ea typeface="Aptos" pitchFamily="34" charset="-122"/>
                <a:cs typeface="Aptos" pitchFamily="34" charset="-120"/>
              </a:rPr>
              <a:t>It later appeared in Olney Hymns, the collection associated with Cowper and John Newton.</a:t>
            </a:r>
            <a:endParaRPr lang="en-US" sz="1850" dirty="0"/>
          </a:p>
          <a:p>
            <a:r>
              <a:rPr lang="en-US" sz="1850" dirty="0">
                <a:solidFill>
                  <a:srgbClr val="2D2118"/>
                </a:solidFill>
                <a:latin typeface="Aptos" pitchFamily="34" charset="0"/>
                <a:ea typeface="Aptos" pitchFamily="34" charset="-122"/>
                <a:cs typeface="Aptos" pitchFamily="34" charset="-120"/>
              </a:rPr>
              <a:t>The text reflects evangelical concern for heartfelt prayer, gathered worship, and the nearness of Christ.</a:t>
            </a:r>
            <a:endParaRPr lang="en-US" sz="1850" dirty="0"/>
          </a:p>
          <a:p>
            <a:r>
              <a:rPr lang="en-US" sz="1850" dirty="0">
                <a:solidFill>
                  <a:srgbClr val="2D2118"/>
                </a:solidFill>
                <a:latin typeface="Aptos" pitchFamily="34" charset="0"/>
                <a:ea typeface="Aptos" pitchFamily="34" charset="-122"/>
                <a:cs typeface="Aptos" pitchFamily="34" charset="-120"/>
              </a:rPr>
              <a:t>Cowper's own spiritual struggles give the hymn a quiet pastoral depth without turning the focus away from Christ.</a:t>
            </a:r>
            <a:endParaRPr lang="en-US" sz="1850" dirty="0"/>
          </a:p>
        </p:txBody>
      </p:sp>
      <p:pic>
        <p:nvPicPr>
          <p:cNvPr id="7" name="Image 0" descr="/mnt/data/a_warm_moody_interior_still_life_scene_on_a_rusti_batch_2.jpg">    </p:cNvPr>
          <p:cNvPicPr>
            <a:picLocks noChangeAspect="1"/>
          </p:cNvPicPr>
          <p:nvPr/>
        </p:nvPicPr>
        <p:blipFill>
          <a:blip r:embed="rId1"/>
          <a:srcRect l="23455" r="23455" t="0" b="0"/>
          <a:stretch/>
        </p:blipFill>
        <p:spPr>
          <a:xfrm>
            <a:off x="7635240" y="1234440"/>
            <a:ext cx="3840480" cy="406908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Why This Hymn Matters Today</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777240" y="1325880"/>
            <a:ext cx="5029200" cy="274320"/>
          </a:xfrm>
          <a:prstGeom prst="rect">
            <a:avLst/>
          </a:prstGeom>
          <a:noFill/>
          <a:ln/>
        </p:spPr>
        <p:txBody>
          <a:bodyPr wrap="square" lIns="0" tIns="0" rIns="0" bIns="0" rtlCol="0" anchor="ctr"/>
          <a:lstStyle/>
          <a:p>
            <a:pPr indent="0" marL="0">
              <a:buNone/>
            </a:pPr>
            <a:r>
              <a:rPr lang="en-US" sz="1900" b="1" dirty="0">
                <a:solidFill>
                  <a:srgbClr val="4B3524"/>
                </a:solidFill>
                <a:latin typeface="Georgia" pitchFamily="34" charset="0"/>
                <a:ea typeface="Georgia" pitchFamily="34" charset="-122"/>
                <a:cs typeface="Georgia" pitchFamily="34" charset="-120"/>
              </a:rPr>
              <a:t>For Worship Leaders</a:t>
            </a:r>
            <a:endParaRPr lang="en-US" sz="1900" dirty="0"/>
          </a:p>
        </p:txBody>
      </p:sp>
      <p:sp>
        <p:nvSpPr>
          <p:cNvPr id="7" name="Text 5"/>
          <p:cNvSpPr/>
          <p:nvPr/>
        </p:nvSpPr>
        <p:spPr>
          <a:xfrm>
            <a:off x="822960" y="1783080"/>
            <a:ext cx="4846320" cy="3474720"/>
          </a:xfrm>
          <a:prstGeom prst="rect">
            <a:avLst/>
          </a:prstGeom>
          <a:noFill/>
          <a:ln/>
        </p:spPr>
        <p:txBody>
          <a:bodyPr wrap="square" lIns="254" tIns="254" rIns="254" bIns="254" rtlCol="0" anchor="ctr">
            <a:normAutofit/>
          </a:bodyPr>
          <a:lstStyle/>
          <a:p>
            <a:r>
              <a:rPr lang="en-US" sz="1750" dirty="0">
                <a:solidFill>
                  <a:srgbClr val="2D2118"/>
                </a:solidFill>
                <a:latin typeface="Aptos" pitchFamily="34" charset="0"/>
                <a:ea typeface="Aptos" pitchFamily="34" charset="-122"/>
                <a:cs typeface="Aptos" pitchFamily="34" charset="-120"/>
              </a:rPr>
              <a:t>It gives language for a thoughtful call to worship.</a:t>
            </a:r>
            <a:endParaRPr lang="en-US" sz="1750" dirty="0"/>
          </a:p>
          <a:p>
            <a:r>
              <a:rPr lang="en-US" sz="1750" dirty="0">
                <a:solidFill>
                  <a:srgbClr val="2D2118"/>
                </a:solidFill>
                <a:latin typeface="Aptos" pitchFamily="34" charset="0"/>
                <a:ea typeface="Aptos" pitchFamily="34" charset="-122"/>
                <a:cs typeface="Aptos" pitchFamily="34" charset="-120"/>
              </a:rPr>
              <a:t>It helps a congregation gather with expectation.</a:t>
            </a:r>
            <a:endParaRPr lang="en-US" sz="1750" dirty="0"/>
          </a:p>
          <a:p>
            <a:r>
              <a:rPr lang="en-US" sz="1750" dirty="0">
                <a:solidFill>
                  <a:srgbClr val="2D2118"/>
                </a:solidFill>
                <a:latin typeface="Aptos" pitchFamily="34" charset="0"/>
                <a:ea typeface="Aptos" pitchFamily="34" charset="-122"/>
                <a:cs typeface="Aptos" pitchFamily="34" charset="-120"/>
              </a:rPr>
              <a:t>It reminds the church that Christ, not the room, makes worship holy.</a:t>
            </a:r>
            <a:endParaRPr lang="en-US" sz="1750" dirty="0"/>
          </a:p>
        </p:txBody>
      </p:sp>
      <p:sp>
        <p:nvSpPr>
          <p:cNvPr id="8" name="Text 6"/>
          <p:cNvSpPr/>
          <p:nvPr/>
        </p:nvSpPr>
        <p:spPr>
          <a:xfrm>
            <a:off x="6400800" y="1325880"/>
            <a:ext cx="4754880" cy="274320"/>
          </a:xfrm>
          <a:prstGeom prst="rect">
            <a:avLst/>
          </a:prstGeom>
          <a:noFill/>
          <a:ln/>
        </p:spPr>
        <p:txBody>
          <a:bodyPr wrap="square" lIns="0" tIns="0" rIns="0" bIns="0" rtlCol="0" anchor="ctr"/>
          <a:lstStyle/>
          <a:p>
            <a:pPr indent="0" marL="0">
              <a:buNone/>
            </a:pPr>
            <a:r>
              <a:rPr lang="en-US" sz="1900" b="1" dirty="0">
                <a:solidFill>
                  <a:srgbClr val="4B3524"/>
                </a:solidFill>
                <a:latin typeface="Georgia" pitchFamily="34" charset="0"/>
                <a:ea typeface="Georgia" pitchFamily="34" charset="-122"/>
                <a:cs typeface="Georgia" pitchFamily="34" charset="-120"/>
              </a:rPr>
              <a:t>For Pastors and Teachers</a:t>
            </a:r>
            <a:endParaRPr lang="en-US" sz="1900" dirty="0"/>
          </a:p>
        </p:txBody>
      </p:sp>
      <p:sp>
        <p:nvSpPr>
          <p:cNvPr id="9" name="Text 7"/>
          <p:cNvSpPr/>
          <p:nvPr/>
        </p:nvSpPr>
        <p:spPr>
          <a:xfrm>
            <a:off x="6446520" y="1783080"/>
            <a:ext cx="4846320" cy="3474720"/>
          </a:xfrm>
          <a:prstGeom prst="rect">
            <a:avLst/>
          </a:prstGeom>
          <a:noFill/>
          <a:ln/>
        </p:spPr>
        <p:txBody>
          <a:bodyPr wrap="square" lIns="254" tIns="254" rIns="254" bIns="254" rtlCol="0" anchor="ctr">
            <a:normAutofit/>
          </a:bodyPr>
          <a:lstStyle/>
          <a:p>
            <a:r>
              <a:rPr lang="en-US" sz="1750" dirty="0">
                <a:solidFill>
                  <a:srgbClr val="2D2118"/>
                </a:solidFill>
                <a:latin typeface="Aptos" pitchFamily="34" charset="0"/>
                <a:ea typeface="Aptos" pitchFamily="34" charset="-122"/>
                <a:cs typeface="Aptos" pitchFamily="34" charset="-120"/>
              </a:rPr>
              <a:t>It opens rich teaching on the gathered church.</a:t>
            </a:r>
            <a:endParaRPr lang="en-US" sz="1750" dirty="0"/>
          </a:p>
          <a:p>
            <a:r>
              <a:rPr lang="en-US" sz="1750" dirty="0">
                <a:solidFill>
                  <a:srgbClr val="2D2118"/>
                </a:solidFill>
                <a:latin typeface="Aptos" pitchFamily="34" charset="0"/>
                <a:ea typeface="Aptos" pitchFamily="34" charset="-122"/>
                <a:cs typeface="Aptos" pitchFamily="34" charset="-120"/>
              </a:rPr>
              <a:t>It connects prayer, proclamation, and assurance.</a:t>
            </a:r>
            <a:endParaRPr lang="en-US" sz="1750" dirty="0"/>
          </a:p>
          <a:p>
            <a:r>
              <a:rPr lang="en-US" sz="1750" dirty="0">
                <a:solidFill>
                  <a:srgbClr val="2D2118"/>
                </a:solidFill>
                <a:latin typeface="Aptos" pitchFamily="34" charset="0"/>
                <a:ea typeface="Aptos" pitchFamily="34" charset="-122"/>
                <a:cs typeface="Aptos" pitchFamily="34" charset="-120"/>
              </a:rPr>
              <a:t>It invites pastoral care for small or weary congregations.</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mnt/data/a_warm_ethereal_abstract_background_scene_like_a_batch_4.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685800" y="731520"/>
            <a:ext cx="6492240" cy="4069080"/>
          </a:xfrm>
          <a:prstGeom prst="rect">
            <a:avLst/>
          </a:prstGeom>
          <a:solidFill>
            <a:srgbClr val="2D2118">
              <a:alpha val="92000"/>
            </a:srgbClr>
          </a:solidFill>
          <a:ln w="15240">
            <a:solidFill>
              <a:srgbClr val="C7953D">
                <a:alpha val="75000"/>
              </a:srgbClr>
            </a:solidFill>
            <a:prstDash val="solid"/>
          </a:ln>
        </p:spPr>
      </p:sp>
      <p:sp>
        <p:nvSpPr>
          <p:cNvPr id="4" name="Text 1"/>
          <p:cNvSpPr/>
          <p:nvPr/>
        </p:nvSpPr>
        <p:spPr>
          <a:xfrm>
            <a:off x="960120" y="960120"/>
            <a:ext cx="5760720" cy="256032"/>
          </a:xfrm>
          <a:prstGeom prst="rect">
            <a:avLst/>
          </a:prstGeom>
          <a:noFill/>
          <a:ln/>
        </p:spPr>
        <p:txBody>
          <a:bodyPr wrap="square" lIns="0" tIns="0" rIns="0" bIns="0" rtlCol="0" anchor="ctr"/>
          <a:lstStyle/>
          <a:p>
            <a:pPr indent="0" marL="0">
              <a:buNone/>
            </a:pPr>
            <a:r>
              <a:rPr lang="en-US" sz="1050" b="1" dirty="0">
                <a:solidFill>
                  <a:srgbClr val="E3BE73"/>
                </a:solidFill>
                <a:latin typeface="Aptos" pitchFamily="34" charset="0"/>
                <a:ea typeface="Aptos" pitchFamily="34" charset="-122"/>
                <a:cs typeface="Aptos" pitchFamily="34" charset="-120"/>
              </a:rPr>
              <a:t>BIBLICAL FOUNDATION</a:t>
            </a:r>
            <a:endParaRPr lang="en-US" sz="1050" dirty="0"/>
          </a:p>
        </p:txBody>
      </p:sp>
      <p:sp>
        <p:nvSpPr>
          <p:cNvPr id="5" name="Text 2"/>
          <p:cNvSpPr/>
          <p:nvPr/>
        </p:nvSpPr>
        <p:spPr>
          <a:xfrm>
            <a:off x="960120" y="1325880"/>
            <a:ext cx="5669280" cy="1280160"/>
          </a:xfrm>
          <a:prstGeom prst="rect">
            <a:avLst/>
          </a:prstGeom>
          <a:noFill/>
          <a:ln/>
        </p:spPr>
        <p:txBody>
          <a:bodyPr wrap="square" lIns="0" tIns="0" rIns="0" bIns="0" rtlCol="0" anchor="ctr">
            <a:normAutofit/>
          </a:bodyPr>
          <a:lstStyle/>
          <a:p>
            <a:pPr indent="0" marL="0">
              <a:buNone/>
            </a:pPr>
            <a:r>
              <a:rPr lang="en-US" sz="3100" b="1" dirty="0">
                <a:solidFill>
                  <a:srgbClr val="FFFBF1"/>
                </a:solidFill>
                <a:latin typeface="Georgia" pitchFamily="34" charset="0"/>
                <a:ea typeface="Georgia" pitchFamily="34" charset="-122"/>
                <a:cs typeface="Georgia" pitchFamily="34" charset="-120"/>
              </a:rPr>
              <a:t>Christ Among His People</a:t>
            </a:r>
            <a:endParaRPr lang="en-US" sz="3100" dirty="0"/>
          </a:p>
        </p:txBody>
      </p:sp>
      <p:sp>
        <p:nvSpPr>
          <p:cNvPr id="6" name="Text 3"/>
          <p:cNvSpPr/>
          <p:nvPr/>
        </p:nvSpPr>
        <p:spPr>
          <a:xfrm>
            <a:off x="960120" y="2834640"/>
            <a:ext cx="5577840" cy="1005840"/>
          </a:xfrm>
          <a:prstGeom prst="rect">
            <a:avLst/>
          </a:prstGeom>
          <a:noFill/>
          <a:ln/>
        </p:spPr>
        <p:txBody>
          <a:bodyPr wrap="square" lIns="254" tIns="254" rIns="254" bIns="254" rtlCol="0" anchor="ctr">
            <a:normAutofit/>
          </a:bodyPr>
          <a:lstStyle/>
          <a:p>
            <a:pPr indent="0" marL="0">
              <a:buNone/>
            </a:pPr>
            <a:r>
              <a:rPr lang="en-US" sz="1800" dirty="0">
                <a:solidFill>
                  <a:srgbClr val="F2E0B5"/>
                </a:solidFill>
                <a:latin typeface="Aptos" pitchFamily="34" charset="0"/>
                <a:ea typeface="Aptos" pitchFamily="34" charset="-122"/>
                <a:cs typeface="Aptos" pitchFamily="34" charset="-120"/>
              </a:rPr>
              <a:t>The hymn rests on the promise that Christ is present wherever his people gather in his name.</a:t>
            </a:r>
            <a:endParaRPr lang="en-US" sz="1800" dirty="0"/>
          </a:p>
        </p:txBody>
      </p:sp>
      <p:sp>
        <p:nvSpPr>
          <p:cNvPr id="7" name="Text 4"/>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F7F0DF"/>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Biblical Foundation</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22960" y="1188720"/>
            <a:ext cx="10241280" cy="4297680"/>
          </a:xfrm>
          <a:prstGeom prst="rect">
            <a:avLst/>
          </a:prstGeom>
          <a:noFill/>
          <a:ln/>
        </p:spPr>
        <p:txBody>
          <a:bodyPr wrap="square" lIns="254" tIns="254" rIns="254" bIns="254" rtlCol="0" anchor="ctr">
            <a:normAutofit/>
          </a:bodyPr>
          <a:lstStyle/>
          <a:p>
            <a:r>
              <a:rPr lang="en-US" sz="1950" dirty="0">
                <a:solidFill>
                  <a:srgbClr val="2D2118"/>
                </a:solidFill>
                <a:latin typeface="Aptos" pitchFamily="34" charset="0"/>
                <a:ea typeface="Aptos" pitchFamily="34" charset="-122"/>
                <a:cs typeface="Aptos" pitchFamily="34" charset="-120"/>
              </a:rPr>
              <a:t>Matthew 18:20 - Christ promises his presence with gathered disciples.</a:t>
            </a:r>
            <a:endParaRPr lang="en-US" sz="1950" dirty="0"/>
          </a:p>
          <a:p>
            <a:r>
              <a:rPr lang="en-US" sz="1950" dirty="0">
                <a:solidFill>
                  <a:srgbClr val="2D2118"/>
                </a:solidFill>
                <a:latin typeface="Aptos" pitchFamily="34" charset="0"/>
                <a:ea typeface="Aptos" pitchFamily="34" charset="-122"/>
                <a:cs typeface="Aptos" pitchFamily="34" charset="-120"/>
              </a:rPr>
              <a:t>Psalm 84:1-2 - God's people long for his dwelling and courts.</a:t>
            </a:r>
            <a:endParaRPr lang="en-US" sz="1950" dirty="0"/>
          </a:p>
          <a:p>
            <a:r>
              <a:rPr lang="en-US" sz="1950" dirty="0">
                <a:solidFill>
                  <a:srgbClr val="2D2118"/>
                </a:solidFill>
                <a:latin typeface="Aptos" pitchFamily="34" charset="0"/>
                <a:ea typeface="Aptos" pitchFamily="34" charset="-122"/>
                <a:cs typeface="Aptos" pitchFamily="34" charset="-120"/>
              </a:rPr>
              <a:t>John 4:23-24 - True worship is in spirit and truth.</a:t>
            </a:r>
            <a:endParaRPr lang="en-US" sz="1950" dirty="0"/>
          </a:p>
          <a:p>
            <a:r>
              <a:rPr lang="en-US" sz="1950" dirty="0">
                <a:solidFill>
                  <a:srgbClr val="2D2118"/>
                </a:solidFill>
                <a:latin typeface="Aptos" pitchFamily="34" charset="0"/>
                <a:ea typeface="Aptos" pitchFamily="34" charset="-122"/>
                <a:cs typeface="Aptos" pitchFamily="34" charset="-120"/>
              </a:rPr>
              <a:t>Ephesians 2:19-22 - The church is built together as God's dwelling by the Spirit.</a:t>
            </a:r>
            <a:endParaRPr lang="en-US" sz="1950" dirty="0"/>
          </a:p>
          <a:p>
            <a:r>
              <a:rPr lang="en-US" sz="1950" dirty="0">
                <a:solidFill>
                  <a:srgbClr val="2D2118"/>
                </a:solidFill>
                <a:latin typeface="Aptos" pitchFamily="34" charset="0"/>
                <a:ea typeface="Aptos" pitchFamily="34" charset="-122"/>
                <a:cs typeface="Aptos" pitchFamily="34" charset="-120"/>
              </a:rPr>
              <a:t>Hebrews 10:24-25 - Believers gather to encourage one another in love and good works.</a:t>
            </a:r>
            <a:endParaRPr lang="en-US" sz="19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7F0DF"/>
        </a:solidFill>
      </p:bgPr>
    </p:bg>
    <p:spTree>
      <p:nvGrpSpPr>
        <p:cNvPr id="1" name=""/>
        <p:cNvGrpSpPr/>
        <p:nvPr/>
      </p:nvGrpSpPr>
      <p:grpSpPr>
        <a:xfrm>
          <a:off x="0" y="0"/>
          <a:ext cx="0" cy="0"/>
          <a:chOff x="0" y="0"/>
          <a:chExt cx="0" cy="0"/>
        </a:xfrm>
      </p:grpSpPr>
      <p:sp>
        <p:nvSpPr>
          <p:cNvPr id="2" name="Shape 0"/>
          <p:cNvSpPr/>
          <p:nvPr/>
        </p:nvSpPr>
        <p:spPr>
          <a:xfrm>
            <a:off x="0" y="0"/>
            <a:ext cx="146304" cy="6858000"/>
          </a:xfrm>
          <a:prstGeom prst="rect">
            <a:avLst/>
          </a:prstGeom>
          <a:solidFill>
            <a:srgbClr val="C7953D"/>
          </a:solidFill>
          <a:ln w="12700">
            <a:solidFill>
              <a:srgbClr val="C7953D"/>
            </a:solidFill>
            <a:prstDash val="solid"/>
          </a:ln>
        </p:spPr>
      </p:sp>
      <p:sp>
        <p:nvSpPr>
          <p:cNvPr id="3" name="Text 1"/>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6B563A"/>
                </a:solidFill>
                <a:latin typeface="Aptos" pitchFamily="34" charset="0"/>
                <a:ea typeface="Aptos" pitchFamily="34" charset="-122"/>
                <a:cs typeface="Aptos" pitchFamily="34" charset="-120"/>
              </a:rPr>
              <a:t>Prepared for teaching and small group use - hymninfo.com</a:t>
            </a:r>
            <a:endParaRPr lang="en-US" sz="750" dirty="0"/>
          </a:p>
        </p:txBody>
      </p:sp>
      <p:sp>
        <p:nvSpPr>
          <p:cNvPr id="4" name="Text 2"/>
          <p:cNvSpPr/>
          <p:nvPr/>
        </p:nvSpPr>
        <p:spPr>
          <a:xfrm>
            <a:off x="685800" y="411480"/>
            <a:ext cx="10789920" cy="502920"/>
          </a:xfrm>
          <a:prstGeom prst="rect">
            <a:avLst/>
          </a:prstGeom>
          <a:noFill/>
          <a:ln/>
        </p:spPr>
        <p:txBody>
          <a:bodyPr wrap="square" lIns="0" tIns="0" rIns="0" bIns="0" rtlCol="0" anchor="ctr">
            <a:normAutofit/>
          </a:bodyPr>
          <a:lstStyle/>
          <a:p>
            <a:pPr indent="0" marL="0">
              <a:buNone/>
            </a:pPr>
            <a:r>
              <a:rPr lang="en-US" sz="3000" b="1" dirty="0">
                <a:solidFill>
                  <a:srgbClr val="4B3524"/>
                </a:solidFill>
                <a:latin typeface="Georgia" pitchFamily="34" charset="0"/>
                <a:ea typeface="Georgia" pitchFamily="34" charset="-122"/>
                <a:cs typeface="Georgia" pitchFamily="34" charset="-120"/>
              </a:rPr>
              <a:t>Sacred Space Recentered</a:t>
            </a:r>
            <a:endParaRPr lang="en-US" sz="3000" dirty="0"/>
          </a:p>
        </p:txBody>
      </p:sp>
      <p:sp>
        <p:nvSpPr>
          <p:cNvPr id="5" name="Shape 3"/>
          <p:cNvSpPr/>
          <p:nvPr/>
        </p:nvSpPr>
        <p:spPr>
          <a:xfrm>
            <a:off x="685800" y="1097280"/>
            <a:ext cx="1828800" cy="0"/>
          </a:xfrm>
          <a:prstGeom prst="line">
            <a:avLst/>
          </a:prstGeom>
          <a:noFill/>
          <a:ln w="28575">
            <a:solidFill>
              <a:srgbClr val="C7953D"/>
            </a:solidFill>
            <a:prstDash val="solid"/>
          </a:ln>
        </p:spPr>
      </p:sp>
      <p:sp>
        <p:nvSpPr>
          <p:cNvPr id="6" name="Text 4"/>
          <p:cNvSpPr/>
          <p:nvPr/>
        </p:nvSpPr>
        <p:spPr>
          <a:xfrm>
            <a:off x="822960" y="1234440"/>
            <a:ext cx="6035040" cy="4206240"/>
          </a:xfrm>
          <a:prstGeom prst="rect">
            <a:avLst/>
          </a:prstGeom>
          <a:noFill/>
          <a:ln/>
        </p:spPr>
        <p:txBody>
          <a:bodyPr wrap="square" lIns="254" tIns="254" rIns="254" bIns="254" rtlCol="0" anchor="ctr">
            <a:normAutofit/>
          </a:bodyPr>
          <a:lstStyle/>
          <a:p>
            <a:r>
              <a:rPr lang="en-US" sz="1900" dirty="0">
                <a:solidFill>
                  <a:srgbClr val="2D2118"/>
                </a:solidFill>
                <a:latin typeface="Aptos" pitchFamily="34" charset="0"/>
                <a:ea typeface="Aptos" pitchFamily="34" charset="-122"/>
                <a:cs typeface="Aptos" pitchFamily="34" charset="-120"/>
              </a:rPr>
              <a:t>The hymn does not diminish church buildings; it rightly locates holiness in Christ's presence.</a:t>
            </a:r>
            <a:endParaRPr lang="en-US" sz="1900" dirty="0"/>
          </a:p>
          <a:p>
            <a:r>
              <a:rPr lang="en-US" sz="1900" dirty="0">
                <a:solidFill>
                  <a:srgbClr val="2D2118"/>
                </a:solidFill>
                <a:latin typeface="Aptos" pitchFamily="34" charset="0"/>
                <a:ea typeface="Aptos" pitchFamily="34" charset="-122"/>
                <a:cs typeface="Aptos" pitchFamily="34" charset="-120"/>
              </a:rPr>
              <a:t>A humble gathering becomes a holy place because Jesus meets his people there.</a:t>
            </a:r>
            <a:endParaRPr lang="en-US" sz="1900" dirty="0"/>
          </a:p>
          <a:p>
            <a:r>
              <a:rPr lang="en-US" sz="1900" dirty="0">
                <a:solidFill>
                  <a:srgbClr val="2D2118"/>
                </a:solidFill>
                <a:latin typeface="Aptos" pitchFamily="34" charset="0"/>
                <a:ea typeface="Aptos" pitchFamily="34" charset="-122"/>
                <a:cs typeface="Aptos" pitchFamily="34" charset="-120"/>
              </a:rPr>
              <a:t>Worship is therefore more than attendance; it is an encounter with the living Lord.</a:t>
            </a:r>
            <a:endParaRPr lang="en-US" sz="1900" dirty="0"/>
          </a:p>
          <a:p>
            <a:r>
              <a:rPr lang="en-US" sz="1900" dirty="0">
                <a:solidFill>
                  <a:srgbClr val="2D2118"/>
                </a:solidFill>
                <a:latin typeface="Aptos" pitchFamily="34" charset="0"/>
                <a:ea typeface="Aptos" pitchFamily="34" charset="-122"/>
                <a:cs typeface="Aptos" pitchFamily="34" charset="-120"/>
              </a:rPr>
              <a:t>This teaching comforts small congregations and challenges routine worship.</a:t>
            </a:r>
            <a:endParaRPr lang="en-US" sz="1900" dirty="0"/>
          </a:p>
        </p:txBody>
      </p:sp>
      <p:pic>
        <p:nvPicPr>
          <p:cNvPr id="7" name="Image 0" descr="/mnt/data/a_warm_softly_lit_interior_scene_of_a_small_chape_batch_3.jpg">    </p:cNvPr>
          <p:cNvPicPr>
            <a:picLocks noChangeAspect="1"/>
          </p:cNvPicPr>
          <p:nvPr/>
        </p:nvPicPr>
        <p:blipFill>
          <a:blip r:embed="rId1"/>
          <a:srcRect l="24148" r="24148" t="0" b="0"/>
          <a:stretch/>
        </p:blipFill>
        <p:spPr>
          <a:xfrm>
            <a:off x="7315200" y="1051560"/>
            <a:ext cx="4160520" cy="452628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mnt/data/a_warm_softly_lit_interior_scene_of_a_small_chape_batch_3.jpg">    </p:cNvPr>
          <p:cNvPicPr>
            <a:picLocks noChangeAspect="1"/>
          </p:cNvPicPr>
          <p:nvPr/>
        </p:nvPicPr>
        <p:blipFill>
          <a:blip r:embed="rId1"/>
          <a:srcRect l="1" r="1" t="0" b="0"/>
          <a:stretch/>
        </p:blipFill>
        <p:spPr>
          <a:xfrm>
            <a:off x="0" y="0"/>
            <a:ext cx="12191695" cy="6858000"/>
          </a:xfrm>
          <a:prstGeom prst="rect">
            <a:avLst/>
          </a:prstGeom>
        </p:spPr>
      </p:pic>
      <p:sp>
        <p:nvSpPr>
          <p:cNvPr id="3" name="Shape 0"/>
          <p:cNvSpPr/>
          <p:nvPr/>
        </p:nvSpPr>
        <p:spPr>
          <a:xfrm>
            <a:off x="685800" y="731520"/>
            <a:ext cx="6492240" cy="4069080"/>
          </a:xfrm>
          <a:prstGeom prst="rect">
            <a:avLst/>
          </a:prstGeom>
          <a:solidFill>
            <a:srgbClr val="2D2118">
              <a:alpha val="92000"/>
            </a:srgbClr>
          </a:solidFill>
          <a:ln w="15240">
            <a:solidFill>
              <a:srgbClr val="C7953D">
                <a:alpha val="75000"/>
              </a:srgbClr>
            </a:solidFill>
            <a:prstDash val="solid"/>
          </a:ln>
        </p:spPr>
      </p:sp>
      <p:sp>
        <p:nvSpPr>
          <p:cNvPr id="4" name="Text 1"/>
          <p:cNvSpPr/>
          <p:nvPr/>
        </p:nvSpPr>
        <p:spPr>
          <a:xfrm>
            <a:off x="960120" y="960120"/>
            <a:ext cx="5760720" cy="256032"/>
          </a:xfrm>
          <a:prstGeom prst="rect">
            <a:avLst/>
          </a:prstGeom>
          <a:noFill/>
          <a:ln/>
        </p:spPr>
        <p:txBody>
          <a:bodyPr wrap="square" lIns="0" tIns="0" rIns="0" bIns="0" rtlCol="0" anchor="ctr"/>
          <a:lstStyle/>
          <a:p>
            <a:pPr indent="0" marL="0">
              <a:buNone/>
            </a:pPr>
            <a:r>
              <a:rPr lang="en-US" sz="1050" b="1" dirty="0">
                <a:solidFill>
                  <a:srgbClr val="E3BE73"/>
                </a:solidFill>
                <a:latin typeface="Aptos" pitchFamily="34" charset="0"/>
                <a:ea typeface="Aptos" pitchFamily="34" charset="-122"/>
                <a:cs typeface="Aptos" pitchFamily="34" charset="-120"/>
              </a:rPr>
              <a:t>STANZA-BY-STANZA STUDY</a:t>
            </a:r>
            <a:endParaRPr lang="en-US" sz="1050" dirty="0"/>
          </a:p>
        </p:txBody>
      </p:sp>
      <p:sp>
        <p:nvSpPr>
          <p:cNvPr id="5" name="Text 2"/>
          <p:cNvSpPr/>
          <p:nvPr/>
        </p:nvSpPr>
        <p:spPr>
          <a:xfrm>
            <a:off x="960120" y="1325880"/>
            <a:ext cx="5669280" cy="1280160"/>
          </a:xfrm>
          <a:prstGeom prst="rect">
            <a:avLst/>
          </a:prstGeom>
          <a:noFill/>
          <a:ln/>
        </p:spPr>
        <p:txBody>
          <a:bodyPr wrap="square" lIns="0" tIns="0" rIns="0" bIns="0" rtlCol="0" anchor="ctr">
            <a:normAutofit/>
          </a:bodyPr>
          <a:lstStyle/>
          <a:p>
            <a:pPr indent="0" marL="0">
              <a:buNone/>
            </a:pPr>
            <a:r>
              <a:rPr lang="en-US" sz="3100" b="1" dirty="0">
                <a:solidFill>
                  <a:srgbClr val="FFFBF1"/>
                </a:solidFill>
                <a:latin typeface="Georgia" pitchFamily="34" charset="0"/>
                <a:ea typeface="Georgia" pitchFamily="34" charset="-122"/>
                <a:cs typeface="Georgia" pitchFamily="34" charset="-120"/>
              </a:rPr>
              <a:t>The Movement of the Hymn</a:t>
            </a:r>
            <a:endParaRPr lang="en-US" sz="3100" dirty="0"/>
          </a:p>
        </p:txBody>
      </p:sp>
      <p:sp>
        <p:nvSpPr>
          <p:cNvPr id="6" name="Text 3"/>
          <p:cNvSpPr/>
          <p:nvPr/>
        </p:nvSpPr>
        <p:spPr>
          <a:xfrm>
            <a:off x="960120" y="2834640"/>
            <a:ext cx="5577840" cy="1005840"/>
          </a:xfrm>
          <a:prstGeom prst="rect">
            <a:avLst/>
          </a:prstGeom>
          <a:noFill/>
          <a:ln/>
        </p:spPr>
        <p:txBody>
          <a:bodyPr wrap="square" lIns="254" tIns="254" rIns="254" bIns="254" rtlCol="0" anchor="ctr">
            <a:normAutofit/>
          </a:bodyPr>
          <a:lstStyle/>
          <a:p>
            <a:pPr indent="0" marL="0">
              <a:buNone/>
            </a:pPr>
            <a:r>
              <a:rPr lang="en-US" sz="1800" dirty="0">
                <a:solidFill>
                  <a:srgbClr val="F2E0B5"/>
                </a:solidFill>
                <a:latin typeface="Aptos" pitchFamily="34" charset="0"/>
                <a:ea typeface="Aptos" pitchFamily="34" charset="-122"/>
                <a:cs typeface="Aptos" pitchFamily="34" charset="-120"/>
              </a:rPr>
              <a:t>From Christ's promised presence to renewed prayer, the hymn leads worshipers toward humble expectation.</a:t>
            </a:r>
            <a:endParaRPr lang="en-US" sz="1800" dirty="0"/>
          </a:p>
        </p:txBody>
      </p:sp>
      <p:sp>
        <p:nvSpPr>
          <p:cNvPr id="7" name="Text 4"/>
          <p:cNvSpPr/>
          <p:nvPr/>
        </p:nvSpPr>
        <p:spPr>
          <a:xfrm>
            <a:off x="594360" y="6492240"/>
            <a:ext cx="6400800" cy="164592"/>
          </a:xfrm>
          <a:prstGeom prst="rect">
            <a:avLst/>
          </a:prstGeom>
          <a:noFill/>
          <a:ln/>
        </p:spPr>
        <p:txBody>
          <a:bodyPr wrap="square" lIns="0" tIns="0" rIns="0" bIns="0" rtlCol="0" anchor="ctr"/>
          <a:lstStyle/>
          <a:p>
            <a:pPr indent="0" marL="0">
              <a:buNone/>
            </a:pPr>
            <a:r>
              <a:rPr lang="en-US" sz="750" dirty="0">
                <a:solidFill>
                  <a:srgbClr val="F7F0DF"/>
                </a:solidFill>
                <a:latin typeface="Aptos" pitchFamily="34" charset="0"/>
                <a:ea typeface="Aptos" pitchFamily="34" charset="-122"/>
                <a:cs typeface="Aptos" pitchFamily="34" charset="-120"/>
              </a:rPr>
              <a:t>Prepared for teaching and small group use - hymninfo.com</a:t>
            </a:r>
            <a:endParaRPr lang="en-US" sz="7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Georgia"/>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21</Slides>
  <Notes>21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21</vt:i4>
      </vt:variant>
    </vt:vector>
  </HeadingPairs>
  <TitlesOfParts>
    <vt:vector size="24"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vector>
  </TitlesOfParts>
  <Company>HymnInfo.com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Where'er Thy People Meet Teaching Guide</dc:title>
  <dc:subject>Hymn study resource</dc:subject>
  <dc:creator>HymnInfo.com</dc:creator>
  <cp:lastModifiedBy>HymnInfo.com</cp:lastModifiedBy>
  <cp:revision>1</cp:revision>
  <dcterms:created xsi:type="dcterms:W3CDTF">2026-07-04T13:27:48Z</dcterms:created>
  <dcterms:modified xsi:type="dcterms:W3CDTF">2026-07-04T13:27:48Z</dcterms:modified>
</cp:coreProperties>
</file>