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x="12191999"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hero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548640" y="685800"/>
            <a:ext cx="6766560" cy="3977639"/>
          </a:xfrm>
          <a:prstGeom prst="roundRect">
            <a:avLst/>
          </a:prstGeom>
          <a:solidFill>
            <a:srgbClr val="0812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822960" y="1033271"/>
            <a:ext cx="6309360" cy="822960"/>
          </a:xfrm>
          <a:prstGeom prst="rect">
            <a:avLst/>
          </a:prstGeom>
          <a:noFill/>
        </p:spPr>
        <p:txBody>
          <a:bodyPr wrap="square" lIns="73152" rIns="73152" tIns="36576" bIns="36576" anchor="t">
            <a:spAutoFit/>
          </a:bodyPr>
          <a:lstStyle/>
          <a:p>
            <a:pPr algn="l"/>
            <a:r>
              <a:rPr sz="3800" b="1" i="0">
                <a:solidFill>
                  <a:srgbClr val="FFFFFF"/>
                </a:solidFill>
                <a:latin typeface="Georgia"/>
              </a:rPr>
              <a:t>I Am Trusting Thee, Lord Jesus</a:t>
            </a:r>
          </a:p>
        </p:txBody>
      </p:sp>
      <p:sp>
        <p:nvSpPr>
          <p:cNvPr id="5" name="TextBox 4"/>
          <p:cNvSpPr txBox="1"/>
          <p:nvPr/>
        </p:nvSpPr>
        <p:spPr>
          <a:xfrm>
            <a:off x="868680" y="1874519"/>
            <a:ext cx="4572000" cy="320040"/>
          </a:xfrm>
          <a:prstGeom prst="rect">
            <a:avLst/>
          </a:prstGeom>
          <a:noFill/>
        </p:spPr>
        <p:txBody>
          <a:bodyPr wrap="square" lIns="73152" rIns="73152" tIns="36576" bIns="36576" anchor="t">
            <a:spAutoFit/>
          </a:bodyPr>
          <a:lstStyle/>
          <a:p>
            <a:pPr algn="l"/>
            <a:r>
              <a:rPr sz="2100" b="0" i="1">
                <a:solidFill>
                  <a:srgbClr val="C4933E"/>
                </a:solidFill>
                <a:latin typeface="Georgia"/>
              </a:rPr>
              <a:t>Teaching Guide</a:t>
            </a:r>
          </a:p>
        </p:txBody>
      </p:sp>
      <p:sp>
        <p:nvSpPr>
          <p:cNvPr id="6" name="TextBox 5"/>
          <p:cNvSpPr txBox="1"/>
          <p:nvPr/>
        </p:nvSpPr>
        <p:spPr>
          <a:xfrm>
            <a:off x="868680" y="2487168"/>
            <a:ext cx="5669280" cy="502920"/>
          </a:xfrm>
          <a:prstGeom prst="rect">
            <a:avLst/>
          </a:prstGeom>
          <a:noFill/>
        </p:spPr>
        <p:txBody>
          <a:bodyPr wrap="square" lIns="73152" rIns="73152" tIns="36576" bIns="36576" anchor="t">
            <a:spAutoFit/>
          </a:bodyPr>
          <a:lstStyle/>
          <a:p>
            <a:pPr algn="l"/>
            <a:r>
              <a:rPr sz="1800" b="0" i="0">
                <a:solidFill>
                  <a:srgbClr val="F8F2E6"/>
                </a:solidFill>
                <a:latin typeface="Aptos"/>
              </a:rPr>
              <a:t>A hymn of steady confidence, grace, and lifelong dependence on Christ</a:t>
            </a:r>
          </a:p>
        </p:txBody>
      </p:sp>
      <p:sp>
        <p:nvSpPr>
          <p:cNvPr id="7" name="TextBox 6"/>
          <p:cNvSpPr txBox="1"/>
          <p:nvPr/>
        </p:nvSpPr>
        <p:spPr>
          <a:xfrm>
            <a:off x="868680" y="3337560"/>
            <a:ext cx="5943600" cy="548640"/>
          </a:xfrm>
          <a:prstGeom prst="rect">
            <a:avLst/>
          </a:prstGeom>
          <a:noFill/>
        </p:spPr>
        <p:txBody>
          <a:bodyPr wrap="square" lIns="73152" rIns="73152" tIns="36576" bIns="36576" anchor="t">
            <a:spAutoFit/>
          </a:bodyPr>
          <a:lstStyle/>
          <a:p>
            <a:pPr algn="l"/>
            <a:r>
              <a:rPr sz="1250" b="0" i="0">
                <a:solidFill>
                  <a:srgbClr val="F8F2E6"/>
                </a:solidFill>
                <a:latin typeface="Aptos"/>
              </a:rPr>
              <a:t>I am trusting thee, Lord Jesus</a:t>
            </a:r>
          </a:p>
          <a:p>
            <a:r>
              <a:rPr sz="1250" b="0" i="0">
                <a:solidFill>
                  <a:srgbClr val="F8F2E6"/>
                </a:solidFill>
                <a:latin typeface="Aptos"/>
              </a:rPr>
              <a:t>Frances Ridley Havergal, 1874 • Tune: BULLINGER • Primary Scripture: 2 Timothy 1:12</a:t>
            </a:r>
          </a:p>
        </p:txBody>
      </p:sp>
      <p:sp>
        <p:nvSpPr>
          <p:cNvPr id="8" name="TextBox 7"/>
          <p:cNvSpPr txBox="1"/>
          <p:nvPr/>
        </p:nvSpPr>
        <p:spPr>
          <a:xfrm>
            <a:off x="438912" y="6537960"/>
            <a:ext cx="4389120" cy="182880"/>
          </a:xfrm>
          <a:prstGeom prst="rect">
            <a:avLst/>
          </a:prstGeom>
          <a:noFill/>
        </p:spPr>
        <p:txBody>
          <a:bodyPr wrap="square" lIns="73152" rIns="73152" tIns="36576" bIns="36576" anchor="t">
            <a:spAutoFit/>
          </a:bodyPr>
          <a:lstStyle/>
          <a:p>
            <a:pPr algn="l"/>
            <a:r>
              <a:rPr sz="750" b="0" i="0">
                <a:solidFill>
                  <a:srgbClr val="F8F2E6"/>
                </a:solidFill>
                <a:latin typeface="Aptos"/>
              </a:rPr>
              <a:t>Prepared for teaching and small group use - hymninfo.com</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F8F2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84048"/>
            <a:ext cx="7863840" cy="502920"/>
          </a:xfrm>
          <a:prstGeom prst="rect">
            <a:avLst/>
          </a:prstGeom>
          <a:noFill/>
        </p:spPr>
        <p:txBody>
          <a:bodyPr wrap="square" lIns="73152" rIns="73152" tIns="36576" bIns="36576" anchor="t">
            <a:spAutoFit/>
          </a:bodyPr>
          <a:lstStyle/>
          <a:p>
            <a:pPr algn="l"/>
            <a:r>
              <a:rPr sz="3100" b="1" i="0">
                <a:solidFill>
                  <a:srgbClr val="0C223A"/>
                </a:solidFill>
                <a:latin typeface="Georgia"/>
              </a:rPr>
              <a:t>Section Study 4</a:t>
            </a:r>
          </a:p>
        </p:txBody>
      </p:sp>
      <p:sp>
        <p:nvSpPr>
          <p:cNvPr id="4" name="TextBox 3"/>
          <p:cNvSpPr txBox="1"/>
          <p:nvPr/>
        </p:nvSpPr>
        <p:spPr>
          <a:xfrm>
            <a:off x="621792" y="941832"/>
            <a:ext cx="7955279" cy="274320"/>
          </a:xfrm>
          <a:prstGeom prst="rect">
            <a:avLst/>
          </a:prstGeom>
          <a:noFill/>
        </p:spPr>
        <p:txBody>
          <a:bodyPr wrap="square" lIns="73152" rIns="73152" tIns="36576" bIns="36576" anchor="t">
            <a:spAutoFit/>
          </a:bodyPr>
          <a:lstStyle/>
          <a:p>
            <a:pPr algn="l"/>
            <a:r>
              <a:rPr sz="1300" b="0" i="1">
                <a:solidFill>
                  <a:srgbClr val="C4933E"/>
                </a:solidFill>
                <a:latin typeface="Georgia"/>
              </a:rPr>
              <a:t>Trusting Christ to Guide</a:t>
            </a:r>
          </a:p>
        </p:txBody>
      </p:sp>
      <p:sp>
        <p:nvSpPr>
          <p:cNvPr id="5" name="Rectangle 4"/>
          <p:cNvSpPr/>
          <p:nvPr/>
        </p:nvSpPr>
        <p:spPr>
          <a:xfrm>
            <a:off x="658368" y="1261872"/>
            <a:ext cx="1828800" cy="41148"/>
          </a:xfrm>
          <a:prstGeom prst="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6" name="Picture 5" descr="pilgrim_path_panel.jpg"/>
          <p:cNvPicPr>
            <a:picLocks noChangeAspect="1"/>
          </p:cNvPicPr>
          <p:nvPr/>
        </p:nvPicPr>
        <p:blipFill>
          <a:blip r:embed="rId2"/>
          <a:stretch>
            <a:fillRect/>
          </a:stretch>
        </p:blipFill>
        <p:spPr>
          <a:xfrm>
            <a:off x="640080" y="1417320"/>
            <a:ext cx="4206240" cy="4297680"/>
          </a:xfrm>
          <a:prstGeom prst="rect">
            <a:avLst/>
          </a:prstGeom>
        </p:spPr>
      </p:pic>
      <p:sp>
        <p:nvSpPr>
          <p:cNvPr id="7" name="Rectangle 6"/>
          <p:cNvSpPr/>
          <p:nvPr/>
        </p:nvSpPr>
        <p:spPr>
          <a:xfrm>
            <a:off x="640080" y="1417320"/>
            <a:ext cx="4206240" cy="4297680"/>
          </a:xfrm>
          <a:prstGeom prst="rect">
            <a:avLst/>
          </a:prstGeom>
          <a:noFill/>
          <a:ln w="15240">
            <a:solidFill>
              <a:srgbClr val="C4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5257800" y="1417320"/>
            <a:ext cx="2057400" cy="329184"/>
          </a:xfrm>
          <a:prstGeom prst="roundRect">
            <a:avLst/>
          </a:prstGeom>
          <a:solidFill>
            <a:srgbClr val="0C22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303520" y="1481328"/>
            <a:ext cx="1965960" cy="164592"/>
          </a:xfrm>
          <a:prstGeom prst="rect">
            <a:avLst/>
          </a:prstGeom>
          <a:noFill/>
        </p:spPr>
        <p:txBody>
          <a:bodyPr wrap="square" lIns="73152" rIns="73152" tIns="36576" bIns="36576" anchor="t">
            <a:spAutoFit/>
          </a:bodyPr>
          <a:lstStyle/>
          <a:p>
            <a:pPr algn="ctr"/>
            <a:r>
              <a:rPr sz="950" b="1" i="0">
                <a:solidFill>
                  <a:srgbClr val="FFFFFF"/>
                </a:solidFill>
                <a:latin typeface="Aptos"/>
              </a:rPr>
              <a:t>Teaching Emphasis</a:t>
            </a:r>
          </a:p>
        </p:txBody>
      </p:sp>
      <p:sp>
        <p:nvSpPr>
          <p:cNvPr id="10" name="TextBox 9"/>
          <p:cNvSpPr txBox="1"/>
          <p:nvPr/>
        </p:nvSpPr>
        <p:spPr>
          <a:xfrm>
            <a:off x="5257800" y="1874519"/>
            <a:ext cx="6035040" cy="1508760"/>
          </a:xfrm>
          <a:prstGeom prst="rect">
            <a:avLst/>
          </a:prstGeom>
          <a:noFill/>
        </p:spPr>
        <p:txBody>
          <a:bodyPr wrap="square" lIns="73152" rIns="73152" tIns="36576" bIns="36576" anchor="t">
            <a:spAutoFit/>
          </a:bodyPr>
          <a:lstStyle/>
          <a:p>
            <a:pPr algn="l"/>
            <a:r>
              <a:rPr sz="1700" b="0" i="0">
                <a:solidFill>
                  <a:srgbClr val="0C223A"/>
                </a:solidFill>
                <a:latin typeface="Georgia"/>
              </a:rPr>
              <a:t>The Christian life is lived one day and one hour at a time. The hymn teaches dependence for direction, wisdom, and daily supply.</a:t>
            </a:r>
          </a:p>
        </p:txBody>
      </p:sp>
      <p:sp>
        <p:nvSpPr>
          <p:cNvPr id="11" name="Rounded Rectangle 10"/>
          <p:cNvSpPr/>
          <p:nvPr/>
        </p:nvSpPr>
        <p:spPr>
          <a:xfrm>
            <a:off x="5257800" y="3703320"/>
            <a:ext cx="2148840" cy="329184"/>
          </a:xfrm>
          <a:prstGeom prst="round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5303520" y="3767328"/>
            <a:ext cx="2057400" cy="164592"/>
          </a:xfrm>
          <a:prstGeom prst="rect">
            <a:avLst/>
          </a:prstGeom>
          <a:noFill/>
        </p:spPr>
        <p:txBody>
          <a:bodyPr wrap="square" lIns="73152" rIns="73152" tIns="36576" bIns="36576" anchor="t">
            <a:spAutoFit/>
          </a:bodyPr>
          <a:lstStyle/>
          <a:p>
            <a:pPr algn="ctr"/>
            <a:r>
              <a:rPr sz="950" b="1" i="0">
                <a:solidFill>
                  <a:srgbClr val="FFFFFF"/>
                </a:solidFill>
                <a:latin typeface="Aptos"/>
              </a:rPr>
              <a:t>Scripture Connections</a:t>
            </a:r>
          </a:p>
        </p:txBody>
      </p:sp>
      <p:sp>
        <p:nvSpPr>
          <p:cNvPr id="13" name="TextBox 12"/>
          <p:cNvSpPr txBox="1"/>
          <p:nvPr/>
        </p:nvSpPr>
        <p:spPr>
          <a:xfrm>
            <a:off x="5394960" y="4251960"/>
            <a:ext cx="5532120" cy="1234440"/>
          </a:xfrm>
          <a:prstGeom prst="rect">
            <a:avLst/>
          </a:prstGeom>
          <a:noFill/>
        </p:spPr>
        <p:txBody>
          <a:bodyPr wrap="square">
            <a:spAutoFit/>
          </a:bodyPr>
          <a:lstStyle/>
          <a:p>
            <a:pPr>
              <a:spcAft>
                <a:spcPts val="600"/>
              </a:spcAft>
            </a:pPr>
            <a:r>
              <a:rPr sz="1450">
                <a:solidFill>
                  <a:srgbClr val="0C223A"/>
                </a:solidFill>
                <a:latin typeface="Aptos"/>
              </a:rPr>
              <a:t>• Proverbs 3:5-6</a:t>
            </a:r>
          </a:p>
          <a:p>
            <a:pPr>
              <a:spcAft>
                <a:spcPts val="600"/>
              </a:spcAft>
            </a:pPr>
            <a:r>
              <a:rPr sz="1450">
                <a:solidFill>
                  <a:srgbClr val="0C223A"/>
                </a:solidFill>
                <a:latin typeface="Aptos"/>
              </a:rPr>
              <a:t>• Isaiah 26:3-4</a:t>
            </a:r>
          </a:p>
          <a:p>
            <a:pPr>
              <a:spcAft>
                <a:spcPts val="600"/>
              </a:spcAft>
            </a:pPr>
            <a:r>
              <a:rPr sz="1450">
                <a:solidFill>
                  <a:srgbClr val="0C223A"/>
                </a:solidFill>
                <a:latin typeface="Aptos"/>
              </a:rPr>
              <a:t>• Ask: What would it look like to entrust this area to Christ this week?</a:t>
            </a:r>
          </a:p>
        </p:txBody>
      </p:sp>
      <p:sp>
        <p:nvSpPr>
          <p:cNvPr id="14" name="TextBox 13"/>
          <p:cNvSpPr txBox="1"/>
          <p:nvPr/>
        </p:nvSpPr>
        <p:spPr>
          <a:xfrm>
            <a:off x="438912" y="6537960"/>
            <a:ext cx="4389120" cy="182880"/>
          </a:xfrm>
          <a:prstGeom prst="rect">
            <a:avLst/>
          </a:prstGeom>
          <a:noFill/>
        </p:spPr>
        <p:txBody>
          <a:bodyPr wrap="square" lIns="73152" rIns="73152" tIns="36576" bIns="36576" anchor="t">
            <a:spAutoFit/>
          </a:bodyPr>
          <a:lstStyle/>
          <a:p>
            <a:pPr algn="l"/>
            <a:r>
              <a:rPr sz="750" b="0" i="0">
                <a:solidFill>
                  <a:srgbClr val="5A5A5A"/>
                </a:solidFill>
                <a:latin typeface="Aptos"/>
              </a:rPr>
              <a:t>Prepared for teaching and small group use - hymninfo.com</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F8F2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84048"/>
            <a:ext cx="7863840" cy="502920"/>
          </a:xfrm>
          <a:prstGeom prst="rect">
            <a:avLst/>
          </a:prstGeom>
          <a:noFill/>
        </p:spPr>
        <p:txBody>
          <a:bodyPr wrap="square" lIns="73152" rIns="73152" tIns="36576" bIns="36576" anchor="t">
            <a:spAutoFit/>
          </a:bodyPr>
          <a:lstStyle/>
          <a:p>
            <a:pPr algn="l"/>
            <a:r>
              <a:rPr sz="3100" b="1" i="0">
                <a:solidFill>
                  <a:srgbClr val="0C223A"/>
                </a:solidFill>
                <a:latin typeface="Georgia"/>
              </a:rPr>
              <a:t>Section Study 5</a:t>
            </a:r>
          </a:p>
        </p:txBody>
      </p:sp>
      <p:sp>
        <p:nvSpPr>
          <p:cNvPr id="4" name="TextBox 3"/>
          <p:cNvSpPr txBox="1"/>
          <p:nvPr/>
        </p:nvSpPr>
        <p:spPr>
          <a:xfrm>
            <a:off x="621792" y="941832"/>
            <a:ext cx="7955279" cy="274320"/>
          </a:xfrm>
          <a:prstGeom prst="rect">
            <a:avLst/>
          </a:prstGeom>
          <a:noFill/>
        </p:spPr>
        <p:txBody>
          <a:bodyPr wrap="square" lIns="73152" rIns="73152" tIns="36576" bIns="36576" anchor="t">
            <a:spAutoFit/>
          </a:bodyPr>
          <a:lstStyle/>
          <a:p>
            <a:pPr algn="l"/>
            <a:r>
              <a:rPr sz="1300" b="0" i="1">
                <a:solidFill>
                  <a:srgbClr val="C4933E"/>
                </a:solidFill>
                <a:latin typeface="Georgia"/>
              </a:rPr>
              <a:t>Trusting Christ for Power</a:t>
            </a:r>
          </a:p>
        </p:txBody>
      </p:sp>
      <p:sp>
        <p:nvSpPr>
          <p:cNvPr id="5" name="Rectangle 4"/>
          <p:cNvSpPr/>
          <p:nvPr/>
        </p:nvSpPr>
        <p:spPr>
          <a:xfrm>
            <a:off x="658368" y="1261872"/>
            <a:ext cx="1828800" cy="41148"/>
          </a:xfrm>
          <a:prstGeom prst="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6" name="Picture 5" descr="group_prayer_panel.jpg"/>
          <p:cNvPicPr>
            <a:picLocks noChangeAspect="1"/>
          </p:cNvPicPr>
          <p:nvPr/>
        </p:nvPicPr>
        <p:blipFill>
          <a:blip r:embed="rId2"/>
          <a:stretch>
            <a:fillRect/>
          </a:stretch>
        </p:blipFill>
        <p:spPr>
          <a:xfrm>
            <a:off x="640080" y="1417320"/>
            <a:ext cx="4206240" cy="4297680"/>
          </a:xfrm>
          <a:prstGeom prst="rect">
            <a:avLst/>
          </a:prstGeom>
        </p:spPr>
      </p:pic>
      <p:sp>
        <p:nvSpPr>
          <p:cNvPr id="7" name="Rectangle 6"/>
          <p:cNvSpPr/>
          <p:nvPr/>
        </p:nvSpPr>
        <p:spPr>
          <a:xfrm>
            <a:off x="640080" y="1417320"/>
            <a:ext cx="4206240" cy="4297680"/>
          </a:xfrm>
          <a:prstGeom prst="rect">
            <a:avLst/>
          </a:prstGeom>
          <a:noFill/>
          <a:ln w="15240">
            <a:solidFill>
              <a:srgbClr val="C4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5257800" y="1417320"/>
            <a:ext cx="2057400" cy="329184"/>
          </a:xfrm>
          <a:prstGeom prst="round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303520" y="1481328"/>
            <a:ext cx="1965960" cy="164592"/>
          </a:xfrm>
          <a:prstGeom prst="rect">
            <a:avLst/>
          </a:prstGeom>
          <a:noFill/>
        </p:spPr>
        <p:txBody>
          <a:bodyPr wrap="square" lIns="73152" rIns="73152" tIns="36576" bIns="36576" anchor="t">
            <a:spAutoFit/>
          </a:bodyPr>
          <a:lstStyle/>
          <a:p>
            <a:pPr algn="ctr"/>
            <a:r>
              <a:rPr sz="950" b="1" i="0">
                <a:solidFill>
                  <a:srgbClr val="FFFFFF"/>
                </a:solidFill>
                <a:latin typeface="Aptos"/>
              </a:rPr>
              <a:t>Teaching Emphasis</a:t>
            </a:r>
          </a:p>
        </p:txBody>
      </p:sp>
      <p:sp>
        <p:nvSpPr>
          <p:cNvPr id="10" name="TextBox 9"/>
          <p:cNvSpPr txBox="1"/>
          <p:nvPr/>
        </p:nvSpPr>
        <p:spPr>
          <a:xfrm>
            <a:off x="5257800" y="1874519"/>
            <a:ext cx="6035040" cy="1508760"/>
          </a:xfrm>
          <a:prstGeom prst="rect">
            <a:avLst/>
          </a:prstGeom>
          <a:noFill/>
        </p:spPr>
        <p:txBody>
          <a:bodyPr wrap="square" lIns="73152" rIns="73152" tIns="36576" bIns="36576" anchor="t">
            <a:spAutoFit/>
          </a:bodyPr>
          <a:lstStyle/>
          <a:p>
            <a:pPr algn="l"/>
            <a:r>
              <a:rPr sz="1700" b="0" i="0">
                <a:solidFill>
                  <a:srgbClr val="0C223A"/>
                </a:solidFill>
                <a:latin typeface="Georgia"/>
              </a:rPr>
              <a:t>Weak servants need words, courage, and perseverance. The hymn places Christian usefulness in the Lord’s unfailing strength.</a:t>
            </a:r>
          </a:p>
        </p:txBody>
      </p:sp>
      <p:sp>
        <p:nvSpPr>
          <p:cNvPr id="11" name="Rounded Rectangle 10"/>
          <p:cNvSpPr/>
          <p:nvPr/>
        </p:nvSpPr>
        <p:spPr>
          <a:xfrm>
            <a:off x="5257800" y="3703320"/>
            <a:ext cx="2148840" cy="329184"/>
          </a:xfrm>
          <a:prstGeom prst="round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5303520" y="3767328"/>
            <a:ext cx="2057400" cy="164592"/>
          </a:xfrm>
          <a:prstGeom prst="rect">
            <a:avLst/>
          </a:prstGeom>
          <a:noFill/>
        </p:spPr>
        <p:txBody>
          <a:bodyPr wrap="square" lIns="73152" rIns="73152" tIns="36576" bIns="36576" anchor="t">
            <a:spAutoFit/>
          </a:bodyPr>
          <a:lstStyle/>
          <a:p>
            <a:pPr algn="ctr"/>
            <a:r>
              <a:rPr sz="950" b="1" i="0">
                <a:solidFill>
                  <a:srgbClr val="FFFFFF"/>
                </a:solidFill>
                <a:latin typeface="Aptos"/>
              </a:rPr>
              <a:t>Scripture Connections</a:t>
            </a:r>
          </a:p>
        </p:txBody>
      </p:sp>
      <p:sp>
        <p:nvSpPr>
          <p:cNvPr id="13" name="TextBox 12"/>
          <p:cNvSpPr txBox="1"/>
          <p:nvPr/>
        </p:nvSpPr>
        <p:spPr>
          <a:xfrm>
            <a:off x="5394960" y="4251960"/>
            <a:ext cx="5532120" cy="1234440"/>
          </a:xfrm>
          <a:prstGeom prst="rect">
            <a:avLst/>
          </a:prstGeom>
          <a:noFill/>
        </p:spPr>
        <p:txBody>
          <a:bodyPr wrap="square">
            <a:spAutoFit/>
          </a:bodyPr>
          <a:lstStyle/>
          <a:p>
            <a:pPr>
              <a:spcAft>
                <a:spcPts val="600"/>
              </a:spcAft>
            </a:pPr>
            <a:r>
              <a:rPr sz="1450">
                <a:solidFill>
                  <a:srgbClr val="0C223A"/>
                </a:solidFill>
                <a:latin typeface="Aptos"/>
              </a:rPr>
              <a:t>• 2 Corinthians 12:9</a:t>
            </a:r>
          </a:p>
          <a:p>
            <a:pPr>
              <a:spcAft>
                <a:spcPts val="600"/>
              </a:spcAft>
            </a:pPr>
            <a:r>
              <a:rPr sz="1450">
                <a:solidFill>
                  <a:srgbClr val="0C223A"/>
                </a:solidFill>
                <a:latin typeface="Aptos"/>
              </a:rPr>
              <a:t>• Psalm 37:5</a:t>
            </a:r>
          </a:p>
          <a:p>
            <a:pPr>
              <a:spcAft>
                <a:spcPts val="600"/>
              </a:spcAft>
            </a:pPr>
            <a:r>
              <a:rPr sz="1450">
                <a:solidFill>
                  <a:srgbClr val="0C223A"/>
                </a:solidFill>
                <a:latin typeface="Aptos"/>
              </a:rPr>
              <a:t>• Ask: What would it look like to entrust this area to Christ this week?</a:t>
            </a:r>
          </a:p>
        </p:txBody>
      </p:sp>
      <p:sp>
        <p:nvSpPr>
          <p:cNvPr id="14" name="TextBox 13"/>
          <p:cNvSpPr txBox="1"/>
          <p:nvPr/>
        </p:nvSpPr>
        <p:spPr>
          <a:xfrm>
            <a:off x="438912" y="6537960"/>
            <a:ext cx="4389120" cy="182880"/>
          </a:xfrm>
          <a:prstGeom prst="rect">
            <a:avLst/>
          </a:prstGeom>
          <a:noFill/>
        </p:spPr>
        <p:txBody>
          <a:bodyPr wrap="square" lIns="73152" rIns="73152" tIns="36576" bIns="36576" anchor="t">
            <a:spAutoFit/>
          </a:bodyPr>
          <a:lstStyle/>
          <a:p>
            <a:pPr algn="l"/>
            <a:r>
              <a:rPr sz="750" b="0" i="0">
                <a:solidFill>
                  <a:srgbClr val="5A5A5A"/>
                </a:solidFill>
                <a:latin typeface="Aptos"/>
              </a:rPr>
              <a:t>Prepared for teaching and small group use - hymninfo.com</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F8F2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84048"/>
            <a:ext cx="7863840" cy="502920"/>
          </a:xfrm>
          <a:prstGeom prst="rect">
            <a:avLst/>
          </a:prstGeom>
          <a:noFill/>
        </p:spPr>
        <p:txBody>
          <a:bodyPr wrap="square" lIns="73152" rIns="73152" tIns="36576" bIns="36576" anchor="t">
            <a:spAutoFit/>
          </a:bodyPr>
          <a:lstStyle/>
          <a:p>
            <a:pPr algn="l"/>
            <a:r>
              <a:rPr sz="3100" b="1" i="0">
                <a:solidFill>
                  <a:srgbClr val="0C223A"/>
                </a:solidFill>
                <a:latin typeface="Georgia"/>
              </a:rPr>
              <a:t>Section Study 6</a:t>
            </a:r>
          </a:p>
        </p:txBody>
      </p:sp>
      <p:sp>
        <p:nvSpPr>
          <p:cNvPr id="4" name="TextBox 3"/>
          <p:cNvSpPr txBox="1"/>
          <p:nvPr/>
        </p:nvSpPr>
        <p:spPr>
          <a:xfrm>
            <a:off x="621792" y="941832"/>
            <a:ext cx="7955279" cy="274320"/>
          </a:xfrm>
          <a:prstGeom prst="rect">
            <a:avLst/>
          </a:prstGeom>
          <a:noFill/>
        </p:spPr>
        <p:txBody>
          <a:bodyPr wrap="square" lIns="73152" rIns="73152" tIns="36576" bIns="36576" anchor="t">
            <a:spAutoFit/>
          </a:bodyPr>
          <a:lstStyle/>
          <a:p>
            <a:pPr algn="l"/>
            <a:r>
              <a:rPr sz="1300" b="0" i="1">
                <a:solidFill>
                  <a:srgbClr val="C4933E"/>
                </a:solidFill>
                <a:latin typeface="Georgia"/>
              </a:rPr>
              <a:t>Trusting Christ Forever and for All</a:t>
            </a:r>
          </a:p>
        </p:txBody>
      </p:sp>
      <p:sp>
        <p:nvSpPr>
          <p:cNvPr id="5" name="Rectangle 4"/>
          <p:cNvSpPr/>
          <p:nvPr/>
        </p:nvSpPr>
        <p:spPr>
          <a:xfrm>
            <a:off x="658368" y="1261872"/>
            <a:ext cx="1828800" cy="41148"/>
          </a:xfrm>
          <a:prstGeom prst="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6" name="Picture 5" descr="cross_path_panel.jpg"/>
          <p:cNvPicPr>
            <a:picLocks noChangeAspect="1"/>
          </p:cNvPicPr>
          <p:nvPr/>
        </p:nvPicPr>
        <p:blipFill>
          <a:blip r:embed="rId2"/>
          <a:stretch>
            <a:fillRect/>
          </a:stretch>
        </p:blipFill>
        <p:spPr>
          <a:xfrm>
            <a:off x="640080" y="1417320"/>
            <a:ext cx="4206240" cy="4297680"/>
          </a:xfrm>
          <a:prstGeom prst="rect">
            <a:avLst/>
          </a:prstGeom>
        </p:spPr>
      </p:pic>
      <p:sp>
        <p:nvSpPr>
          <p:cNvPr id="7" name="Rectangle 6"/>
          <p:cNvSpPr/>
          <p:nvPr/>
        </p:nvSpPr>
        <p:spPr>
          <a:xfrm>
            <a:off x="640080" y="1417320"/>
            <a:ext cx="4206240" cy="4297680"/>
          </a:xfrm>
          <a:prstGeom prst="rect">
            <a:avLst/>
          </a:prstGeom>
          <a:noFill/>
          <a:ln w="15240">
            <a:solidFill>
              <a:srgbClr val="C4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5257800" y="1417320"/>
            <a:ext cx="2057400" cy="329184"/>
          </a:xfrm>
          <a:prstGeom prst="roundRect">
            <a:avLst/>
          </a:prstGeom>
          <a:solidFill>
            <a:srgbClr val="6C35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303520" y="1481328"/>
            <a:ext cx="1965960" cy="164592"/>
          </a:xfrm>
          <a:prstGeom prst="rect">
            <a:avLst/>
          </a:prstGeom>
          <a:noFill/>
        </p:spPr>
        <p:txBody>
          <a:bodyPr wrap="square" lIns="73152" rIns="73152" tIns="36576" bIns="36576" anchor="t">
            <a:spAutoFit/>
          </a:bodyPr>
          <a:lstStyle/>
          <a:p>
            <a:pPr algn="ctr"/>
            <a:r>
              <a:rPr sz="950" b="1" i="0">
                <a:solidFill>
                  <a:srgbClr val="FFFFFF"/>
                </a:solidFill>
                <a:latin typeface="Aptos"/>
              </a:rPr>
              <a:t>Teaching Emphasis</a:t>
            </a:r>
          </a:p>
        </p:txBody>
      </p:sp>
      <p:sp>
        <p:nvSpPr>
          <p:cNvPr id="10" name="TextBox 9"/>
          <p:cNvSpPr txBox="1"/>
          <p:nvPr/>
        </p:nvSpPr>
        <p:spPr>
          <a:xfrm>
            <a:off x="5257800" y="1874519"/>
            <a:ext cx="6035040" cy="1508760"/>
          </a:xfrm>
          <a:prstGeom prst="rect">
            <a:avLst/>
          </a:prstGeom>
          <a:noFill/>
        </p:spPr>
        <p:txBody>
          <a:bodyPr wrap="square" lIns="73152" rIns="73152" tIns="36576" bIns="36576" anchor="t">
            <a:spAutoFit/>
          </a:bodyPr>
          <a:lstStyle/>
          <a:p>
            <a:pPr algn="l"/>
            <a:r>
              <a:rPr sz="1700" b="0" i="0">
                <a:solidFill>
                  <a:srgbClr val="0C223A"/>
                </a:solidFill>
                <a:latin typeface="Georgia"/>
              </a:rPr>
              <a:t>The closing movement gathers the whole life into Christ’s keeping. The prayer is simple: do not let me fall; keep me to the end.</a:t>
            </a:r>
          </a:p>
        </p:txBody>
      </p:sp>
      <p:sp>
        <p:nvSpPr>
          <p:cNvPr id="11" name="Rounded Rectangle 10"/>
          <p:cNvSpPr/>
          <p:nvPr/>
        </p:nvSpPr>
        <p:spPr>
          <a:xfrm>
            <a:off x="5257800" y="3703320"/>
            <a:ext cx="2148840" cy="329184"/>
          </a:xfrm>
          <a:prstGeom prst="round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5303520" y="3767328"/>
            <a:ext cx="2057400" cy="164592"/>
          </a:xfrm>
          <a:prstGeom prst="rect">
            <a:avLst/>
          </a:prstGeom>
          <a:noFill/>
        </p:spPr>
        <p:txBody>
          <a:bodyPr wrap="square" lIns="73152" rIns="73152" tIns="36576" bIns="36576" anchor="t">
            <a:spAutoFit/>
          </a:bodyPr>
          <a:lstStyle/>
          <a:p>
            <a:pPr algn="ctr"/>
            <a:r>
              <a:rPr sz="950" b="1" i="0">
                <a:solidFill>
                  <a:srgbClr val="FFFFFF"/>
                </a:solidFill>
                <a:latin typeface="Aptos"/>
              </a:rPr>
              <a:t>Scripture Connections</a:t>
            </a:r>
          </a:p>
        </p:txBody>
      </p:sp>
      <p:sp>
        <p:nvSpPr>
          <p:cNvPr id="13" name="TextBox 12"/>
          <p:cNvSpPr txBox="1"/>
          <p:nvPr/>
        </p:nvSpPr>
        <p:spPr>
          <a:xfrm>
            <a:off x="5394960" y="4251960"/>
            <a:ext cx="5532120" cy="1234440"/>
          </a:xfrm>
          <a:prstGeom prst="rect">
            <a:avLst/>
          </a:prstGeom>
          <a:noFill/>
        </p:spPr>
        <p:txBody>
          <a:bodyPr wrap="square">
            <a:spAutoFit/>
          </a:bodyPr>
          <a:lstStyle/>
          <a:p>
            <a:pPr>
              <a:spcAft>
                <a:spcPts val="600"/>
              </a:spcAft>
            </a:pPr>
            <a:r>
              <a:rPr sz="1450">
                <a:solidFill>
                  <a:srgbClr val="0C223A"/>
                </a:solidFill>
                <a:latin typeface="Aptos"/>
              </a:rPr>
              <a:t>• 2 Timothy 1:12</a:t>
            </a:r>
          </a:p>
          <a:p>
            <a:pPr>
              <a:spcAft>
                <a:spcPts val="600"/>
              </a:spcAft>
            </a:pPr>
            <a:r>
              <a:rPr sz="1450">
                <a:solidFill>
                  <a:srgbClr val="0C223A"/>
                </a:solidFill>
                <a:latin typeface="Aptos"/>
              </a:rPr>
              <a:t>• Jude 24-25</a:t>
            </a:r>
          </a:p>
          <a:p>
            <a:pPr>
              <a:spcAft>
                <a:spcPts val="600"/>
              </a:spcAft>
            </a:pPr>
            <a:r>
              <a:rPr sz="1450">
                <a:solidFill>
                  <a:srgbClr val="0C223A"/>
                </a:solidFill>
                <a:latin typeface="Aptos"/>
              </a:rPr>
              <a:t>• Ask: What would it look like to entrust this area to Christ this week?</a:t>
            </a:r>
          </a:p>
        </p:txBody>
      </p:sp>
      <p:sp>
        <p:nvSpPr>
          <p:cNvPr id="14" name="TextBox 13"/>
          <p:cNvSpPr txBox="1"/>
          <p:nvPr/>
        </p:nvSpPr>
        <p:spPr>
          <a:xfrm>
            <a:off x="438912" y="6537960"/>
            <a:ext cx="4389120" cy="182880"/>
          </a:xfrm>
          <a:prstGeom prst="rect">
            <a:avLst/>
          </a:prstGeom>
          <a:noFill/>
        </p:spPr>
        <p:txBody>
          <a:bodyPr wrap="square" lIns="73152" rIns="73152" tIns="36576" bIns="36576" anchor="t">
            <a:spAutoFit/>
          </a:bodyPr>
          <a:lstStyle/>
          <a:p>
            <a:pPr algn="l"/>
            <a:r>
              <a:rPr sz="750" b="0" i="0">
                <a:solidFill>
                  <a:srgbClr val="5A5A5A"/>
                </a:solidFill>
                <a:latin typeface="Aptos"/>
              </a:rPr>
              <a:t>Prepared for teaching and small group use - hymninfo.com</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hands_panel.jpg"/>
          <p:cNvPicPr>
            <a:picLocks noChangeAspect="1"/>
          </p:cNvPicPr>
          <p:nvPr/>
        </p:nvPicPr>
        <p:blipFill>
          <a:blip r:embed="rId2"/>
          <a:stretch>
            <a:fillRect/>
          </a:stretch>
        </p:blipFill>
        <p:spPr>
          <a:xfrm>
            <a:off x="0" y="0"/>
            <a:ext cx="12191999" cy="6858000"/>
          </a:xfrm>
          <a:prstGeom prst="rect">
            <a:avLst/>
          </a:prstGeom>
        </p:spPr>
      </p:pic>
      <p:sp>
        <p:nvSpPr>
          <p:cNvPr id="3" name="Rectangle 2"/>
          <p:cNvSpPr/>
          <p:nvPr/>
        </p:nvSpPr>
        <p:spPr>
          <a:xfrm>
            <a:off x="0" y="0"/>
            <a:ext cx="12191999" cy="6858000"/>
          </a:xfrm>
          <a:prstGeom prst="rect">
            <a:avLst/>
          </a:prstGeom>
          <a:solidFill>
            <a:srgbClr val="F8F2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94360" y="384048"/>
            <a:ext cx="7863840" cy="502920"/>
          </a:xfrm>
          <a:prstGeom prst="rect">
            <a:avLst/>
          </a:prstGeom>
          <a:noFill/>
        </p:spPr>
        <p:txBody>
          <a:bodyPr wrap="square" lIns="73152" rIns="73152" tIns="36576" bIns="36576" anchor="t">
            <a:spAutoFit/>
          </a:bodyPr>
          <a:lstStyle/>
          <a:p>
            <a:pPr algn="l"/>
            <a:r>
              <a:rPr sz="3100" b="1" i="0">
                <a:solidFill>
                  <a:srgbClr val="0C223A"/>
                </a:solidFill>
                <a:latin typeface="Georgia"/>
              </a:rPr>
              <a:t>Theological Themes</a:t>
            </a:r>
          </a:p>
        </p:txBody>
      </p:sp>
      <p:sp>
        <p:nvSpPr>
          <p:cNvPr id="5" name="TextBox 4"/>
          <p:cNvSpPr txBox="1"/>
          <p:nvPr/>
        </p:nvSpPr>
        <p:spPr>
          <a:xfrm>
            <a:off x="621792" y="941832"/>
            <a:ext cx="7955279" cy="274320"/>
          </a:xfrm>
          <a:prstGeom prst="rect">
            <a:avLst/>
          </a:prstGeom>
          <a:noFill/>
        </p:spPr>
        <p:txBody>
          <a:bodyPr wrap="square" lIns="73152" rIns="73152" tIns="36576" bIns="36576" anchor="t">
            <a:spAutoFit/>
          </a:bodyPr>
          <a:lstStyle/>
          <a:p>
            <a:pPr algn="l"/>
            <a:r>
              <a:rPr sz="1300" b="0" i="1">
                <a:solidFill>
                  <a:srgbClr val="C4933E"/>
                </a:solidFill>
                <a:latin typeface="Georgia"/>
              </a:rPr>
              <a:t>What the hymn teaches clearly</a:t>
            </a:r>
          </a:p>
        </p:txBody>
      </p:sp>
      <p:sp>
        <p:nvSpPr>
          <p:cNvPr id="6" name="Rectangle 5"/>
          <p:cNvSpPr/>
          <p:nvPr/>
        </p:nvSpPr>
        <p:spPr>
          <a:xfrm>
            <a:off x="658368" y="1261872"/>
            <a:ext cx="1828800" cy="41148"/>
          </a:xfrm>
          <a:prstGeom prst="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731520" y="1600200"/>
            <a:ext cx="3291840" cy="123444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Oval 7"/>
          <p:cNvSpPr/>
          <p:nvPr/>
        </p:nvSpPr>
        <p:spPr>
          <a:xfrm>
            <a:off x="914400" y="1929384"/>
            <a:ext cx="502920" cy="502920"/>
          </a:xfrm>
          <a:prstGeom prst="ellipse">
            <a:avLst/>
          </a:prstGeom>
          <a:solidFill>
            <a:srgbClr val="0C22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914400" y="2048256"/>
            <a:ext cx="502920" cy="164592"/>
          </a:xfrm>
          <a:prstGeom prst="rect">
            <a:avLst/>
          </a:prstGeom>
          <a:noFill/>
        </p:spPr>
        <p:txBody>
          <a:bodyPr wrap="square" lIns="73152" rIns="73152" tIns="36576" bIns="36576" anchor="t">
            <a:spAutoFit/>
          </a:bodyPr>
          <a:lstStyle/>
          <a:p>
            <a:pPr algn="ctr"/>
            <a:r>
              <a:rPr sz="1100" b="1" i="0">
                <a:solidFill>
                  <a:srgbClr val="FFFFFF"/>
                </a:solidFill>
                <a:latin typeface="Aptos"/>
              </a:rPr>
              <a:t>1</a:t>
            </a:r>
          </a:p>
        </p:txBody>
      </p:sp>
      <p:sp>
        <p:nvSpPr>
          <p:cNvPr id="10" name="TextBox 9"/>
          <p:cNvSpPr txBox="1"/>
          <p:nvPr/>
        </p:nvSpPr>
        <p:spPr>
          <a:xfrm>
            <a:off x="1554480" y="1828800"/>
            <a:ext cx="2103120" cy="292608"/>
          </a:xfrm>
          <a:prstGeom prst="rect">
            <a:avLst/>
          </a:prstGeom>
          <a:noFill/>
        </p:spPr>
        <p:txBody>
          <a:bodyPr wrap="square" lIns="73152" rIns="73152" tIns="36576" bIns="36576" anchor="t">
            <a:spAutoFit/>
          </a:bodyPr>
          <a:lstStyle/>
          <a:p>
            <a:pPr algn="l"/>
            <a:r>
              <a:rPr sz="1500" b="1" i="0">
                <a:solidFill>
                  <a:srgbClr val="0C223A"/>
                </a:solidFill>
                <a:latin typeface="Aptos"/>
              </a:rPr>
              <a:t>Grace</a:t>
            </a:r>
          </a:p>
        </p:txBody>
      </p:sp>
      <p:sp>
        <p:nvSpPr>
          <p:cNvPr id="11" name="TextBox 10"/>
          <p:cNvSpPr txBox="1"/>
          <p:nvPr/>
        </p:nvSpPr>
        <p:spPr>
          <a:xfrm>
            <a:off x="1554480" y="2221992"/>
            <a:ext cx="2240280" cy="384048"/>
          </a:xfrm>
          <a:prstGeom prst="rect">
            <a:avLst/>
          </a:prstGeom>
          <a:noFill/>
        </p:spPr>
        <p:txBody>
          <a:bodyPr wrap="square" lIns="73152" rIns="73152" tIns="36576" bIns="36576" anchor="t">
            <a:spAutoFit/>
          </a:bodyPr>
          <a:lstStyle/>
          <a:p>
            <a:pPr algn="l"/>
            <a:r>
              <a:rPr sz="1250" b="0" i="0">
                <a:solidFill>
                  <a:srgbClr val="0C223A"/>
                </a:solidFill>
                <a:latin typeface="Aptos"/>
              </a:rPr>
              <a:t>salvation as gift, not achievement</a:t>
            </a:r>
          </a:p>
        </p:txBody>
      </p:sp>
      <p:sp>
        <p:nvSpPr>
          <p:cNvPr id="12" name="Rounded Rectangle 11"/>
          <p:cNvSpPr/>
          <p:nvPr/>
        </p:nvSpPr>
        <p:spPr>
          <a:xfrm>
            <a:off x="4526280" y="1600200"/>
            <a:ext cx="3291840" cy="123444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Oval 12"/>
          <p:cNvSpPr/>
          <p:nvPr/>
        </p:nvSpPr>
        <p:spPr>
          <a:xfrm>
            <a:off x="4709160" y="1929384"/>
            <a:ext cx="502920" cy="502920"/>
          </a:xfrm>
          <a:prstGeom prst="ellipse">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4709160" y="2048256"/>
            <a:ext cx="502920" cy="164592"/>
          </a:xfrm>
          <a:prstGeom prst="rect">
            <a:avLst/>
          </a:prstGeom>
          <a:noFill/>
        </p:spPr>
        <p:txBody>
          <a:bodyPr wrap="square" lIns="73152" rIns="73152" tIns="36576" bIns="36576" anchor="t">
            <a:spAutoFit/>
          </a:bodyPr>
          <a:lstStyle/>
          <a:p>
            <a:pPr algn="ctr"/>
            <a:r>
              <a:rPr sz="1100" b="1" i="0">
                <a:solidFill>
                  <a:srgbClr val="FFFFFF"/>
                </a:solidFill>
                <a:latin typeface="Aptos"/>
              </a:rPr>
              <a:t>2</a:t>
            </a:r>
          </a:p>
        </p:txBody>
      </p:sp>
      <p:sp>
        <p:nvSpPr>
          <p:cNvPr id="15" name="TextBox 14"/>
          <p:cNvSpPr txBox="1"/>
          <p:nvPr/>
        </p:nvSpPr>
        <p:spPr>
          <a:xfrm>
            <a:off x="5349240" y="1828800"/>
            <a:ext cx="2103120" cy="292608"/>
          </a:xfrm>
          <a:prstGeom prst="rect">
            <a:avLst/>
          </a:prstGeom>
          <a:noFill/>
        </p:spPr>
        <p:txBody>
          <a:bodyPr wrap="square" lIns="73152" rIns="73152" tIns="36576" bIns="36576" anchor="t">
            <a:spAutoFit/>
          </a:bodyPr>
          <a:lstStyle/>
          <a:p>
            <a:pPr algn="l"/>
            <a:r>
              <a:rPr sz="1500" b="1" i="0">
                <a:solidFill>
                  <a:srgbClr val="0C223A"/>
                </a:solidFill>
                <a:latin typeface="Aptos"/>
              </a:rPr>
              <a:t>Assurance</a:t>
            </a:r>
          </a:p>
        </p:txBody>
      </p:sp>
      <p:sp>
        <p:nvSpPr>
          <p:cNvPr id="16" name="TextBox 15"/>
          <p:cNvSpPr txBox="1"/>
          <p:nvPr/>
        </p:nvSpPr>
        <p:spPr>
          <a:xfrm>
            <a:off x="5349240" y="2221992"/>
            <a:ext cx="2240280" cy="384048"/>
          </a:xfrm>
          <a:prstGeom prst="rect">
            <a:avLst/>
          </a:prstGeom>
          <a:noFill/>
        </p:spPr>
        <p:txBody>
          <a:bodyPr wrap="square" lIns="73152" rIns="73152" tIns="36576" bIns="36576" anchor="t">
            <a:spAutoFit/>
          </a:bodyPr>
          <a:lstStyle/>
          <a:p>
            <a:pPr algn="l"/>
            <a:r>
              <a:rPr sz="1250" b="0" i="0">
                <a:solidFill>
                  <a:srgbClr val="0C223A"/>
                </a:solidFill>
                <a:latin typeface="Aptos"/>
              </a:rPr>
              <a:t>Christ can keep what we commit to him</a:t>
            </a:r>
          </a:p>
        </p:txBody>
      </p:sp>
      <p:sp>
        <p:nvSpPr>
          <p:cNvPr id="17" name="Rounded Rectangle 16"/>
          <p:cNvSpPr/>
          <p:nvPr/>
        </p:nvSpPr>
        <p:spPr>
          <a:xfrm>
            <a:off x="8321040" y="1600200"/>
            <a:ext cx="3291840" cy="123444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Oval 17"/>
          <p:cNvSpPr/>
          <p:nvPr/>
        </p:nvSpPr>
        <p:spPr>
          <a:xfrm>
            <a:off x="8503920" y="1929384"/>
            <a:ext cx="502920" cy="502920"/>
          </a:xfrm>
          <a:prstGeom prst="ellipse">
            <a:avLst/>
          </a:prstGeom>
          <a:solidFill>
            <a:srgbClr val="49594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8503920" y="2048256"/>
            <a:ext cx="502920" cy="164592"/>
          </a:xfrm>
          <a:prstGeom prst="rect">
            <a:avLst/>
          </a:prstGeom>
          <a:noFill/>
        </p:spPr>
        <p:txBody>
          <a:bodyPr wrap="square" lIns="73152" rIns="73152" tIns="36576" bIns="36576" anchor="t">
            <a:spAutoFit/>
          </a:bodyPr>
          <a:lstStyle/>
          <a:p>
            <a:pPr algn="ctr"/>
            <a:r>
              <a:rPr sz="1100" b="1" i="0">
                <a:solidFill>
                  <a:srgbClr val="FFFFFF"/>
                </a:solidFill>
                <a:latin typeface="Aptos"/>
              </a:rPr>
              <a:t>3</a:t>
            </a:r>
          </a:p>
        </p:txBody>
      </p:sp>
      <p:sp>
        <p:nvSpPr>
          <p:cNvPr id="20" name="TextBox 19"/>
          <p:cNvSpPr txBox="1"/>
          <p:nvPr/>
        </p:nvSpPr>
        <p:spPr>
          <a:xfrm>
            <a:off x="9144000" y="1828800"/>
            <a:ext cx="2103120" cy="292608"/>
          </a:xfrm>
          <a:prstGeom prst="rect">
            <a:avLst/>
          </a:prstGeom>
          <a:noFill/>
        </p:spPr>
        <p:txBody>
          <a:bodyPr wrap="square" lIns="73152" rIns="73152" tIns="36576" bIns="36576" anchor="t">
            <a:spAutoFit/>
          </a:bodyPr>
          <a:lstStyle/>
          <a:p>
            <a:pPr algn="l"/>
            <a:r>
              <a:rPr sz="1500" b="1" i="0">
                <a:solidFill>
                  <a:srgbClr val="0C223A"/>
                </a:solidFill>
                <a:latin typeface="Aptos"/>
              </a:rPr>
              <a:t>Sanctification</a:t>
            </a:r>
          </a:p>
        </p:txBody>
      </p:sp>
      <p:sp>
        <p:nvSpPr>
          <p:cNvPr id="21" name="TextBox 20"/>
          <p:cNvSpPr txBox="1"/>
          <p:nvPr/>
        </p:nvSpPr>
        <p:spPr>
          <a:xfrm>
            <a:off x="9144000" y="2221992"/>
            <a:ext cx="2240280" cy="384048"/>
          </a:xfrm>
          <a:prstGeom prst="rect">
            <a:avLst/>
          </a:prstGeom>
          <a:noFill/>
        </p:spPr>
        <p:txBody>
          <a:bodyPr wrap="square" lIns="73152" rIns="73152" tIns="36576" bIns="36576" anchor="t">
            <a:spAutoFit/>
          </a:bodyPr>
          <a:lstStyle/>
          <a:p>
            <a:pPr algn="l"/>
            <a:r>
              <a:rPr sz="1250" b="0" i="0">
                <a:solidFill>
                  <a:srgbClr val="0C223A"/>
                </a:solidFill>
                <a:latin typeface="Aptos"/>
              </a:rPr>
              <a:t>pardon leads to cleansing and holiness</a:t>
            </a:r>
          </a:p>
        </p:txBody>
      </p:sp>
      <p:sp>
        <p:nvSpPr>
          <p:cNvPr id="22" name="Rounded Rectangle 21"/>
          <p:cNvSpPr/>
          <p:nvPr/>
        </p:nvSpPr>
        <p:spPr>
          <a:xfrm>
            <a:off x="731520" y="3291840"/>
            <a:ext cx="3291840" cy="123444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914400" y="3621024"/>
            <a:ext cx="502920" cy="502920"/>
          </a:xfrm>
          <a:prstGeom prst="ellipse">
            <a:avLst/>
          </a:prstGeom>
          <a:solidFill>
            <a:srgbClr val="6C35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914400" y="3739896"/>
            <a:ext cx="502920" cy="164592"/>
          </a:xfrm>
          <a:prstGeom prst="rect">
            <a:avLst/>
          </a:prstGeom>
          <a:noFill/>
        </p:spPr>
        <p:txBody>
          <a:bodyPr wrap="square" lIns="73152" rIns="73152" tIns="36576" bIns="36576" anchor="t">
            <a:spAutoFit/>
          </a:bodyPr>
          <a:lstStyle/>
          <a:p>
            <a:pPr algn="ctr"/>
            <a:r>
              <a:rPr sz="1100" b="1" i="0">
                <a:solidFill>
                  <a:srgbClr val="FFFFFF"/>
                </a:solidFill>
                <a:latin typeface="Aptos"/>
              </a:rPr>
              <a:t>4</a:t>
            </a:r>
          </a:p>
        </p:txBody>
      </p:sp>
      <p:sp>
        <p:nvSpPr>
          <p:cNvPr id="25" name="TextBox 24"/>
          <p:cNvSpPr txBox="1"/>
          <p:nvPr/>
        </p:nvSpPr>
        <p:spPr>
          <a:xfrm>
            <a:off x="1554480" y="3520440"/>
            <a:ext cx="2103120" cy="292608"/>
          </a:xfrm>
          <a:prstGeom prst="rect">
            <a:avLst/>
          </a:prstGeom>
          <a:noFill/>
        </p:spPr>
        <p:txBody>
          <a:bodyPr wrap="square" lIns="73152" rIns="73152" tIns="36576" bIns="36576" anchor="t">
            <a:spAutoFit/>
          </a:bodyPr>
          <a:lstStyle/>
          <a:p>
            <a:pPr algn="l"/>
            <a:r>
              <a:rPr sz="1500" b="1" i="0">
                <a:solidFill>
                  <a:srgbClr val="0C223A"/>
                </a:solidFill>
                <a:latin typeface="Aptos"/>
              </a:rPr>
              <a:t>Guidance</a:t>
            </a:r>
          </a:p>
        </p:txBody>
      </p:sp>
      <p:sp>
        <p:nvSpPr>
          <p:cNvPr id="26" name="TextBox 25"/>
          <p:cNvSpPr txBox="1"/>
          <p:nvPr/>
        </p:nvSpPr>
        <p:spPr>
          <a:xfrm>
            <a:off x="1554480" y="3913632"/>
            <a:ext cx="2240280" cy="384048"/>
          </a:xfrm>
          <a:prstGeom prst="rect">
            <a:avLst/>
          </a:prstGeom>
          <a:noFill/>
        </p:spPr>
        <p:txBody>
          <a:bodyPr wrap="square" lIns="73152" rIns="73152" tIns="36576" bIns="36576" anchor="t">
            <a:spAutoFit/>
          </a:bodyPr>
          <a:lstStyle/>
          <a:p>
            <a:pPr algn="l"/>
            <a:r>
              <a:rPr sz="1250" b="0" i="0">
                <a:solidFill>
                  <a:srgbClr val="0C223A"/>
                </a:solidFill>
                <a:latin typeface="Aptos"/>
              </a:rPr>
              <a:t>daily direction comes from the Lord</a:t>
            </a:r>
          </a:p>
        </p:txBody>
      </p:sp>
      <p:sp>
        <p:nvSpPr>
          <p:cNvPr id="27" name="Rounded Rectangle 26"/>
          <p:cNvSpPr/>
          <p:nvPr/>
        </p:nvSpPr>
        <p:spPr>
          <a:xfrm>
            <a:off x="4526280" y="3291840"/>
            <a:ext cx="3291840" cy="123444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Oval 27"/>
          <p:cNvSpPr/>
          <p:nvPr/>
        </p:nvSpPr>
        <p:spPr>
          <a:xfrm>
            <a:off x="4709160" y="3621024"/>
            <a:ext cx="502920" cy="502920"/>
          </a:xfrm>
          <a:prstGeom prst="ellipse">
            <a:avLst/>
          </a:prstGeom>
          <a:solidFill>
            <a:srgbClr val="0C22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4709160" y="3739896"/>
            <a:ext cx="502920" cy="164592"/>
          </a:xfrm>
          <a:prstGeom prst="rect">
            <a:avLst/>
          </a:prstGeom>
          <a:noFill/>
        </p:spPr>
        <p:txBody>
          <a:bodyPr wrap="square" lIns="73152" rIns="73152" tIns="36576" bIns="36576" anchor="t">
            <a:spAutoFit/>
          </a:bodyPr>
          <a:lstStyle/>
          <a:p>
            <a:pPr algn="ctr"/>
            <a:r>
              <a:rPr sz="1100" b="1" i="0">
                <a:solidFill>
                  <a:srgbClr val="FFFFFF"/>
                </a:solidFill>
                <a:latin typeface="Aptos"/>
              </a:rPr>
              <a:t>5</a:t>
            </a:r>
          </a:p>
        </p:txBody>
      </p:sp>
      <p:sp>
        <p:nvSpPr>
          <p:cNvPr id="30" name="TextBox 29"/>
          <p:cNvSpPr txBox="1"/>
          <p:nvPr/>
        </p:nvSpPr>
        <p:spPr>
          <a:xfrm>
            <a:off x="5349240" y="3520440"/>
            <a:ext cx="2103120" cy="292608"/>
          </a:xfrm>
          <a:prstGeom prst="rect">
            <a:avLst/>
          </a:prstGeom>
          <a:noFill/>
        </p:spPr>
        <p:txBody>
          <a:bodyPr wrap="square" lIns="73152" rIns="73152" tIns="36576" bIns="36576" anchor="t">
            <a:spAutoFit/>
          </a:bodyPr>
          <a:lstStyle/>
          <a:p>
            <a:pPr algn="l"/>
            <a:r>
              <a:rPr sz="1500" b="1" i="0">
                <a:solidFill>
                  <a:srgbClr val="0C223A"/>
                </a:solidFill>
                <a:latin typeface="Aptos"/>
              </a:rPr>
              <a:t>Dependence</a:t>
            </a:r>
          </a:p>
        </p:txBody>
      </p:sp>
      <p:sp>
        <p:nvSpPr>
          <p:cNvPr id="31" name="TextBox 30"/>
          <p:cNvSpPr txBox="1"/>
          <p:nvPr/>
        </p:nvSpPr>
        <p:spPr>
          <a:xfrm>
            <a:off x="5349240" y="3913632"/>
            <a:ext cx="2240280" cy="384048"/>
          </a:xfrm>
          <a:prstGeom prst="rect">
            <a:avLst/>
          </a:prstGeom>
          <a:noFill/>
        </p:spPr>
        <p:txBody>
          <a:bodyPr wrap="square" lIns="73152" rIns="73152" tIns="36576" bIns="36576" anchor="t">
            <a:spAutoFit/>
          </a:bodyPr>
          <a:lstStyle/>
          <a:p>
            <a:pPr algn="l"/>
            <a:r>
              <a:rPr sz="1250" b="0" i="0">
                <a:solidFill>
                  <a:srgbClr val="0C223A"/>
                </a:solidFill>
                <a:latin typeface="Aptos"/>
              </a:rPr>
              <a:t>weakness drives believers toward Christ</a:t>
            </a:r>
          </a:p>
        </p:txBody>
      </p:sp>
      <p:sp>
        <p:nvSpPr>
          <p:cNvPr id="32" name="Rounded Rectangle 31"/>
          <p:cNvSpPr/>
          <p:nvPr/>
        </p:nvSpPr>
        <p:spPr>
          <a:xfrm>
            <a:off x="8321040" y="3291840"/>
            <a:ext cx="3291840" cy="1234440"/>
          </a:xfrm>
          <a:prstGeom prst="roundRect">
            <a:avLst/>
          </a:prstGeom>
          <a:solidFill>
            <a:srgbClr val="FFFF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Oval 32"/>
          <p:cNvSpPr/>
          <p:nvPr/>
        </p:nvSpPr>
        <p:spPr>
          <a:xfrm>
            <a:off x="8503920" y="3621024"/>
            <a:ext cx="502920" cy="502920"/>
          </a:xfrm>
          <a:prstGeom prst="ellipse">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8503920" y="3739896"/>
            <a:ext cx="502920" cy="164592"/>
          </a:xfrm>
          <a:prstGeom prst="rect">
            <a:avLst/>
          </a:prstGeom>
          <a:noFill/>
        </p:spPr>
        <p:txBody>
          <a:bodyPr wrap="square" lIns="73152" rIns="73152" tIns="36576" bIns="36576" anchor="t">
            <a:spAutoFit/>
          </a:bodyPr>
          <a:lstStyle/>
          <a:p>
            <a:pPr algn="ctr"/>
            <a:r>
              <a:rPr sz="1100" b="1" i="0">
                <a:solidFill>
                  <a:srgbClr val="FFFFFF"/>
                </a:solidFill>
                <a:latin typeface="Aptos"/>
              </a:rPr>
              <a:t>6</a:t>
            </a:r>
          </a:p>
        </p:txBody>
      </p:sp>
      <p:sp>
        <p:nvSpPr>
          <p:cNvPr id="35" name="TextBox 34"/>
          <p:cNvSpPr txBox="1"/>
          <p:nvPr/>
        </p:nvSpPr>
        <p:spPr>
          <a:xfrm>
            <a:off x="9144000" y="3520440"/>
            <a:ext cx="2103120" cy="292608"/>
          </a:xfrm>
          <a:prstGeom prst="rect">
            <a:avLst/>
          </a:prstGeom>
          <a:noFill/>
        </p:spPr>
        <p:txBody>
          <a:bodyPr wrap="square" lIns="73152" rIns="73152" tIns="36576" bIns="36576" anchor="t">
            <a:spAutoFit/>
          </a:bodyPr>
          <a:lstStyle/>
          <a:p>
            <a:pPr algn="l"/>
            <a:r>
              <a:rPr sz="1500" b="1" i="0">
                <a:solidFill>
                  <a:srgbClr val="0C223A"/>
                </a:solidFill>
                <a:latin typeface="Aptos"/>
              </a:rPr>
              <a:t>Perseverance</a:t>
            </a:r>
          </a:p>
        </p:txBody>
      </p:sp>
      <p:sp>
        <p:nvSpPr>
          <p:cNvPr id="36" name="TextBox 35"/>
          <p:cNvSpPr txBox="1"/>
          <p:nvPr/>
        </p:nvSpPr>
        <p:spPr>
          <a:xfrm>
            <a:off x="9144000" y="3913632"/>
            <a:ext cx="2240280" cy="384048"/>
          </a:xfrm>
          <a:prstGeom prst="rect">
            <a:avLst/>
          </a:prstGeom>
          <a:noFill/>
        </p:spPr>
        <p:txBody>
          <a:bodyPr wrap="square" lIns="73152" rIns="73152" tIns="36576" bIns="36576" anchor="t">
            <a:spAutoFit/>
          </a:bodyPr>
          <a:lstStyle/>
          <a:p>
            <a:pPr algn="l"/>
            <a:r>
              <a:rPr sz="1250" b="0" i="0">
                <a:solidFill>
                  <a:srgbClr val="0C223A"/>
                </a:solidFill>
                <a:latin typeface="Aptos"/>
              </a:rPr>
              <a:t>trust stretches from today into forever</a:t>
            </a:r>
          </a:p>
        </p:txBody>
      </p:sp>
      <p:sp>
        <p:nvSpPr>
          <p:cNvPr id="37" name="TextBox 36"/>
          <p:cNvSpPr txBox="1"/>
          <p:nvPr/>
        </p:nvSpPr>
        <p:spPr>
          <a:xfrm>
            <a:off x="438912" y="6537960"/>
            <a:ext cx="4389120" cy="182880"/>
          </a:xfrm>
          <a:prstGeom prst="rect">
            <a:avLst/>
          </a:prstGeom>
          <a:noFill/>
        </p:spPr>
        <p:txBody>
          <a:bodyPr wrap="square" lIns="73152" rIns="73152" tIns="36576" bIns="36576" anchor="t">
            <a:spAutoFit/>
          </a:bodyPr>
          <a:lstStyle/>
          <a:p>
            <a:pPr algn="l"/>
            <a:r>
              <a:rPr sz="750" b="0" i="0">
                <a:solidFill>
                  <a:srgbClr val="5A5A5A"/>
                </a:solidFill>
                <a:latin typeface="Aptos"/>
              </a:rPr>
              <a:t>Prepared for teaching and small group use - hymninfo.com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F8F2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84048"/>
            <a:ext cx="7863840" cy="502920"/>
          </a:xfrm>
          <a:prstGeom prst="rect">
            <a:avLst/>
          </a:prstGeom>
          <a:noFill/>
        </p:spPr>
        <p:txBody>
          <a:bodyPr wrap="square" lIns="73152" rIns="73152" tIns="36576" bIns="36576" anchor="t">
            <a:spAutoFit/>
          </a:bodyPr>
          <a:lstStyle/>
          <a:p>
            <a:pPr algn="l"/>
            <a:r>
              <a:rPr sz="3100" b="1" i="0">
                <a:solidFill>
                  <a:srgbClr val="0C223A"/>
                </a:solidFill>
                <a:latin typeface="Georgia"/>
              </a:rPr>
              <a:t>Literary and Musical Observations</a:t>
            </a:r>
          </a:p>
        </p:txBody>
      </p:sp>
      <p:sp>
        <p:nvSpPr>
          <p:cNvPr id="4" name="TextBox 3"/>
          <p:cNvSpPr txBox="1"/>
          <p:nvPr/>
        </p:nvSpPr>
        <p:spPr>
          <a:xfrm>
            <a:off x="621792" y="941832"/>
            <a:ext cx="7955279" cy="274320"/>
          </a:xfrm>
          <a:prstGeom prst="rect">
            <a:avLst/>
          </a:prstGeom>
          <a:noFill/>
        </p:spPr>
        <p:txBody>
          <a:bodyPr wrap="square" lIns="73152" rIns="73152" tIns="36576" bIns="36576" anchor="t">
            <a:spAutoFit/>
          </a:bodyPr>
          <a:lstStyle/>
          <a:p>
            <a:pPr algn="l"/>
            <a:r>
              <a:rPr sz="1300" b="0" i="1">
                <a:solidFill>
                  <a:srgbClr val="C4933E"/>
                </a:solidFill>
                <a:latin typeface="Georgia"/>
              </a:rPr>
              <a:t>Why the hymn sings so directly</a:t>
            </a:r>
          </a:p>
        </p:txBody>
      </p:sp>
      <p:sp>
        <p:nvSpPr>
          <p:cNvPr id="5" name="Rectangle 4"/>
          <p:cNvSpPr/>
          <p:nvPr/>
        </p:nvSpPr>
        <p:spPr>
          <a:xfrm>
            <a:off x="658368" y="1261872"/>
            <a:ext cx="1828800" cy="41148"/>
          </a:xfrm>
          <a:prstGeom prst="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6" name="Picture 5" descr="hero_panel.jpg"/>
          <p:cNvPicPr>
            <a:picLocks noChangeAspect="1"/>
          </p:cNvPicPr>
          <p:nvPr/>
        </p:nvPicPr>
        <p:blipFill>
          <a:blip r:embed="rId2"/>
          <a:stretch>
            <a:fillRect/>
          </a:stretch>
        </p:blipFill>
        <p:spPr>
          <a:xfrm>
            <a:off x="7406640" y="1234440"/>
            <a:ext cx="3977639" cy="4572000"/>
          </a:xfrm>
          <a:prstGeom prst="rect">
            <a:avLst/>
          </a:prstGeom>
        </p:spPr>
      </p:pic>
      <p:sp>
        <p:nvSpPr>
          <p:cNvPr id="7" name="Rectangle 6"/>
          <p:cNvSpPr/>
          <p:nvPr/>
        </p:nvSpPr>
        <p:spPr>
          <a:xfrm>
            <a:off x="7406640" y="1234440"/>
            <a:ext cx="3977639" cy="4572000"/>
          </a:xfrm>
          <a:prstGeom prst="rect">
            <a:avLst/>
          </a:prstGeom>
          <a:noFill/>
          <a:ln w="15240">
            <a:solidFill>
              <a:srgbClr val="C4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868680" y="1508760"/>
            <a:ext cx="6080760" cy="4160520"/>
          </a:xfrm>
          <a:prstGeom prst="rect">
            <a:avLst/>
          </a:prstGeom>
          <a:noFill/>
        </p:spPr>
        <p:txBody>
          <a:bodyPr wrap="square">
            <a:spAutoFit/>
          </a:bodyPr>
          <a:lstStyle/>
          <a:p>
            <a:pPr>
              <a:spcAft>
                <a:spcPts val="600"/>
              </a:spcAft>
            </a:pPr>
            <a:r>
              <a:rPr sz="1620">
                <a:solidFill>
                  <a:srgbClr val="0C223A"/>
                </a:solidFill>
                <a:latin typeface="Aptos"/>
              </a:rPr>
              <a:t>• The repeated first-person pattern makes the hymn a sustained prayer of reliance.</a:t>
            </a:r>
          </a:p>
          <a:p>
            <a:pPr>
              <a:spcAft>
                <a:spcPts val="600"/>
              </a:spcAft>
            </a:pPr>
            <a:r>
              <a:rPr sz="1620">
                <a:solidFill>
                  <a:srgbClr val="0C223A"/>
                </a:solidFill>
                <a:latin typeface="Aptos"/>
              </a:rPr>
              <a:t>• Each section names one concrete need: salvation, pardon, cleansing, guidance, power, and keeping grace.</a:t>
            </a:r>
          </a:p>
          <a:p>
            <a:pPr>
              <a:spcAft>
                <a:spcPts val="600"/>
              </a:spcAft>
            </a:pPr>
            <a:r>
              <a:rPr sz="1620">
                <a:solidFill>
                  <a:srgbClr val="0C223A"/>
                </a:solidFill>
                <a:latin typeface="Aptos"/>
              </a:rPr>
              <a:t>• The compact tune BULLINGER supports a meditative rather than theatrical style.</a:t>
            </a:r>
          </a:p>
          <a:p>
            <a:pPr>
              <a:spcAft>
                <a:spcPts val="600"/>
              </a:spcAft>
            </a:pPr>
            <a:r>
              <a:rPr sz="1620">
                <a:solidFill>
                  <a:srgbClr val="0C223A"/>
                </a:solidFill>
                <a:latin typeface="Aptos"/>
              </a:rPr>
              <a:t>• The best congregational tempo is steady and unhurried, with clear phrasing and gentle confidence.</a:t>
            </a:r>
          </a:p>
        </p:txBody>
      </p:sp>
      <p:sp>
        <p:nvSpPr>
          <p:cNvPr id="9" name="TextBox 8"/>
          <p:cNvSpPr txBox="1"/>
          <p:nvPr/>
        </p:nvSpPr>
        <p:spPr>
          <a:xfrm>
            <a:off x="438912" y="6537960"/>
            <a:ext cx="4389120" cy="182880"/>
          </a:xfrm>
          <a:prstGeom prst="rect">
            <a:avLst/>
          </a:prstGeom>
          <a:noFill/>
        </p:spPr>
        <p:txBody>
          <a:bodyPr wrap="square" lIns="73152" rIns="73152" tIns="36576" bIns="36576" anchor="t">
            <a:spAutoFit/>
          </a:bodyPr>
          <a:lstStyle/>
          <a:p>
            <a:pPr algn="l"/>
            <a:r>
              <a:rPr sz="750" b="0" i="0">
                <a:solidFill>
                  <a:srgbClr val="5A5A5A"/>
                </a:solidFill>
                <a:latin typeface="Aptos"/>
              </a:rPr>
              <a:t>Prepared for teaching and small group use - hymninfo.com</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group_prayer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548640" y="502920"/>
            <a:ext cx="11109960" cy="5806440"/>
          </a:xfrm>
          <a:prstGeom prst="roundRect">
            <a:avLst/>
          </a:prstGeom>
          <a:solidFill>
            <a:srgbClr val="0812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94360" y="384048"/>
            <a:ext cx="7863840" cy="502920"/>
          </a:xfrm>
          <a:prstGeom prst="rect">
            <a:avLst/>
          </a:prstGeom>
          <a:noFill/>
        </p:spPr>
        <p:txBody>
          <a:bodyPr wrap="square" lIns="73152" rIns="73152" tIns="36576" bIns="36576" anchor="t">
            <a:spAutoFit/>
          </a:bodyPr>
          <a:lstStyle/>
          <a:p>
            <a:pPr algn="l"/>
            <a:r>
              <a:rPr sz="3100" b="1" i="0">
                <a:solidFill>
                  <a:srgbClr val="FFFFFF"/>
                </a:solidFill>
                <a:latin typeface="Georgia"/>
              </a:rPr>
              <a:t>Pastoral and Worship Use</a:t>
            </a:r>
          </a:p>
        </p:txBody>
      </p:sp>
      <p:sp>
        <p:nvSpPr>
          <p:cNvPr id="5" name="TextBox 4"/>
          <p:cNvSpPr txBox="1"/>
          <p:nvPr/>
        </p:nvSpPr>
        <p:spPr>
          <a:xfrm>
            <a:off x="621792" y="941832"/>
            <a:ext cx="7955279" cy="274320"/>
          </a:xfrm>
          <a:prstGeom prst="rect">
            <a:avLst/>
          </a:prstGeom>
          <a:noFill/>
        </p:spPr>
        <p:txBody>
          <a:bodyPr wrap="square" lIns="73152" rIns="73152" tIns="36576" bIns="36576" anchor="t">
            <a:spAutoFit/>
          </a:bodyPr>
          <a:lstStyle/>
          <a:p>
            <a:pPr algn="l"/>
            <a:r>
              <a:rPr sz="1300" b="0" i="1">
                <a:solidFill>
                  <a:srgbClr val="F8F2E6"/>
                </a:solidFill>
                <a:latin typeface="Georgia"/>
              </a:rPr>
              <a:t>Where this hymn can serve the church</a:t>
            </a:r>
          </a:p>
        </p:txBody>
      </p:sp>
      <p:sp>
        <p:nvSpPr>
          <p:cNvPr id="6" name="Rectangle 5"/>
          <p:cNvSpPr/>
          <p:nvPr/>
        </p:nvSpPr>
        <p:spPr>
          <a:xfrm>
            <a:off x="658368" y="1261872"/>
            <a:ext cx="1828800" cy="41148"/>
          </a:xfrm>
          <a:prstGeom prst="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868680" y="1572768"/>
            <a:ext cx="1645920" cy="329184"/>
          </a:xfrm>
          <a:prstGeom prst="roundRect">
            <a:avLst/>
          </a:prstGeom>
          <a:solidFill>
            <a:srgbClr val="0C22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14400" y="1636776"/>
            <a:ext cx="1554480" cy="164592"/>
          </a:xfrm>
          <a:prstGeom prst="rect">
            <a:avLst/>
          </a:prstGeom>
          <a:noFill/>
        </p:spPr>
        <p:txBody>
          <a:bodyPr wrap="square" lIns="73152" rIns="73152" tIns="36576" bIns="36576" anchor="t">
            <a:spAutoFit/>
          </a:bodyPr>
          <a:lstStyle/>
          <a:p>
            <a:pPr algn="ctr"/>
            <a:r>
              <a:rPr sz="950" b="1" i="0">
                <a:solidFill>
                  <a:srgbClr val="FFFFFF"/>
                </a:solidFill>
                <a:latin typeface="Aptos"/>
              </a:rPr>
              <a:t>Assurance</a:t>
            </a:r>
          </a:p>
        </p:txBody>
      </p:sp>
      <p:sp>
        <p:nvSpPr>
          <p:cNvPr id="9" name="TextBox 8"/>
          <p:cNvSpPr txBox="1"/>
          <p:nvPr/>
        </p:nvSpPr>
        <p:spPr>
          <a:xfrm>
            <a:off x="2743199" y="1600200"/>
            <a:ext cx="3154680" cy="475488"/>
          </a:xfrm>
          <a:prstGeom prst="rect">
            <a:avLst/>
          </a:prstGeom>
          <a:noFill/>
        </p:spPr>
        <p:txBody>
          <a:bodyPr wrap="square" lIns="73152" rIns="73152" tIns="36576" bIns="36576" anchor="t">
            <a:spAutoFit/>
          </a:bodyPr>
          <a:lstStyle/>
          <a:p>
            <a:pPr algn="l"/>
            <a:r>
              <a:rPr sz="1350" b="0" i="0">
                <a:solidFill>
                  <a:srgbClr val="F8F2E6"/>
                </a:solidFill>
                <a:latin typeface="Aptos"/>
              </a:rPr>
              <a:t>after a sermon on faith or Christ’s keeping power</a:t>
            </a:r>
          </a:p>
        </p:txBody>
      </p:sp>
      <p:sp>
        <p:nvSpPr>
          <p:cNvPr id="10" name="Rounded Rectangle 9"/>
          <p:cNvSpPr/>
          <p:nvPr/>
        </p:nvSpPr>
        <p:spPr>
          <a:xfrm>
            <a:off x="6126480" y="1572768"/>
            <a:ext cx="1645920" cy="329184"/>
          </a:xfrm>
          <a:prstGeom prst="round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172200" y="1636776"/>
            <a:ext cx="1554480" cy="164592"/>
          </a:xfrm>
          <a:prstGeom prst="rect">
            <a:avLst/>
          </a:prstGeom>
          <a:noFill/>
        </p:spPr>
        <p:txBody>
          <a:bodyPr wrap="square" lIns="73152" rIns="73152" tIns="36576" bIns="36576" anchor="t">
            <a:spAutoFit/>
          </a:bodyPr>
          <a:lstStyle/>
          <a:p>
            <a:pPr algn="ctr"/>
            <a:r>
              <a:rPr sz="950" b="1" i="0">
                <a:solidFill>
                  <a:srgbClr val="FFFFFF"/>
                </a:solidFill>
                <a:latin typeface="Aptos"/>
              </a:rPr>
              <a:t>Consecration</a:t>
            </a:r>
          </a:p>
        </p:txBody>
      </p:sp>
      <p:sp>
        <p:nvSpPr>
          <p:cNvPr id="12" name="TextBox 11"/>
          <p:cNvSpPr txBox="1"/>
          <p:nvPr/>
        </p:nvSpPr>
        <p:spPr>
          <a:xfrm>
            <a:off x="8000999" y="1600200"/>
            <a:ext cx="3154680" cy="475488"/>
          </a:xfrm>
          <a:prstGeom prst="rect">
            <a:avLst/>
          </a:prstGeom>
          <a:noFill/>
        </p:spPr>
        <p:txBody>
          <a:bodyPr wrap="square" lIns="73152" rIns="73152" tIns="36576" bIns="36576" anchor="t">
            <a:spAutoFit/>
          </a:bodyPr>
          <a:lstStyle/>
          <a:p>
            <a:pPr algn="l"/>
            <a:r>
              <a:rPr sz="1350" b="0" i="0">
                <a:solidFill>
                  <a:srgbClr val="F8F2E6"/>
                </a:solidFill>
                <a:latin typeface="Aptos"/>
              </a:rPr>
              <a:t>at the close of a service calling for renewed surrender</a:t>
            </a:r>
          </a:p>
        </p:txBody>
      </p:sp>
      <p:sp>
        <p:nvSpPr>
          <p:cNvPr id="13" name="Rounded Rectangle 12"/>
          <p:cNvSpPr/>
          <p:nvPr/>
        </p:nvSpPr>
        <p:spPr>
          <a:xfrm>
            <a:off x="868680" y="2670048"/>
            <a:ext cx="1645920" cy="329184"/>
          </a:xfrm>
          <a:prstGeom prst="roundRect">
            <a:avLst/>
          </a:prstGeom>
          <a:solidFill>
            <a:srgbClr val="0C22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914400" y="2734056"/>
            <a:ext cx="1554480" cy="164592"/>
          </a:xfrm>
          <a:prstGeom prst="rect">
            <a:avLst/>
          </a:prstGeom>
          <a:noFill/>
        </p:spPr>
        <p:txBody>
          <a:bodyPr wrap="square" lIns="73152" rIns="73152" tIns="36576" bIns="36576" anchor="t">
            <a:spAutoFit/>
          </a:bodyPr>
          <a:lstStyle/>
          <a:p>
            <a:pPr algn="ctr"/>
            <a:r>
              <a:rPr sz="950" b="1" i="0">
                <a:solidFill>
                  <a:srgbClr val="FFFFFF"/>
                </a:solidFill>
                <a:latin typeface="Aptos"/>
              </a:rPr>
              <a:t>Prayer meeting</a:t>
            </a:r>
          </a:p>
        </p:txBody>
      </p:sp>
      <p:sp>
        <p:nvSpPr>
          <p:cNvPr id="15" name="TextBox 14"/>
          <p:cNvSpPr txBox="1"/>
          <p:nvPr/>
        </p:nvSpPr>
        <p:spPr>
          <a:xfrm>
            <a:off x="2743199" y="2697480"/>
            <a:ext cx="3154680" cy="475488"/>
          </a:xfrm>
          <a:prstGeom prst="rect">
            <a:avLst/>
          </a:prstGeom>
          <a:noFill/>
        </p:spPr>
        <p:txBody>
          <a:bodyPr wrap="square" lIns="73152" rIns="73152" tIns="36576" bIns="36576" anchor="t">
            <a:spAutoFit/>
          </a:bodyPr>
          <a:lstStyle/>
          <a:p>
            <a:pPr algn="l"/>
            <a:r>
              <a:rPr sz="1350" b="0" i="0">
                <a:solidFill>
                  <a:srgbClr val="F8F2E6"/>
                </a:solidFill>
                <a:latin typeface="Aptos"/>
              </a:rPr>
              <a:t>as a sung prayer before intercession</a:t>
            </a:r>
          </a:p>
        </p:txBody>
      </p:sp>
      <p:sp>
        <p:nvSpPr>
          <p:cNvPr id="16" name="Rounded Rectangle 15"/>
          <p:cNvSpPr/>
          <p:nvPr/>
        </p:nvSpPr>
        <p:spPr>
          <a:xfrm>
            <a:off x="6126480" y="2670048"/>
            <a:ext cx="1645920" cy="329184"/>
          </a:xfrm>
          <a:prstGeom prst="round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172200" y="2734056"/>
            <a:ext cx="1554480" cy="164592"/>
          </a:xfrm>
          <a:prstGeom prst="rect">
            <a:avLst/>
          </a:prstGeom>
          <a:noFill/>
        </p:spPr>
        <p:txBody>
          <a:bodyPr wrap="square" lIns="73152" rIns="73152" tIns="36576" bIns="36576" anchor="t">
            <a:spAutoFit/>
          </a:bodyPr>
          <a:lstStyle/>
          <a:p>
            <a:pPr algn="ctr"/>
            <a:r>
              <a:rPr sz="950" b="1" i="0">
                <a:solidFill>
                  <a:srgbClr val="FFFFFF"/>
                </a:solidFill>
                <a:latin typeface="Aptos"/>
              </a:rPr>
              <a:t>Pastoral care</a:t>
            </a:r>
          </a:p>
        </p:txBody>
      </p:sp>
      <p:sp>
        <p:nvSpPr>
          <p:cNvPr id="18" name="TextBox 17"/>
          <p:cNvSpPr txBox="1"/>
          <p:nvPr/>
        </p:nvSpPr>
        <p:spPr>
          <a:xfrm>
            <a:off x="8000999" y="2697480"/>
            <a:ext cx="3154680" cy="475488"/>
          </a:xfrm>
          <a:prstGeom prst="rect">
            <a:avLst/>
          </a:prstGeom>
          <a:noFill/>
        </p:spPr>
        <p:txBody>
          <a:bodyPr wrap="square" lIns="73152" rIns="73152" tIns="36576" bIns="36576" anchor="t">
            <a:spAutoFit/>
          </a:bodyPr>
          <a:lstStyle/>
          <a:p>
            <a:pPr algn="l"/>
            <a:r>
              <a:rPr sz="1350" b="0" i="0">
                <a:solidFill>
                  <a:srgbClr val="F8F2E6"/>
                </a:solidFill>
                <a:latin typeface="Aptos"/>
              </a:rPr>
              <a:t>with those who feel weak, guilty, or afraid</a:t>
            </a:r>
          </a:p>
        </p:txBody>
      </p:sp>
      <p:sp>
        <p:nvSpPr>
          <p:cNvPr id="19" name="Rounded Rectangle 18"/>
          <p:cNvSpPr/>
          <p:nvPr/>
        </p:nvSpPr>
        <p:spPr>
          <a:xfrm>
            <a:off x="868680" y="3767328"/>
            <a:ext cx="1645920" cy="329184"/>
          </a:xfrm>
          <a:prstGeom prst="roundRect">
            <a:avLst/>
          </a:prstGeom>
          <a:solidFill>
            <a:srgbClr val="0C22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914400" y="3831336"/>
            <a:ext cx="1554480" cy="164592"/>
          </a:xfrm>
          <a:prstGeom prst="rect">
            <a:avLst/>
          </a:prstGeom>
          <a:noFill/>
        </p:spPr>
        <p:txBody>
          <a:bodyPr wrap="square" lIns="73152" rIns="73152" tIns="36576" bIns="36576" anchor="t">
            <a:spAutoFit/>
          </a:bodyPr>
          <a:lstStyle/>
          <a:p>
            <a:pPr algn="ctr"/>
            <a:r>
              <a:rPr sz="950" b="1" i="0">
                <a:solidFill>
                  <a:srgbClr val="FFFFFF"/>
                </a:solidFill>
                <a:latin typeface="Aptos"/>
              </a:rPr>
              <a:t>Choir rehearsal</a:t>
            </a:r>
          </a:p>
        </p:txBody>
      </p:sp>
      <p:sp>
        <p:nvSpPr>
          <p:cNvPr id="21" name="TextBox 20"/>
          <p:cNvSpPr txBox="1"/>
          <p:nvPr/>
        </p:nvSpPr>
        <p:spPr>
          <a:xfrm>
            <a:off x="2743199" y="3794760"/>
            <a:ext cx="3154680" cy="475488"/>
          </a:xfrm>
          <a:prstGeom prst="rect">
            <a:avLst/>
          </a:prstGeom>
          <a:noFill/>
        </p:spPr>
        <p:txBody>
          <a:bodyPr wrap="square" lIns="73152" rIns="73152" tIns="36576" bIns="36576" anchor="t">
            <a:spAutoFit/>
          </a:bodyPr>
          <a:lstStyle/>
          <a:p>
            <a:pPr algn="l"/>
            <a:r>
              <a:rPr sz="1350" b="0" i="0">
                <a:solidFill>
                  <a:srgbClr val="F8F2E6"/>
                </a:solidFill>
                <a:latin typeface="Aptos"/>
              </a:rPr>
              <a:t>to teach text clarity and gentle confidence</a:t>
            </a:r>
          </a:p>
        </p:txBody>
      </p:sp>
      <p:sp>
        <p:nvSpPr>
          <p:cNvPr id="22" name="Rounded Rectangle 21"/>
          <p:cNvSpPr/>
          <p:nvPr/>
        </p:nvSpPr>
        <p:spPr>
          <a:xfrm>
            <a:off x="6126480" y="3767328"/>
            <a:ext cx="1645920" cy="329184"/>
          </a:xfrm>
          <a:prstGeom prst="round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6172200" y="3831336"/>
            <a:ext cx="1554480" cy="164592"/>
          </a:xfrm>
          <a:prstGeom prst="rect">
            <a:avLst/>
          </a:prstGeom>
          <a:noFill/>
        </p:spPr>
        <p:txBody>
          <a:bodyPr wrap="square" lIns="73152" rIns="73152" tIns="36576" bIns="36576" anchor="t">
            <a:spAutoFit/>
          </a:bodyPr>
          <a:lstStyle/>
          <a:p>
            <a:pPr algn="ctr"/>
            <a:r>
              <a:rPr sz="950" b="1" i="0">
                <a:solidFill>
                  <a:srgbClr val="FFFFFF"/>
                </a:solidFill>
                <a:latin typeface="Aptos"/>
              </a:rPr>
              <a:t>Discipleship</a:t>
            </a:r>
          </a:p>
        </p:txBody>
      </p:sp>
      <p:sp>
        <p:nvSpPr>
          <p:cNvPr id="24" name="TextBox 23"/>
          <p:cNvSpPr txBox="1"/>
          <p:nvPr/>
        </p:nvSpPr>
        <p:spPr>
          <a:xfrm>
            <a:off x="8000999" y="3794760"/>
            <a:ext cx="3154680" cy="475488"/>
          </a:xfrm>
          <a:prstGeom prst="rect">
            <a:avLst/>
          </a:prstGeom>
          <a:noFill/>
        </p:spPr>
        <p:txBody>
          <a:bodyPr wrap="square" lIns="73152" rIns="73152" tIns="36576" bIns="36576" anchor="t">
            <a:spAutoFit/>
          </a:bodyPr>
          <a:lstStyle/>
          <a:p>
            <a:pPr algn="l"/>
            <a:r>
              <a:rPr sz="1350" b="0" i="0">
                <a:solidFill>
                  <a:srgbClr val="F8F2E6"/>
                </a:solidFill>
                <a:latin typeface="Aptos"/>
              </a:rPr>
              <a:t>as a weekly confession of dependence</a:t>
            </a:r>
          </a:p>
        </p:txBody>
      </p:sp>
      <p:sp>
        <p:nvSpPr>
          <p:cNvPr id="25" name="TextBox 24"/>
          <p:cNvSpPr txBox="1"/>
          <p:nvPr/>
        </p:nvSpPr>
        <p:spPr>
          <a:xfrm>
            <a:off x="438912" y="6537960"/>
            <a:ext cx="4389120" cy="182880"/>
          </a:xfrm>
          <a:prstGeom prst="rect">
            <a:avLst/>
          </a:prstGeom>
          <a:noFill/>
        </p:spPr>
        <p:txBody>
          <a:bodyPr wrap="square" lIns="73152" rIns="73152" tIns="36576" bIns="36576" anchor="t">
            <a:spAutoFit/>
          </a:bodyPr>
          <a:lstStyle/>
          <a:p>
            <a:pPr algn="l"/>
            <a:r>
              <a:rPr sz="750" b="0" i="0">
                <a:solidFill>
                  <a:srgbClr val="F8F2E6"/>
                </a:solidFill>
                <a:latin typeface="Aptos"/>
              </a:rPr>
              <a:t>Prepared for teaching and small group use - hymninfo.com</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F8F2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84048"/>
            <a:ext cx="7863840" cy="502920"/>
          </a:xfrm>
          <a:prstGeom prst="rect">
            <a:avLst/>
          </a:prstGeom>
          <a:noFill/>
        </p:spPr>
        <p:txBody>
          <a:bodyPr wrap="square" lIns="73152" rIns="73152" tIns="36576" bIns="36576" anchor="t">
            <a:spAutoFit/>
          </a:bodyPr>
          <a:lstStyle/>
          <a:p>
            <a:pPr algn="l"/>
            <a:r>
              <a:rPr sz="3100" b="1" i="0">
                <a:solidFill>
                  <a:srgbClr val="0C223A"/>
                </a:solidFill>
                <a:latin typeface="Georgia"/>
              </a:rPr>
              <a:t>Teaching Questions</a:t>
            </a:r>
          </a:p>
        </p:txBody>
      </p:sp>
      <p:sp>
        <p:nvSpPr>
          <p:cNvPr id="4" name="TextBox 3"/>
          <p:cNvSpPr txBox="1"/>
          <p:nvPr/>
        </p:nvSpPr>
        <p:spPr>
          <a:xfrm>
            <a:off x="621792" y="941832"/>
            <a:ext cx="7955279" cy="274320"/>
          </a:xfrm>
          <a:prstGeom prst="rect">
            <a:avLst/>
          </a:prstGeom>
          <a:noFill/>
        </p:spPr>
        <p:txBody>
          <a:bodyPr wrap="square" lIns="73152" rIns="73152" tIns="36576" bIns="36576" anchor="t">
            <a:spAutoFit/>
          </a:bodyPr>
          <a:lstStyle/>
          <a:p>
            <a:pPr algn="l"/>
            <a:r>
              <a:rPr sz="1300" b="0" i="1">
                <a:solidFill>
                  <a:srgbClr val="C4933E"/>
                </a:solidFill>
                <a:latin typeface="Georgia"/>
              </a:rPr>
              <a:t>Move from observation to obedience</a:t>
            </a:r>
          </a:p>
        </p:txBody>
      </p:sp>
      <p:sp>
        <p:nvSpPr>
          <p:cNvPr id="5" name="Rectangle 4"/>
          <p:cNvSpPr/>
          <p:nvPr/>
        </p:nvSpPr>
        <p:spPr>
          <a:xfrm>
            <a:off x="658368" y="1261872"/>
            <a:ext cx="1828800" cy="41148"/>
          </a:xfrm>
          <a:prstGeom prst="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6" name="Picture 5" descr="hands_panel.jpg"/>
          <p:cNvPicPr>
            <a:picLocks noChangeAspect="1"/>
          </p:cNvPicPr>
          <p:nvPr/>
        </p:nvPicPr>
        <p:blipFill>
          <a:blip r:embed="rId2"/>
          <a:stretch>
            <a:fillRect/>
          </a:stretch>
        </p:blipFill>
        <p:spPr>
          <a:xfrm>
            <a:off x="7635240" y="1005840"/>
            <a:ext cx="3566160" cy="5074920"/>
          </a:xfrm>
          <a:prstGeom prst="rect">
            <a:avLst/>
          </a:prstGeom>
        </p:spPr>
      </p:pic>
      <p:sp>
        <p:nvSpPr>
          <p:cNvPr id="7" name="Rectangle 6"/>
          <p:cNvSpPr/>
          <p:nvPr/>
        </p:nvSpPr>
        <p:spPr>
          <a:xfrm>
            <a:off x="7635240" y="1005840"/>
            <a:ext cx="3566160" cy="5074920"/>
          </a:xfrm>
          <a:prstGeom prst="rect">
            <a:avLst/>
          </a:prstGeom>
          <a:noFill/>
          <a:ln w="15240">
            <a:solidFill>
              <a:srgbClr val="C4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Oval 7"/>
          <p:cNvSpPr/>
          <p:nvPr/>
        </p:nvSpPr>
        <p:spPr>
          <a:xfrm>
            <a:off x="777240" y="1234440"/>
            <a:ext cx="502920" cy="502920"/>
          </a:xfrm>
          <a:prstGeom prst="ellipse">
            <a:avLst/>
          </a:prstGeom>
          <a:solidFill>
            <a:srgbClr val="0C22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77240" y="1353312"/>
            <a:ext cx="502920" cy="164592"/>
          </a:xfrm>
          <a:prstGeom prst="rect">
            <a:avLst/>
          </a:prstGeom>
          <a:noFill/>
        </p:spPr>
        <p:txBody>
          <a:bodyPr wrap="square" lIns="73152" rIns="73152" tIns="36576" bIns="36576" anchor="t">
            <a:spAutoFit/>
          </a:bodyPr>
          <a:lstStyle/>
          <a:p>
            <a:pPr algn="ctr"/>
            <a:r>
              <a:rPr sz="1100" b="1" i="0">
                <a:solidFill>
                  <a:srgbClr val="FFFFFF"/>
                </a:solidFill>
                <a:latin typeface="Aptos"/>
              </a:rPr>
              <a:t>1</a:t>
            </a:r>
          </a:p>
        </p:txBody>
      </p:sp>
      <p:sp>
        <p:nvSpPr>
          <p:cNvPr id="10" name="TextBox 9"/>
          <p:cNvSpPr txBox="1"/>
          <p:nvPr/>
        </p:nvSpPr>
        <p:spPr>
          <a:xfrm>
            <a:off x="1508760" y="1289304"/>
            <a:ext cx="5715000" cy="320040"/>
          </a:xfrm>
          <a:prstGeom prst="rect">
            <a:avLst/>
          </a:prstGeom>
          <a:noFill/>
        </p:spPr>
        <p:txBody>
          <a:bodyPr wrap="square" lIns="73152" rIns="73152" tIns="36576" bIns="36576" anchor="t">
            <a:spAutoFit/>
          </a:bodyPr>
          <a:lstStyle/>
          <a:p>
            <a:pPr algn="l"/>
            <a:r>
              <a:rPr sz="1520" b="0" i="0">
                <a:solidFill>
                  <a:srgbClr val="0C223A"/>
                </a:solidFill>
                <a:latin typeface="Aptos"/>
              </a:rPr>
              <a:t>What specific needs does the hymn place before Christ?</a:t>
            </a:r>
          </a:p>
        </p:txBody>
      </p:sp>
      <p:sp>
        <p:nvSpPr>
          <p:cNvPr id="11" name="Oval 10"/>
          <p:cNvSpPr/>
          <p:nvPr/>
        </p:nvSpPr>
        <p:spPr>
          <a:xfrm>
            <a:off x="777240" y="1947672"/>
            <a:ext cx="502920" cy="502920"/>
          </a:xfrm>
          <a:prstGeom prst="ellipse">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77240" y="2066544"/>
            <a:ext cx="502920" cy="164592"/>
          </a:xfrm>
          <a:prstGeom prst="rect">
            <a:avLst/>
          </a:prstGeom>
          <a:noFill/>
        </p:spPr>
        <p:txBody>
          <a:bodyPr wrap="square" lIns="73152" rIns="73152" tIns="36576" bIns="36576" anchor="t">
            <a:spAutoFit/>
          </a:bodyPr>
          <a:lstStyle/>
          <a:p>
            <a:pPr algn="ctr"/>
            <a:r>
              <a:rPr sz="1100" b="1" i="0">
                <a:solidFill>
                  <a:srgbClr val="FFFFFF"/>
                </a:solidFill>
                <a:latin typeface="Aptos"/>
              </a:rPr>
              <a:t>2</a:t>
            </a:r>
          </a:p>
        </p:txBody>
      </p:sp>
      <p:sp>
        <p:nvSpPr>
          <p:cNvPr id="13" name="TextBox 12"/>
          <p:cNvSpPr txBox="1"/>
          <p:nvPr/>
        </p:nvSpPr>
        <p:spPr>
          <a:xfrm>
            <a:off x="1508760" y="2002536"/>
            <a:ext cx="5715000" cy="320040"/>
          </a:xfrm>
          <a:prstGeom prst="rect">
            <a:avLst/>
          </a:prstGeom>
          <a:noFill/>
        </p:spPr>
        <p:txBody>
          <a:bodyPr wrap="square" lIns="73152" rIns="73152" tIns="36576" bIns="36576" anchor="t">
            <a:spAutoFit/>
          </a:bodyPr>
          <a:lstStyle/>
          <a:p>
            <a:pPr algn="l"/>
            <a:r>
              <a:rPr sz="1520" b="0" i="0">
                <a:solidFill>
                  <a:srgbClr val="0C223A"/>
                </a:solidFill>
                <a:latin typeface="Aptos"/>
              </a:rPr>
              <a:t>How is biblical trust different from mere optimism?</a:t>
            </a:r>
          </a:p>
        </p:txBody>
      </p:sp>
      <p:sp>
        <p:nvSpPr>
          <p:cNvPr id="14" name="Oval 13"/>
          <p:cNvSpPr/>
          <p:nvPr/>
        </p:nvSpPr>
        <p:spPr>
          <a:xfrm>
            <a:off x="777240" y="2660904"/>
            <a:ext cx="502920" cy="502920"/>
          </a:xfrm>
          <a:prstGeom prst="ellipse">
            <a:avLst/>
          </a:prstGeom>
          <a:solidFill>
            <a:srgbClr val="0C22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77240" y="2779776"/>
            <a:ext cx="502920" cy="164592"/>
          </a:xfrm>
          <a:prstGeom prst="rect">
            <a:avLst/>
          </a:prstGeom>
          <a:noFill/>
        </p:spPr>
        <p:txBody>
          <a:bodyPr wrap="square" lIns="73152" rIns="73152" tIns="36576" bIns="36576" anchor="t">
            <a:spAutoFit/>
          </a:bodyPr>
          <a:lstStyle/>
          <a:p>
            <a:pPr algn="ctr"/>
            <a:r>
              <a:rPr sz="1100" b="1" i="0">
                <a:solidFill>
                  <a:srgbClr val="FFFFFF"/>
                </a:solidFill>
                <a:latin typeface="Aptos"/>
              </a:rPr>
              <a:t>3</a:t>
            </a:r>
          </a:p>
        </p:txBody>
      </p:sp>
      <p:sp>
        <p:nvSpPr>
          <p:cNvPr id="16" name="TextBox 15"/>
          <p:cNvSpPr txBox="1"/>
          <p:nvPr/>
        </p:nvSpPr>
        <p:spPr>
          <a:xfrm>
            <a:off x="1508760" y="2715768"/>
            <a:ext cx="5715000" cy="320040"/>
          </a:xfrm>
          <a:prstGeom prst="rect">
            <a:avLst/>
          </a:prstGeom>
          <a:noFill/>
        </p:spPr>
        <p:txBody>
          <a:bodyPr wrap="square" lIns="73152" rIns="73152" tIns="36576" bIns="36576" anchor="t">
            <a:spAutoFit/>
          </a:bodyPr>
          <a:lstStyle/>
          <a:p>
            <a:pPr algn="l"/>
            <a:r>
              <a:rPr sz="1520" b="0" i="0">
                <a:solidFill>
                  <a:srgbClr val="0C223A"/>
                </a:solidFill>
                <a:latin typeface="Aptos"/>
              </a:rPr>
              <a:t>Why does the hymn move from salvation to daily guidance and power?</a:t>
            </a:r>
          </a:p>
        </p:txBody>
      </p:sp>
      <p:sp>
        <p:nvSpPr>
          <p:cNvPr id="17" name="Oval 16"/>
          <p:cNvSpPr/>
          <p:nvPr/>
        </p:nvSpPr>
        <p:spPr>
          <a:xfrm>
            <a:off x="777240" y="3374136"/>
            <a:ext cx="502920" cy="502920"/>
          </a:xfrm>
          <a:prstGeom prst="ellipse">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77240" y="3493008"/>
            <a:ext cx="502920" cy="164592"/>
          </a:xfrm>
          <a:prstGeom prst="rect">
            <a:avLst/>
          </a:prstGeom>
          <a:noFill/>
        </p:spPr>
        <p:txBody>
          <a:bodyPr wrap="square" lIns="73152" rIns="73152" tIns="36576" bIns="36576" anchor="t">
            <a:spAutoFit/>
          </a:bodyPr>
          <a:lstStyle/>
          <a:p>
            <a:pPr algn="ctr"/>
            <a:r>
              <a:rPr sz="1100" b="1" i="0">
                <a:solidFill>
                  <a:srgbClr val="FFFFFF"/>
                </a:solidFill>
                <a:latin typeface="Aptos"/>
              </a:rPr>
              <a:t>4</a:t>
            </a:r>
          </a:p>
        </p:txBody>
      </p:sp>
      <p:sp>
        <p:nvSpPr>
          <p:cNvPr id="19" name="TextBox 18"/>
          <p:cNvSpPr txBox="1"/>
          <p:nvPr/>
        </p:nvSpPr>
        <p:spPr>
          <a:xfrm>
            <a:off x="1508760" y="3429000"/>
            <a:ext cx="5715000" cy="320040"/>
          </a:xfrm>
          <a:prstGeom prst="rect">
            <a:avLst/>
          </a:prstGeom>
          <a:noFill/>
        </p:spPr>
        <p:txBody>
          <a:bodyPr wrap="square" lIns="73152" rIns="73152" tIns="36576" bIns="36576" anchor="t">
            <a:spAutoFit/>
          </a:bodyPr>
          <a:lstStyle/>
          <a:p>
            <a:pPr algn="l"/>
            <a:r>
              <a:rPr sz="1520" b="0" i="0">
                <a:solidFill>
                  <a:srgbClr val="0C223A"/>
                </a:solidFill>
                <a:latin typeface="Aptos"/>
              </a:rPr>
              <a:t>Which section names the area where you most need Christ’s help now?</a:t>
            </a:r>
          </a:p>
        </p:txBody>
      </p:sp>
      <p:sp>
        <p:nvSpPr>
          <p:cNvPr id="20" name="Oval 19"/>
          <p:cNvSpPr/>
          <p:nvPr/>
        </p:nvSpPr>
        <p:spPr>
          <a:xfrm>
            <a:off x="777240" y="4087368"/>
            <a:ext cx="502920" cy="502920"/>
          </a:xfrm>
          <a:prstGeom prst="ellipse">
            <a:avLst/>
          </a:prstGeom>
          <a:solidFill>
            <a:srgbClr val="0C22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777240" y="4206240"/>
            <a:ext cx="502920" cy="164592"/>
          </a:xfrm>
          <a:prstGeom prst="rect">
            <a:avLst/>
          </a:prstGeom>
          <a:noFill/>
        </p:spPr>
        <p:txBody>
          <a:bodyPr wrap="square" lIns="73152" rIns="73152" tIns="36576" bIns="36576" anchor="t">
            <a:spAutoFit/>
          </a:bodyPr>
          <a:lstStyle/>
          <a:p>
            <a:pPr algn="ctr"/>
            <a:r>
              <a:rPr sz="1100" b="1" i="0">
                <a:solidFill>
                  <a:srgbClr val="FFFFFF"/>
                </a:solidFill>
                <a:latin typeface="Aptos"/>
              </a:rPr>
              <a:t>5</a:t>
            </a:r>
          </a:p>
        </p:txBody>
      </p:sp>
      <p:sp>
        <p:nvSpPr>
          <p:cNvPr id="22" name="TextBox 21"/>
          <p:cNvSpPr txBox="1"/>
          <p:nvPr/>
        </p:nvSpPr>
        <p:spPr>
          <a:xfrm>
            <a:off x="1508760" y="4142232"/>
            <a:ext cx="5715000" cy="320040"/>
          </a:xfrm>
          <a:prstGeom prst="rect">
            <a:avLst/>
          </a:prstGeom>
          <a:noFill/>
        </p:spPr>
        <p:txBody>
          <a:bodyPr wrap="square" lIns="73152" rIns="73152" tIns="36576" bIns="36576" anchor="t">
            <a:spAutoFit/>
          </a:bodyPr>
          <a:lstStyle/>
          <a:p>
            <a:pPr algn="l"/>
            <a:r>
              <a:rPr sz="1520" b="0" i="0">
                <a:solidFill>
                  <a:srgbClr val="0C223A"/>
                </a:solidFill>
                <a:latin typeface="Aptos"/>
              </a:rPr>
              <a:t>How can a congregation sing this hymn without making trust sound easy or painless?</a:t>
            </a:r>
          </a:p>
        </p:txBody>
      </p:sp>
      <p:sp>
        <p:nvSpPr>
          <p:cNvPr id="23" name="Oval 22"/>
          <p:cNvSpPr/>
          <p:nvPr/>
        </p:nvSpPr>
        <p:spPr>
          <a:xfrm>
            <a:off x="777240" y="4800600"/>
            <a:ext cx="502920" cy="502920"/>
          </a:xfrm>
          <a:prstGeom prst="ellipse">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77240" y="4919472"/>
            <a:ext cx="502920" cy="164592"/>
          </a:xfrm>
          <a:prstGeom prst="rect">
            <a:avLst/>
          </a:prstGeom>
          <a:noFill/>
        </p:spPr>
        <p:txBody>
          <a:bodyPr wrap="square" lIns="73152" rIns="73152" tIns="36576" bIns="36576" anchor="t">
            <a:spAutoFit/>
          </a:bodyPr>
          <a:lstStyle/>
          <a:p>
            <a:pPr algn="ctr"/>
            <a:r>
              <a:rPr sz="1100" b="1" i="0">
                <a:solidFill>
                  <a:srgbClr val="FFFFFF"/>
                </a:solidFill>
                <a:latin typeface="Aptos"/>
              </a:rPr>
              <a:t>6</a:t>
            </a:r>
          </a:p>
        </p:txBody>
      </p:sp>
      <p:sp>
        <p:nvSpPr>
          <p:cNvPr id="25" name="TextBox 24"/>
          <p:cNvSpPr txBox="1"/>
          <p:nvPr/>
        </p:nvSpPr>
        <p:spPr>
          <a:xfrm>
            <a:off x="1508760" y="4855464"/>
            <a:ext cx="5715000" cy="320040"/>
          </a:xfrm>
          <a:prstGeom prst="rect">
            <a:avLst/>
          </a:prstGeom>
          <a:noFill/>
        </p:spPr>
        <p:txBody>
          <a:bodyPr wrap="square" lIns="73152" rIns="73152" tIns="36576" bIns="36576" anchor="t">
            <a:spAutoFit/>
          </a:bodyPr>
          <a:lstStyle/>
          <a:p>
            <a:pPr algn="l"/>
            <a:r>
              <a:rPr sz="1520" b="0" i="0">
                <a:solidFill>
                  <a:srgbClr val="0C223A"/>
                </a:solidFill>
                <a:latin typeface="Aptos"/>
              </a:rPr>
              <a:t>What practice could help you commit your way to the Lord this week?</a:t>
            </a:r>
          </a:p>
        </p:txBody>
      </p:sp>
      <p:sp>
        <p:nvSpPr>
          <p:cNvPr id="26" name="TextBox 25"/>
          <p:cNvSpPr txBox="1"/>
          <p:nvPr/>
        </p:nvSpPr>
        <p:spPr>
          <a:xfrm>
            <a:off x="438912" y="6537960"/>
            <a:ext cx="4389120" cy="182880"/>
          </a:xfrm>
          <a:prstGeom prst="rect">
            <a:avLst/>
          </a:prstGeom>
          <a:noFill/>
        </p:spPr>
        <p:txBody>
          <a:bodyPr wrap="square" lIns="73152" rIns="73152" tIns="36576" bIns="36576" anchor="t">
            <a:spAutoFit/>
          </a:bodyPr>
          <a:lstStyle/>
          <a:p>
            <a:pPr algn="l"/>
            <a:r>
              <a:rPr sz="750" b="0" i="0">
                <a:solidFill>
                  <a:srgbClr val="5A5A5A"/>
                </a:solidFill>
                <a:latin typeface="Aptos"/>
              </a:rPr>
              <a:t>Prepared for teaching and small group use - hymninfo.com</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pilgrim_path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548640" y="502920"/>
            <a:ext cx="11109960" cy="5806440"/>
          </a:xfrm>
          <a:prstGeom prst="roundRect">
            <a:avLst/>
          </a:prstGeom>
          <a:solidFill>
            <a:srgbClr val="0812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94360" y="384048"/>
            <a:ext cx="7863840" cy="502920"/>
          </a:xfrm>
          <a:prstGeom prst="rect">
            <a:avLst/>
          </a:prstGeom>
          <a:noFill/>
        </p:spPr>
        <p:txBody>
          <a:bodyPr wrap="square" lIns="73152" rIns="73152" tIns="36576" bIns="36576" anchor="t">
            <a:spAutoFit/>
          </a:bodyPr>
          <a:lstStyle/>
          <a:p>
            <a:pPr algn="l"/>
            <a:r>
              <a:rPr sz="3100" b="1" i="0">
                <a:solidFill>
                  <a:srgbClr val="FFFFFF"/>
                </a:solidFill>
                <a:latin typeface="Georgia"/>
              </a:rPr>
              <a:t>Suggested Lesson Flow</a:t>
            </a:r>
          </a:p>
        </p:txBody>
      </p:sp>
      <p:sp>
        <p:nvSpPr>
          <p:cNvPr id="5" name="TextBox 4"/>
          <p:cNvSpPr txBox="1"/>
          <p:nvPr/>
        </p:nvSpPr>
        <p:spPr>
          <a:xfrm>
            <a:off x="621792" y="941832"/>
            <a:ext cx="7955279" cy="274320"/>
          </a:xfrm>
          <a:prstGeom prst="rect">
            <a:avLst/>
          </a:prstGeom>
          <a:noFill/>
        </p:spPr>
        <p:txBody>
          <a:bodyPr wrap="square" lIns="73152" rIns="73152" tIns="36576" bIns="36576" anchor="t">
            <a:spAutoFit/>
          </a:bodyPr>
          <a:lstStyle/>
          <a:p>
            <a:pPr algn="l"/>
            <a:r>
              <a:rPr sz="1300" b="0" i="1">
                <a:solidFill>
                  <a:srgbClr val="F8F2E6"/>
                </a:solidFill>
                <a:latin typeface="Georgia"/>
              </a:rPr>
              <a:t>Two ready-to-use teaching paths</a:t>
            </a:r>
          </a:p>
        </p:txBody>
      </p:sp>
      <p:sp>
        <p:nvSpPr>
          <p:cNvPr id="6" name="Rectangle 5"/>
          <p:cNvSpPr/>
          <p:nvPr/>
        </p:nvSpPr>
        <p:spPr>
          <a:xfrm>
            <a:off x="658368" y="1261872"/>
            <a:ext cx="1828800" cy="41148"/>
          </a:xfrm>
          <a:prstGeom prst="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868680" y="1417320"/>
            <a:ext cx="2011680" cy="329184"/>
          </a:xfrm>
          <a:prstGeom prst="roundRect">
            <a:avLst/>
          </a:prstGeom>
          <a:solidFill>
            <a:srgbClr val="0C22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14400" y="1481328"/>
            <a:ext cx="1920240" cy="164592"/>
          </a:xfrm>
          <a:prstGeom prst="rect">
            <a:avLst/>
          </a:prstGeom>
          <a:noFill/>
        </p:spPr>
        <p:txBody>
          <a:bodyPr wrap="square" lIns="73152" rIns="73152" tIns="36576" bIns="36576" anchor="t">
            <a:spAutoFit/>
          </a:bodyPr>
          <a:lstStyle/>
          <a:p>
            <a:pPr algn="ctr"/>
            <a:r>
              <a:rPr sz="950" b="1" i="0">
                <a:solidFill>
                  <a:srgbClr val="FFFFFF"/>
                </a:solidFill>
                <a:latin typeface="Aptos"/>
              </a:rPr>
              <a:t>30-Minute Plan</a:t>
            </a:r>
          </a:p>
        </p:txBody>
      </p:sp>
      <p:sp>
        <p:nvSpPr>
          <p:cNvPr id="9" name="TextBox 8"/>
          <p:cNvSpPr txBox="1"/>
          <p:nvPr/>
        </p:nvSpPr>
        <p:spPr>
          <a:xfrm>
            <a:off x="868680" y="1965960"/>
            <a:ext cx="658368" cy="256032"/>
          </a:xfrm>
          <a:prstGeom prst="rect">
            <a:avLst/>
          </a:prstGeom>
          <a:noFill/>
        </p:spPr>
        <p:txBody>
          <a:bodyPr wrap="square" lIns="73152" rIns="73152" tIns="36576" bIns="36576" anchor="t">
            <a:spAutoFit/>
          </a:bodyPr>
          <a:lstStyle/>
          <a:p>
            <a:pPr algn="l"/>
            <a:r>
              <a:rPr sz="1150" b="1" i="0">
                <a:solidFill>
                  <a:srgbClr val="C4933E"/>
                </a:solidFill>
                <a:latin typeface="Aptos"/>
              </a:rPr>
              <a:t>5 min</a:t>
            </a:r>
          </a:p>
        </p:txBody>
      </p:sp>
      <p:sp>
        <p:nvSpPr>
          <p:cNvPr id="10" name="TextBox 9"/>
          <p:cNvSpPr txBox="1"/>
          <p:nvPr/>
        </p:nvSpPr>
        <p:spPr>
          <a:xfrm>
            <a:off x="1600200" y="1965960"/>
            <a:ext cx="4069080" cy="329184"/>
          </a:xfrm>
          <a:prstGeom prst="rect">
            <a:avLst/>
          </a:prstGeom>
          <a:noFill/>
        </p:spPr>
        <p:txBody>
          <a:bodyPr wrap="square" lIns="73152" rIns="73152" tIns="36576" bIns="36576" anchor="t">
            <a:spAutoFit/>
          </a:bodyPr>
          <a:lstStyle/>
          <a:p>
            <a:pPr algn="l"/>
            <a:r>
              <a:rPr sz="1280" b="0" i="0">
                <a:solidFill>
                  <a:srgbClr val="F8F2E6"/>
                </a:solidFill>
                <a:latin typeface="Aptos"/>
              </a:rPr>
              <a:t>Read 2 Timothy 1:12 and introduce the hymn.</a:t>
            </a:r>
          </a:p>
        </p:txBody>
      </p:sp>
      <p:sp>
        <p:nvSpPr>
          <p:cNvPr id="11" name="TextBox 10"/>
          <p:cNvSpPr txBox="1"/>
          <p:nvPr/>
        </p:nvSpPr>
        <p:spPr>
          <a:xfrm>
            <a:off x="868680" y="2679191"/>
            <a:ext cx="658368" cy="256032"/>
          </a:xfrm>
          <a:prstGeom prst="rect">
            <a:avLst/>
          </a:prstGeom>
          <a:noFill/>
        </p:spPr>
        <p:txBody>
          <a:bodyPr wrap="square" lIns="73152" rIns="73152" tIns="36576" bIns="36576" anchor="t">
            <a:spAutoFit/>
          </a:bodyPr>
          <a:lstStyle/>
          <a:p>
            <a:pPr algn="l"/>
            <a:r>
              <a:rPr sz="1150" b="1" i="0">
                <a:solidFill>
                  <a:srgbClr val="C4933E"/>
                </a:solidFill>
                <a:latin typeface="Aptos"/>
              </a:rPr>
              <a:t>10 min</a:t>
            </a:r>
          </a:p>
        </p:txBody>
      </p:sp>
      <p:sp>
        <p:nvSpPr>
          <p:cNvPr id="12" name="TextBox 11"/>
          <p:cNvSpPr txBox="1"/>
          <p:nvPr/>
        </p:nvSpPr>
        <p:spPr>
          <a:xfrm>
            <a:off x="1600200" y="2679191"/>
            <a:ext cx="4069080" cy="329184"/>
          </a:xfrm>
          <a:prstGeom prst="rect">
            <a:avLst/>
          </a:prstGeom>
          <a:noFill/>
        </p:spPr>
        <p:txBody>
          <a:bodyPr wrap="square" lIns="73152" rIns="73152" tIns="36576" bIns="36576" anchor="t">
            <a:spAutoFit/>
          </a:bodyPr>
          <a:lstStyle/>
          <a:p>
            <a:pPr algn="l"/>
            <a:r>
              <a:rPr sz="1280" b="0" i="0">
                <a:solidFill>
                  <a:srgbClr val="F8F2E6"/>
                </a:solidFill>
                <a:latin typeface="Aptos"/>
              </a:rPr>
              <a:t>Teach Havergal’s context and the meaning of trust.</a:t>
            </a:r>
          </a:p>
        </p:txBody>
      </p:sp>
      <p:sp>
        <p:nvSpPr>
          <p:cNvPr id="13" name="TextBox 12"/>
          <p:cNvSpPr txBox="1"/>
          <p:nvPr/>
        </p:nvSpPr>
        <p:spPr>
          <a:xfrm>
            <a:off x="868680" y="3392424"/>
            <a:ext cx="658368" cy="256032"/>
          </a:xfrm>
          <a:prstGeom prst="rect">
            <a:avLst/>
          </a:prstGeom>
          <a:noFill/>
        </p:spPr>
        <p:txBody>
          <a:bodyPr wrap="square" lIns="73152" rIns="73152" tIns="36576" bIns="36576" anchor="t">
            <a:spAutoFit/>
          </a:bodyPr>
          <a:lstStyle/>
          <a:p>
            <a:pPr algn="l"/>
            <a:r>
              <a:rPr sz="1150" b="1" i="0">
                <a:solidFill>
                  <a:srgbClr val="C4933E"/>
                </a:solidFill>
                <a:latin typeface="Aptos"/>
              </a:rPr>
              <a:t>10 min</a:t>
            </a:r>
          </a:p>
        </p:txBody>
      </p:sp>
      <p:sp>
        <p:nvSpPr>
          <p:cNvPr id="14" name="TextBox 13"/>
          <p:cNvSpPr txBox="1"/>
          <p:nvPr/>
        </p:nvSpPr>
        <p:spPr>
          <a:xfrm>
            <a:off x="1600200" y="3392424"/>
            <a:ext cx="4069080" cy="329184"/>
          </a:xfrm>
          <a:prstGeom prst="rect">
            <a:avLst/>
          </a:prstGeom>
          <a:noFill/>
        </p:spPr>
        <p:txBody>
          <a:bodyPr wrap="square" lIns="73152" rIns="73152" tIns="36576" bIns="36576" anchor="t">
            <a:spAutoFit/>
          </a:bodyPr>
          <a:lstStyle/>
          <a:p>
            <a:pPr algn="l"/>
            <a:r>
              <a:rPr sz="1280" b="0" i="0">
                <a:solidFill>
                  <a:srgbClr val="F8F2E6"/>
                </a:solidFill>
                <a:latin typeface="Aptos"/>
              </a:rPr>
              <a:t>Walk through salvation, pardon, guidance, and keeping grace.</a:t>
            </a:r>
          </a:p>
        </p:txBody>
      </p:sp>
      <p:sp>
        <p:nvSpPr>
          <p:cNvPr id="15" name="TextBox 14"/>
          <p:cNvSpPr txBox="1"/>
          <p:nvPr/>
        </p:nvSpPr>
        <p:spPr>
          <a:xfrm>
            <a:off x="868680" y="4105656"/>
            <a:ext cx="658368" cy="256032"/>
          </a:xfrm>
          <a:prstGeom prst="rect">
            <a:avLst/>
          </a:prstGeom>
          <a:noFill/>
        </p:spPr>
        <p:txBody>
          <a:bodyPr wrap="square" lIns="73152" rIns="73152" tIns="36576" bIns="36576" anchor="t">
            <a:spAutoFit/>
          </a:bodyPr>
          <a:lstStyle/>
          <a:p>
            <a:pPr algn="l"/>
            <a:r>
              <a:rPr sz="1150" b="1" i="0">
                <a:solidFill>
                  <a:srgbClr val="C4933E"/>
                </a:solidFill>
                <a:latin typeface="Aptos"/>
              </a:rPr>
              <a:t>5 min</a:t>
            </a:r>
          </a:p>
        </p:txBody>
      </p:sp>
      <p:sp>
        <p:nvSpPr>
          <p:cNvPr id="16" name="TextBox 15"/>
          <p:cNvSpPr txBox="1"/>
          <p:nvPr/>
        </p:nvSpPr>
        <p:spPr>
          <a:xfrm>
            <a:off x="1600200" y="4105656"/>
            <a:ext cx="4069080" cy="329184"/>
          </a:xfrm>
          <a:prstGeom prst="rect">
            <a:avLst/>
          </a:prstGeom>
          <a:noFill/>
        </p:spPr>
        <p:txBody>
          <a:bodyPr wrap="square" lIns="73152" rIns="73152" tIns="36576" bIns="36576" anchor="t">
            <a:spAutoFit/>
          </a:bodyPr>
          <a:lstStyle/>
          <a:p>
            <a:pPr algn="l"/>
            <a:r>
              <a:rPr sz="1280" b="0" i="0">
                <a:solidFill>
                  <a:srgbClr val="F8F2E6"/>
                </a:solidFill>
                <a:latin typeface="Aptos"/>
              </a:rPr>
              <a:t>Close with prayer and one weekly practice.</a:t>
            </a:r>
          </a:p>
        </p:txBody>
      </p:sp>
      <p:sp>
        <p:nvSpPr>
          <p:cNvPr id="17" name="Rounded Rectangle 16"/>
          <p:cNvSpPr/>
          <p:nvPr/>
        </p:nvSpPr>
        <p:spPr>
          <a:xfrm>
            <a:off x="6309360" y="1417320"/>
            <a:ext cx="2011680" cy="329184"/>
          </a:xfrm>
          <a:prstGeom prst="round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6355080" y="1481328"/>
            <a:ext cx="1920240" cy="164592"/>
          </a:xfrm>
          <a:prstGeom prst="rect">
            <a:avLst/>
          </a:prstGeom>
          <a:noFill/>
        </p:spPr>
        <p:txBody>
          <a:bodyPr wrap="square" lIns="73152" rIns="73152" tIns="36576" bIns="36576" anchor="t">
            <a:spAutoFit/>
          </a:bodyPr>
          <a:lstStyle/>
          <a:p>
            <a:pPr algn="ctr"/>
            <a:r>
              <a:rPr sz="950" b="1" i="0">
                <a:solidFill>
                  <a:srgbClr val="FFFFFF"/>
                </a:solidFill>
                <a:latin typeface="Aptos"/>
              </a:rPr>
              <a:t>60-Minute Plan</a:t>
            </a:r>
          </a:p>
        </p:txBody>
      </p:sp>
      <p:sp>
        <p:nvSpPr>
          <p:cNvPr id="19" name="TextBox 18"/>
          <p:cNvSpPr txBox="1"/>
          <p:nvPr/>
        </p:nvSpPr>
        <p:spPr>
          <a:xfrm>
            <a:off x="6309360" y="1965960"/>
            <a:ext cx="658368" cy="256032"/>
          </a:xfrm>
          <a:prstGeom prst="rect">
            <a:avLst/>
          </a:prstGeom>
          <a:noFill/>
        </p:spPr>
        <p:txBody>
          <a:bodyPr wrap="square" lIns="73152" rIns="73152" tIns="36576" bIns="36576" anchor="t">
            <a:spAutoFit/>
          </a:bodyPr>
          <a:lstStyle/>
          <a:p>
            <a:pPr algn="l"/>
            <a:r>
              <a:rPr sz="1150" b="1" i="0">
                <a:solidFill>
                  <a:srgbClr val="C4933E"/>
                </a:solidFill>
                <a:latin typeface="Aptos"/>
              </a:rPr>
              <a:t>10 min</a:t>
            </a:r>
          </a:p>
        </p:txBody>
      </p:sp>
      <p:sp>
        <p:nvSpPr>
          <p:cNvPr id="20" name="TextBox 19"/>
          <p:cNvSpPr txBox="1"/>
          <p:nvPr/>
        </p:nvSpPr>
        <p:spPr>
          <a:xfrm>
            <a:off x="7040880" y="1965960"/>
            <a:ext cx="4069080" cy="329184"/>
          </a:xfrm>
          <a:prstGeom prst="rect">
            <a:avLst/>
          </a:prstGeom>
          <a:noFill/>
        </p:spPr>
        <p:txBody>
          <a:bodyPr wrap="square" lIns="73152" rIns="73152" tIns="36576" bIns="36576" anchor="t">
            <a:spAutoFit/>
          </a:bodyPr>
          <a:lstStyle/>
          <a:p>
            <a:pPr algn="l"/>
            <a:r>
              <a:rPr sz="1280" b="0" i="0">
                <a:solidFill>
                  <a:srgbClr val="F8F2E6"/>
                </a:solidFill>
                <a:latin typeface="Aptos"/>
              </a:rPr>
              <a:t>Opening reflection: where is trust hardest right now?</a:t>
            </a:r>
          </a:p>
        </p:txBody>
      </p:sp>
      <p:sp>
        <p:nvSpPr>
          <p:cNvPr id="21" name="TextBox 20"/>
          <p:cNvSpPr txBox="1"/>
          <p:nvPr/>
        </p:nvSpPr>
        <p:spPr>
          <a:xfrm>
            <a:off x="6309360" y="2679191"/>
            <a:ext cx="658368" cy="256032"/>
          </a:xfrm>
          <a:prstGeom prst="rect">
            <a:avLst/>
          </a:prstGeom>
          <a:noFill/>
        </p:spPr>
        <p:txBody>
          <a:bodyPr wrap="square" lIns="73152" rIns="73152" tIns="36576" bIns="36576" anchor="t">
            <a:spAutoFit/>
          </a:bodyPr>
          <a:lstStyle/>
          <a:p>
            <a:pPr algn="l"/>
            <a:r>
              <a:rPr sz="1150" b="1" i="0">
                <a:solidFill>
                  <a:srgbClr val="C4933E"/>
                </a:solidFill>
                <a:latin typeface="Aptos"/>
              </a:rPr>
              <a:t>15 min</a:t>
            </a:r>
          </a:p>
        </p:txBody>
      </p:sp>
      <p:sp>
        <p:nvSpPr>
          <p:cNvPr id="22" name="TextBox 21"/>
          <p:cNvSpPr txBox="1"/>
          <p:nvPr/>
        </p:nvSpPr>
        <p:spPr>
          <a:xfrm>
            <a:off x="7040880" y="2679191"/>
            <a:ext cx="4069080" cy="329184"/>
          </a:xfrm>
          <a:prstGeom prst="rect">
            <a:avLst/>
          </a:prstGeom>
          <a:noFill/>
        </p:spPr>
        <p:txBody>
          <a:bodyPr wrap="square" lIns="73152" rIns="73152" tIns="36576" bIns="36576" anchor="t">
            <a:spAutoFit/>
          </a:bodyPr>
          <a:lstStyle/>
          <a:p>
            <a:pPr algn="l"/>
            <a:r>
              <a:rPr sz="1280" b="0" i="0">
                <a:solidFill>
                  <a:srgbClr val="F8F2E6"/>
                </a:solidFill>
                <a:latin typeface="Aptos"/>
              </a:rPr>
              <a:t>Historical background and biblical foundation.</a:t>
            </a:r>
          </a:p>
        </p:txBody>
      </p:sp>
      <p:sp>
        <p:nvSpPr>
          <p:cNvPr id="23" name="TextBox 22"/>
          <p:cNvSpPr txBox="1"/>
          <p:nvPr/>
        </p:nvSpPr>
        <p:spPr>
          <a:xfrm>
            <a:off x="6309360" y="3392424"/>
            <a:ext cx="658368" cy="256032"/>
          </a:xfrm>
          <a:prstGeom prst="rect">
            <a:avLst/>
          </a:prstGeom>
          <a:noFill/>
        </p:spPr>
        <p:txBody>
          <a:bodyPr wrap="square" lIns="73152" rIns="73152" tIns="36576" bIns="36576" anchor="t">
            <a:spAutoFit/>
          </a:bodyPr>
          <a:lstStyle/>
          <a:p>
            <a:pPr algn="l"/>
            <a:r>
              <a:rPr sz="1150" b="1" i="0">
                <a:solidFill>
                  <a:srgbClr val="C4933E"/>
                </a:solidFill>
                <a:latin typeface="Aptos"/>
              </a:rPr>
              <a:t>20 min</a:t>
            </a:r>
          </a:p>
        </p:txBody>
      </p:sp>
      <p:sp>
        <p:nvSpPr>
          <p:cNvPr id="24" name="TextBox 23"/>
          <p:cNvSpPr txBox="1"/>
          <p:nvPr/>
        </p:nvSpPr>
        <p:spPr>
          <a:xfrm>
            <a:off x="7040880" y="3392424"/>
            <a:ext cx="4069080" cy="329184"/>
          </a:xfrm>
          <a:prstGeom prst="rect">
            <a:avLst/>
          </a:prstGeom>
          <a:noFill/>
        </p:spPr>
        <p:txBody>
          <a:bodyPr wrap="square" lIns="73152" rIns="73152" tIns="36576" bIns="36576" anchor="t">
            <a:spAutoFit/>
          </a:bodyPr>
          <a:lstStyle/>
          <a:p>
            <a:pPr algn="l"/>
            <a:r>
              <a:rPr sz="1280" b="0" i="0">
                <a:solidFill>
                  <a:srgbClr val="F8F2E6"/>
                </a:solidFill>
                <a:latin typeface="Aptos"/>
              </a:rPr>
              <a:t>Section-by-section teaching with Scripture connections.</a:t>
            </a:r>
          </a:p>
        </p:txBody>
      </p:sp>
      <p:sp>
        <p:nvSpPr>
          <p:cNvPr id="25" name="TextBox 24"/>
          <p:cNvSpPr txBox="1"/>
          <p:nvPr/>
        </p:nvSpPr>
        <p:spPr>
          <a:xfrm>
            <a:off x="6309360" y="4105656"/>
            <a:ext cx="658368" cy="256032"/>
          </a:xfrm>
          <a:prstGeom prst="rect">
            <a:avLst/>
          </a:prstGeom>
          <a:noFill/>
        </p:spPr>
        <p:txBody>
          <a:bodyPr wrap="square" lIns="73152" rIns="73152" tIns="36576" bIns="36576" anchor="t">
            <a:spAutoFit/>
          </a:bodyPr>
          <a:lstStyle/>
          <a:p>
            <a:pPr algn="l"/>
            <a:r>
              <a:rPr sz="1150" b="1" i="0">
                <a:solidFill>
                  <a:srgbClr val="C4933E"/>
                </a:solidFill>
                <a:latin typeface="Aptos"/>
              </a:rPr>
              <a:t>10 min</a:t>
            </a:r>
          </a:p>
        </p:txBody>
      </p:sp>
      <p:sp>
        <p:nvSpPr>
          <p:cNvPr id="26" name="TextBox 25"/>
          <p:cNvSpPr txBox="1"/>
          <p:nvPr/>
        </p:nvSpPr>
        <p:spPr>
          <a:xfrm>
            <a:off x="7040880" y="4105656"/>
            <a:ext cx="4069080" cy="329184"/>
          </a:xfrm>
          <a:prstGeom prst="rect">
            <a:avLst/>
          </a:prstGeom>
          <a:noFill/>
        </p:spPr>
        <p:txBody>
          <a:bodyPr wrap="square" lIns="73152" rIns="73152" tIns="36576" bIns="36576" anchor="t">
            <a:spAutoFit/>
          </a:bodyPr>
          <a:lstStyle/>
          <a:p>
            <a:pPr algn="l"/>
            <a:r>
              <a:rPr sz="1280" b="0" i="0">
                <a:solidFill>
                  <a:srgbClr val="F8F2E6"/>
                </a:solidFill>
                <a:latin typeface="Aptos"/>
              </a:rPr>
              <a:t>Small-group discussion and testimony.</a:t>
            </a:r>
          </a:p>
        </p:txBody>
      </p:sp>
      <p:sp>
        <p:nvSpPr>
          <p:cNvPr id="27" name="TextBox 26"/>
          <p:cNvSpPr txBox="1"/>
          <p:nvPr/>
        </p:nvSpPr>
        <p:spPr>
          <a:xfrm>
            <a:off x="6309360" y="4818888"/>
            <a:ext cx="658368" cy="256032"/>
          </a:xfrm>
          <a:prstGeom prst="rect">
            <a:avLst/>
          </a:prstGeom>
          <a:noFill/>
        </p:spPr>
        <p:txBody>
          <a:bodyPr wrap="square" lIns="73152" rIns="73152" tIns="36576" bIns="36576" anchor="t">
            <a:spAutoFit/>
          </a:bodyPr>
          <a:lstStyle/>
          <a:p>
            <a:pPr algn="l"/>
            <a:r>
              <a:rPr sz="1150" b="1" i="0">
                <a:solidFill>
                  <a:srgbClr val="C4933E"/>
                </a:solidFill>
                <a:latin typeface="Aptos"/>
              </a:rPr>
              <a:t>5 min</a:t>
            </a:r>
          </a:p>
        </p:txBody>
      </p:sp>
      <p:sp>
        <p:nvSpPr>
          <p:cNvPr id="28" name="TextBox 27"/>
          <p:cNvSpPr txBox="1"/>
          <p:nvPr/>
        </p:nvSpPr>
        <p:spPr>
          <a:xfrm>
            <a:off x="7040880" y="4818888"/>
            <a:ext cx="4069080" cy="329184"/>
          </a:xfrm>
          <a:prstGeom prst="rect">
            <a:avLst/>
          </a:prstGeom>
          <a:noFill/>
        </p:spPr>
        <p:txBody>
          <a:bodyPr wrap="square" lIns="73152" rIns="73152" tIns="36576" bIns="36576" anchor="t">
            <a:spAutoFit/>
          </a:bodyPr>
          <a:lstStyle/>
          <a:p>
            <a:pPr algn="l"/>
            <a:r>
              <a:rPr sz="1280" b="0" i="0">
                <a:solidFill>
                  <a:srgbClr val="F8F2E6"/>
                </a:solidFill>
                <a:latin typeface="Aptos"/>
              </a:rPr>
              <a:t>Prayer of commitment and singing.</a:t>
            </a:r>
          </a:p>
        </p:txBody>
      </p:sp>
      <p:sp>
        <p:nvSpPr>
          <p:cNvPr id="29" name="TextBox 28"/>
          <p:cNvSpPr txBox="1"/>
          <p:nvPr/>
        </p:nvSpPr>
        <p:spPr>
          <a:xfrm>
            <a:off x="438912" y="6537960"/>
            <a:ext cx="4389120" cy="182880"/>
          </a:xfrm>
          <a:prstGeom prst="rect">
            <a:avLst/>
          </a:prstGeom>
          <a:noFill/>
        </p:spPr>
        <p:txBody>
          <a:bodyPr wrap="square" lIns="73152" rIns="73152" tIns="36576" bIns="36576" anchor="t">
            <a:spAutoFit/>
          </a:bodyPr>
          <a:lstStyle/>
          <a:p>
            <a:pPr algn="l"/>
            <a:r>
              <a:rPr sz="750" b="0" i="0">
                <a:solidFill>
                  <a:srgbClr val="F8F2E6"/>
                </a:solidFill>
                <a:latin typeface="Aptos"/>
              </a:rPr>
              <a:t>Prepared for teaching and small group use - hymninfo.com</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cross_path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685800" y="685800"/>
            <a:ext cx="10789920" cy="5166360"/>
          </a:xfrm>
          <a:prstGeom prst="roundRect">
            <a:avLst/>
          </a:prstGeom>
          <a:solidFill>
            <a:srgbClr val="0812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1005840" y="960120"/>
            <a:ext cx="8686800" cy="502920"/>
          </a:xfrm>
          <a:prstGeom prst="rect">
            <a:avLst/>
          </a:prstGeom>
          <a:noFill/>
        </p:spPr>
        <p:txBody>
          <a:bodyPr wrap="square" lIns="73152" rIns="73152" tIns="36576" bIns="36576" anchor="t">
            <a:spAutoFit/>
          </a:bodyPr>
          <a:lstStyle/>
          <a:p>
            <a:pPr algn="l"/>
            <a:r>
              <a:rPr sz="3100" b="1" i="0">
                <a:solidFill>
                  <a:srgbClr val="FFFFFF"/>
                </a:solidFill>
                <a:latin typeface="Georgia"/>
              </a:rPr>
              <a:t>Closing Summary and Prayer</a:t>
            </a:r>
          </a:p>
        </p:txBody>
      </p:sp>
      <p:sp>
        <p:nvSpPr>
          <p:cNvPr id="5" name="TextBox 4"/>
          <p:cNvSpPr txBox="1"/>
          <p:nvPr/>
        </p:nvSpPr>
        <p:spPr>
          <a:xfrm>
            <a:off x="1051560" y="1783080"/>
            <a:ext cx="9921240" cy="822960"/>
          </a:xfrm>
          <a:prstGeom prst="rect">
            <a:avLst/>
          </a:prstGeom>
          <a:noFill/>
        </p:spPr>
        <p:txBody>
          <a:bodyPr wrap="square" lIns="73152" rIns="73152" tIns="36576" bIns="36576" anchor="t">
            <a:spAutoFit/>
          </a:bodyPr>
          <a:lstStyle/>
          <a:p>
            <a:pPr algn="ctr"/>
            <a:r>
              <a:rPr sz="1800" b="0" i="0">
                <a:solidFill>
                  <a:srgbClr val="F8F2E6"/>
                </a:solidFill>
                <a:latin typeface="Georgia"/>
              </a:rPr>
              <a:t>This hymn teaches the church to entrust the whole life to Jesus: the beginning of salvation, the growth of holiness, the work of service, and the final keeping of the soul.</a:t>
            </a:r>
          </a:p>
        </p:txBody>
      </p:sp>
      <p:sp>
        <p:nvSpPr>
          <p:cNvPr id="6" name="TextBox 5"/>
          <p:cNvSpPr txBox="1"/>
          <p:nvPr/>
        </p:nvSpPr>
        <p:spPr>
          <a:xfrm>
            <a:off x="1280160" y="3154680"/>
            <a:ext cx="9418320" cy="1097280"/>
          </a:xfrm>
          <a:prstGeom prst="rect">
            <a:avLst/>
          </a:prstGeom>
          <a:noFill/>
        </p:spPr>
        <p:txBody>
          <a:bodyPr wrap="square" lIns="73152" rIns="73152" tIns="36576" bIns="36576" anchor="t">
            <a:spAutoFit/>
          </a:bodyPr>
          <a:lstStyle/>
          <a:p>
            <a:pPr algn="ctr"/>
            <a:r>
              <a:rPr sz="1800" b="0" i="0">
                <a:solidFill>
                  <a:srgbClr val="FFFFFF"/>
                </a:solidFill>
                <a:latin typeface="Georgia"/>
              </a:rPr>
              <a:t>Lord Jesus, teach us to trust you with what we cannot save, cleanse, guide, strengthen, or keep by ourselves. Make our faith honest, our obedience willing, and our confidence settled in your mercy. Amen.</a:t>
            </a:r>
          </a:p>
        </p:txBody>
      </p:sp>
      <p:sp>
        <p:nvSpPr>
          <p:cNvPr id="7" name="TextBox 6"/>
          <p:cNvSpPr txBox="1"/>
          <p:nvPr/>
        </p:nvSpPr>
        <p:spPr>
          <a:xfrm>
            <a:off x="1371600" y="5257800"/>
            <a:ext cx="9326880" cy="320040"/>
          </a:xfrm>
          <a:prstGeom prst="rect">
            <a:avLst/>
          </a:prstGeom>
          <a:noFill/>
        </p:spPr>
        <p:txBody>
          <a:bodyPr wrap="square" lIns="73152" rIns="73152" tIns="36576" bIns="36576" anchor="t">
            <a:spAutoFit/>
          </a:bodyPr>
          <a:lstStyle/>
          <a:p>
            <a:pPr algn="ctr"/>
            <a:r>
              <a:rPr sz="860" b="0" i="0">
                <a:solidFill>
                  <a:srgbClr val="F8F2E6"/>
                </a:solidFill>
                <a:latin typeface="Aptos"/>
              </a:rPr>
              <a:t>© HymnInfo.com. Free for personal, church, classroom, and small-group teaching use. Please do not sell, repost, or redistribute as downloadable files without permission.</a:t>
            </a:r>
          </a:p>
        </p:txBody>
      </p:sp>
      <p:sp>
        <p:nvSpPr>
          <p:cNvPr id="8" name="TextBox 7"/>
          <p:cNvSpPr txBox="1"/>
          <p:nvPr/>
        </p:nvSpPr>
        <p:spPr>
          <a:xfrm>
            <a:off x="438912" y="6537960"/>
            <a:ext cx="4389120" cy="182880"/>
          </a:xfrm>
          <a:prstGeom prst="rect">
            <a:avLst/>
          </a:prstGeom>
          <a:noFill/>
        </p:spPr>
        <p:txBody>
          <a:bodyPr wrap="square" lIns="73152" rIns="73152" tIns="36576" bIns="36576" anchor="t">
            <a:spAutoFit/>
          </a:bodyPr>
          <a:lstStyle/>
          <a:p>
            <a:pPr algn="l"/>
            <a:r>
              <a:rPr sz="750" b="0" i="0">
                <a:solidFill>
                  <a:srgbClr val="F8F2E6"/>
                </a:solidFill>
                <a:latin typeface="Aptos"/>
              </a:rPr>
              <a:t>Prepared for teaching and small group use - hymninfo.com</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hands_panel.jpg"/>
          <p:cNvPicPr>
            <a:picLocks noChangeAspect="1"/>
          </p:cNvPicPr>
          <p:nvPr/>
        </p:nvPicPr>
        <p:blipFill>
          <a:blip r:embed="rId2"/>
          <a:stretch>
            <a:fillRect/>
          </a:stretch>
        </p:blipFill>
        <p:spPr>
          <a:xfrm>
            <a:off x="0" y="0"/>
            <a:ext cx="12191999" cy="6858000"/>
          </a:xfrm>
          <a:prstGeom prst="rect">
            <a:avLst/>
          </a:prstGeom>
        </p:spPr>
      </p:pic>
      <p:sp>
        <p:nvSpPr>
          <p:cNvPr id="3" name="Rectangle 2"/>
          <p:cNvSpPr/>
          <p:nvPr/>
        </p:nvSpPr>
        <p:spPr>
          <a:xfrm>
            <a:off x="0" y="0"/>
            <a:ext cx="12191999" cy="6858000"/>
          </a:xfrm>
          <a:prstGeom prst="rect">
            <a:avLst/>
          </a:prstGeom>
          <a:solidFill>
            <a:srgbClr val="F8F2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94360" y="384048"/>
            <a:ext cx="7863840" cy="502920"/>
          </a:xfrm>
          <a:prstGeom prst="rect">
            <a:avLst/>
          </a:prstGeom>
          <a:noFill/>
        </p:spPr>
        <p:txBody>
          <a:bodyPr wrap="square" lIns="73152" rIns="73152" tIns="36576" bIns="36576" anchor="t">
            <a:spAutoFit/>
          </a:bodyPr>
          <a:lstStyle/>
          <a:p>
            <a:pPr algn="l"/>
            <a:r>
              <a:rPr sz="3100" b="1" i="0">
                <a:solidFill>
                  <a:srgbClr val="0C223A"/>
                </a:solidFill>
                <a:latin typeface="Georgia"/>
              </a:rPr>
              <a:t>Teaching Aim</a:t>
            </a:r>
          </a:p>
        </p:txBody>
      </p:sp>
      <p:sp>
        <p:nvSpPr>
          <p:cNvPr id="5" name="TextBox 4"/>
          <p:cNvSpPr txBox="1"/>
          <p:nvPr/>
        </p:nvSpPr>
        <p:spPr>
          <a:xfrm>
            <a:off x="621792" y="941832"/>
            <a:ext cx="7955279" cy="274320"/>
          </a:xfrm>
          <a:prstGeom prst="rect">
            <a:avLst/>
          </a:prstGeom>
          <a:noFill/>
        </p:spPr>
        <p:txBody>
          <a:bodyPr wrap="square" lIns="73152" rIns="73152" tIns="36576" bIns="36576" anchor="t">
            <a:spAutoFit/>
          </a:bodyPr>
          <a:lstStyle/>
          <a:p>
            <a:pPr algn="l"/>
            <a:r>
              <a:rPr sz="1300" b="0" i="1">
                <a:solidFill>
                  <a:srgbClr val="C4933E"/>
                </a:solidFill>
                <a:latin typeface="Georgia"/>
              </a:rPr>
              <a:t>What learners should understand, feel, and practice</a:t>
            </a:r>
          </a:p>
        </p:txBody>
      </p:sp>
      <p:sp>
        <p:nvSpPr>
          <p:cNvPr id="6" name="Rectangle 5"/>
          <p:cNvSpPr/>
          <p:nvPr/>
        </p:nvSpPr>
        <p:spPr>
          <a:xfrm>
            <a:off x="658368" y="1261872"/>
            <a:ext cx="1828800" cy="41148"/>
          </a:xfrm>
          <a:prstGeom prst="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Oval 6"/>
          <p:cNvSpPr/>
          <p:nvPr/>
        </p:nvSpPr>
        <p:spPr>
          <a:xfrm>
            <a:off x="2103120" y="1828800"/>
            <a:ext cx="502920" cy="502920"/>
          </a:xfrm>
          <a:prstGeom prst="ellipse">
            <a:avLst/>
          </a:prstGeom>
          <a:solidFill>
            <a:srgbClr val="0C22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2103120" y="1947672"/>
            <a:ext cx="502920" cy="164592"/>
          </a:xfrm>
          <a:prstGeom prst="rect">
            <a:avLst/>
          </a:prstGeom>
          <a:noFill/>
        </p:spPr>
        <p:txBody>
          <a:bodyPr wrap="square" lIns="73152" rIns="73152" tIns="36576" bIns="36576" anchor="t">
            <a:spAutoFit/>
          </a:bodyPr>
          <a:lstStyle/>
          <a:p>
            <a:pPr algn="ctr"/>
            <a:r>
              <a:rPr sz="1100" b="1" i="0">
                <a:solidFill>
                  <a:srgbClr val="FFFFFF"/>
                </a:solidFill>
                <a:latin typeface="Aptos"/>
              </a:rPr>
              <a:t>1</a:t>
            </a:r>
          </a:p>
        </p:txBody>
      </p:sp>
      <p:sp>
        <p:nvSpPr>
          <p:cNvPr id="9" name="TextBox 8"/>
          <p:cNvSpPr txBox="1"/>
          <p:nvPr/>
        </p:nvSpPr>
        <p:spPr>
          <a:xfrm>
            <a:off x="777240" y="2560320"/>
            <a:ext cx="3246120" cy="320040"/>
          </a:xfrm>
          <a:prstGeom prst="rect">
            <a:avLst/>
          </a:prstGeom>
          <a:noFill/>
        </p:spPr>
        <p:txBody>
          <a:bodyPr wrap="square" lIns="73152" rIns="73152" tIns="36576" bIns="36576" anchor="t">
            <a:spAutoFit/>
          </a:bodyPr>
          <a:lstStyle/>
          <a:p>
            <a:pPr algn="ctr"/>
            <a:r>
              <a:rPr sz="1500" b="1" i="0">
                <a:solidFill>
                  <a:srgbClr val="0C223A"/>
                </a:solidFill>
                <a:latin typeface="Aptos"/>
              </a:rPr>
              <a:t>UNDERSTAND</a:t>
            </a:r>
          </a:p>
        </p:txBody>
      </p:sp>
      <p:sp>
        <p:nvSpPr>
          <p:cNvPr id="10" name="TextBox 9"/>
          <p:cNvSpPr txBox="1"/>
          <p:nvPr/>
        </p:nvSpPr>
        <p:spPr>
          <a:xfrm>
            <a:off x="777240" y="2999232"/>
            <a:ext cx="3246120" cy="1143000"/>
          </a:xfrm>
          <a:prstGeom prst="rect">
            <a:avLst/>
          </a:prstGeom>
          <a:noFill/>
        </p:spPr>
        <p:txBody>
          <a:bodyPr wrap="square" lIns="73152" rIns="73152" tIns="36576" bIns="36576" anchor="t">
            <a:spAutoFit/>
          </a:bodyPr>
          <a:lstStyle/>
          <a:p>
            <a:pPr algn="ctr"/>
            <a:r>
              <a:rPr sz="1600" b="0" i="0">
                <a:solidFill>
                  <a:srgbClr val="0C223A"/>
                </a:solidFill>
                <a:latin typeface="Aptos"/>
              </a:rPr>
              <a:t>Christ is sufficient for pardon, cleansing, guidance, and strength.</a:t>
            </a:r>
          </a:p>
        </p:txBody>
      </p:sp>
      <p:sp>
        <p:nvSpPr>
          <p:cNvPr id="11" name="Oval 10"/>
          <p:cNvSpPr/>
          <p:nvPr/>
        </p:nvSpPr>
        <p:spPr>
          <a:xfrm>
            <a:off x="5879592" y="1828800"/>
            <a:ext cx="502920" cy="502920"/>
          </a:xfrm>
          <a:prstGeom prst="ellipse">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5879592" y="1947672"/>
            <a:ext cx="502920" cy="164592"/>
          </a:xfrm>
          <a:prstGeom prst="rect">
            <a:avLst/>
          </a:prstGeom>
          <a:noFill/>
        </p:spPr>
        <p:txBody>
          <a:bodyPr wrap="square" lIns="73152" rIns="73152" tIns="36576" bIns="36576" anchor="t">
            <a:spAutoFit/>
          </a:bodyPr>
          <a:lstStyle/>
          <a:p>
            <a:pPr algn="ctr"/>
            <a:r>
              <a:rPr sz="1100" b="1" i="0">
                <a:solidFill>
                  <a:srgbClr val="FFFFFF"/>
                </a:solidFill>
                <a:latin typeface="Aptos"/>
              </a:rPr>
              <a:t>2</a:t>
            </a:r>
          </a:p>
        </p:txBody>
      </p:sp>
      <p:sp>
        <p:nvSpPr>
          <p:cNvPr id="13" name="TextBox 12"/>
          <p:cNvSpPr txBox="1"/>
          <p:nvPr/>
        </p:nvSpPr>
        <p:spPr>
          <a:xfrm>
            <a:off x="4553712" y="2560320"/>
            <a:ext cx="3246120" cy="320040"/>
          </a:xfrm>
          <a:prstGeom prst="rect">
            <a:avLst/>
          </a:prstGeom>
          <a:noFill/>
        </p:spPr>
        <p:txBody>
          <a:bodyPr wrap="square" lIns="73152" rIns="73152" tIns="36576" bIns="36576" anchor="t">
            <a:spAutoFit/>
          </a:bodyPr>
          <a:lstStyle/>
          <a:p>
            <a:pPr algn="ctr"/>
            <a:r>
              <a:rPr sz="1500" b="1" i="0">
                <a:solidFill>
                  <a:srgbClr val="C4933E"/>
                </a:solidFill>
                <a:latin typeface="Aptos"/>
              </a:rPr>
              <a:t>FEEL</a:t>
            </a:r>
          </a:p>
        </p:txBody>
      </p:sp>
      <p:sp>
        <p:nvSpPr>
          <p:cNvPr id="14" name="TextBox 13"/>
          <p:cNvSpPr txBox="1"/>
          <p:nvPr/>
        </p:nvSpPr>
        <p:spPr>
          <a:xfrm>
            <a:off x="4553712" y="2999232"/>
            <a:ext cx="3246120" cy="1143000"/>
          </a:xfrm>
          <a:prstGeom prst="rect">
            <a:avLst/>
          </a:prstGeom>
          <a:noFill/>
        </p:spPr>
        <p:txBody>
          <a:bodyPr wrap="square" lIns="73152" rIns="73152" tIns="36576" bIns="36576" anchor="t">
            <a:spAutoFit/>
          </a:bodyPr>
          <a:lstStyle/>
          <a:p>
            <a:pPr algn="ctr"/>
            <a:r>
              <a:rPr sz="1600" b="0" i="0">
                <a:solidFill>
                  <a:srgbClr val="0C223A"/>
                </a:solidFill>
                <a:latin typeface="Aptos"/>
              </a:rPr>
              <a:t>The settled peace that comes from entrusting the whole self to Jesus.</a:t>
            </a:r>
          </a:p>
        </p:txBody>
      </p:sp>
      <p:sp>
        <p:nvSpPr>
          <p:cNvPr id="15" name="Oval 14"/>
          <p:cNvSpPr/>
          <p:nvPr/>
        </p:nvSpPr>
        <p:spPr>
          <a:xfrm>
            <a:off x="9656063" y="1828800"/>
            <a:ext cx="502920" cy="502920"/>
          </a:xfrm>
          <a:prstGeom prst="ellipse">
            <a:avLst/>
          </a:prstGeom>
          <a:solidFill>
            <a:srgbClr val="49594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9656063" y="1947672"/>
            <a:ext cx="502920" cy="164592"/>
          </a:xfrm>
          <a:prstGeom prst="rect">
            <a:avLst/>
          </a:prstGeom>
          <a:noFill/>
        </p:spPr>
        <p:txBody>
          <a:bodyPr wrap="square" lIns="73152" rIns="73152" tIns="36576" bIns="36576" anchor="t">
            <a:spAutoFit/>
          </a:bodyPr>
          <a:lstStyle/>
          <a:p>
            <a:pPr algn="ctr"/>
            <a:r>
              <a:rPr sz="1100" b="1" i="0">
                <a:solidFill>
                  <a:srgbClr val="FFFFFF"/>
                </a:solidFill>
                <a:latin typeface="Aptos"/>
              </a:rPr>
              <a:t>3</a:t>
            </a:r>
          </a:p>
        </p:txBody>
      </p:sp>
      <p:sp>
        <p:nvSpPr>
          <p:cNvPr id="17" name="TextBox 16"/>
          <p:cNvSpPr txBox="1"/>
          <p:nvPr/>
        </p:nvSpPr>
        <p:spPr>
          <a:xfrm>
            <a:off x="8330183" y="2560320"/>
            <a:ext cx="3246120" cy="320040"/>
          </a:xfrm>
          <a:prstGeom prst="rect">
            <a:avLst/>
          </a:prstGeom>
          <a:noFill/>
        </p:spPr>
        <p:txBody>
          <a:bodyPr wrap="square" lIns="73152" rIns="73152" tIns="36576" bIns="36576" anchor="t">
            <a:spAutoFit/>
          </a:bodyPr>
          <a:lstStyle/>
          <a:p>
            <a:pPr algn="ctr"/>
            <a:r>
              <a:rPr sz="1500" b="1" i="0">
                <a:solidFill>
                  <a:srgbClr val="495940"/>
                </a:solidFill>
                <a:latin typeface="Aptos"/>
              </a:rPr>
              <a:t>PRACTICE</a:t>
            </a:r>
          </a:p>
        </p:txBody>
      </p:sp>
      <p:sp>
        <p:nvSpPr>
          <p:cNvPr id="18" name="TextBox 17"/>
          <p:cNvSpPr txBox="1"/>
          <p:nvPr/>
        </p:nvSpPr>
        <p:spPr>
          <a:xfrm>
            <a:off x="8330183" y="2999232"/>
            <a:ext cx="3246120" cy="1143000"/>
          </a:xfrm>
          <a:prstGeom prst="rect">
            <a:avLst/>
          </a:prstGeom>
          <a:noFill/>
        </p:spPr>
        <p:txBody>
          <a:bodyPr wrap="square" lIns="73152" rIns="73152" tIns="36576" bIns="36576" anchor="t">
            <a:spAutoFit/>
          </a:bodyPr>
          <a:lstStyle/>
          <a:p>
            <a:pPr algn="ctr"/>
            <a:r>
              <a:rPr sz="1600" b="0" i="0">
                <a:solidFill>
                  <a:srgbClr val="0C223A"/>
                </a:solidFill>
                <a:latin typeface="Aptos"/>
              </a:rPr>
              <a:t>A daily pattern of committing each decision, need, and weakness to Christ.</a:t>
            </a:r>
          </a:p>
        </p:txBody>
      </p:sp>
      <p:sp>
        <p:nvSpPr>
          <p:cNvPr id="19" name="TextBox 18"/>
          <p:cNvSpPr txBox="1"/>
          <p:nvPr/>
        </p:nvSpPr>
        <p:spPr>
          <a:xfrm>
            <a:off x="1051560" y="4937760"/>
            <a:ext cx="10058400" cy="502920"/>
          </a:xfrm>
          <a:prstGeom prst="rect">
            <a:avLst/>
          </a:prstGeom>
          <a:noFill/>
        </p:spPr>
        <p:txBody>
          <a:bodyPr wrap="square" lIns="73152" rIns="73152" tIns="36576" bIns="36576" anchor="t">
            <a:spAutoFit/>
          </a:bodyPr>
          <a:lstStyle/>
          <a:p>
            <a:pPr algn="ctr"/>
            <a:r>
              <a:rPr sz="1700" b="0" i="0">
                <a:solidFill>
                  <a:srgbClr val="0C223A"/>
                </a:solidFill>
                <a:latin typeface="Georgia"/>
              </a:rPr>
              <a:t>Lesson direction: trust is not vague optimism; it is personal reliance on the Lord Jesus in every part of salvation and discipleship.</a:t>
            </a:r>
          </a:p>
        </p:txBody>
      </p:sp>
      <p:sp>
        <p:nvSpPr>
          <p:cNvPr id="20" name="TextBox 19"/>
          <p:cNvSpPr txBox="1"/>
          <p:nvPr/>
        </p:nvSpPr>
        <p:spPr>
          <a:xfrm>
            <a:off x="438912" y="6537960"/>
            <a:ext cx="4389120" cy="182880"/>
          </a:xfrm>
          <a:prstGeom prst="rect">
            <a:avLst/>
          </a:prstGeom>
          <a:noFill/>
        </p:spPr>
        <p:txBody>
          <a:bodyPr wrap="square" lIns="73152" rIns="73152" tIns="36576" bIns="36576" anchor="t">
            <a:spAutoFit/>
          </a:bodyPr>
          <a:lstStyle/>
          <a:p>
            <a:pPr algn="l"/>
            <a:r>
              <a:rPr sz="750" b="0" i="0">
                <a:solidFill>
                  <a:srgbClr val="5A5A5A"/>
                </a:solidFill>
                <a:latin typeface="Aptos"/>
              </a:rPr>
              <a:t>Prepared for teaching and small group use - hymninfo.com</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F8F2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84048"/>
            <a:ext cx="7863840" cy="502920"/>
          </a:xfrm>
          <a:prstGeom prst="rect">
            <a:avLst/>
          </a:prstGeom>
          <a:noFill/>
        </p:spPr>
        <p:txBody>
          <a:bodyPr wrap="square" lIns="73152" rIns="73152" tIns="36576" bIns="36576" anchor="t">
            <a:spAutoFit/>
          </a:bodyPr>
          <a:lstStyle/>
          <a:p>
            <a:pPr algn="l"/>
            <a:r>
              <a:rPr sz="3100" b="1" i="0">
                <a:solidFill>
                  <a:srgbClr val="0C223A"/>
                </a:solidFill>
                <a:latin typeface="Georgia"/>
              </a:rPr>
              <a:t>Hymn Identity</a:t>
            </a:r>
          </a:p>
        </p:txBody>
      </p:sp>
      <p:sp>
        <p:nvSpPr>
          <p:cNvPr id="4" name="TextBox 3"/>
          <p:cNvSpPr txBox="1"/>
          <p:nvPr/>
        </p:nvSpPr>
        <p:spPr>
          <a:xfrm>
            <a:off x="621792" y="941832"/>
            <a:ext cx="7955279" cy="274320"/>
          </a:xfrm>
          <a:prstGeom prst="rect">
            <a:avLst/>
          </a:prstGeom>
          <a:noFill/>
        </p:spPr>
        <p:txBody>
          <a:bodyPr wrap="square" lIns="73152" rIns="73152" tIns="36576" bIns="36576" anchor="t">
            <a:spAutoFit/>
          </a:bodyPr>
          <a:lstStyle/>
          <a:p>
            <a:pPr algn="l"/>
            <a:r>
              <a:rPr sz="1300" b="0" i="1">
                <a:solidFill>
                  <a:srgbClr val="C4933E"/>
                </a:solidFill>
                <a:latin typeface="Georgia"/>
              </a:rPr>
              <a:t>Key facts for teaching and worship planning</a:t>
            </a:r>
          </a:p>
        </p:txBody>
      </p:sp>
      <p:sp>
        <p:nvSpPr>
          <p:cNvPr id="5" name="Rectangle 4"/>
          <p:cNvSpPr/>
          <p:nvPr/>
        </p:nvSpPr>
        <p:spPr>
          <a:xfrm>
            <a:off x="658368" y="1261872"/>
            <a:ext cx="1828800" cy="41148"/>
          </a:xfrm>
          <a:prstGeom prst="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6" name="Picture 5" descr="hero_panel.jpg"/>
          <p:cNvPicPr>
            <a:picLocks noChangeAspect="1"/>
          </p:cNvPicPr>
          <p:nvPr/>
        </p:nvPicPr>
        <p:blipFill>
          <a:blip r:embed="rId2"/>
          <a:stretch>
            <a:fillRect/>
          </a:stretch>
        </p:blipFill>
        <p:spPr>
          <a:xfrm>
            <a:off x="8046720" y="1051560"/>
            <a:ext cx="3520440" cy="4754880"/>
          </a:xfrm>
          <a:prstGeom prst="rect">
            <a:avLst/>
          </a:prstGeom>
        </p:spPr>
      </p:pic>
      <p:sp>
        <p:nvSpPr>
          <p:cNvPr id="7" name="Rectangle 6"/>
          <p:cNvSpPr/>
          <p:nvPr/>
        </p:nvSpPr>
        <p:spPr>
          <a:xfrm>
            <a:off x="8046720" y="1051560"/>
            <a:ext cx="3520440" cy="4754880"/>
          </a:xfrm>
          <a:prstGeom prst="rect">
            <a:avLst/>
          </a:prstGeom>
          <a:noFill/>
          <a:ln w="15240">
            <a:solidFill>
              <a:srgbClr val="C4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685800" y="1143000"/>
            <a:ext cx="1874519" cy="329184"/>
          </a:xfrm>
          <a:prstGeom prst="roundRect">
            <a:avLst/>
          </a:prstGeom>
          <a:solidFill>
            <a:srgbClr val="0C22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731520" y="1207008"/>
            <a:ext cx="1783079" cy="164592"/>
          </a:xfrm>
          <a:prstGeom prst="rect">
            <a:avLst/>
          </a:prstGeom>
          <a:noFill/>
        </p:spPr>
        <p:txBody>
          <a:bodyPr wrap="square" lIns="73152" rIns="73152" tIns="36576" bIns="36576" anchor="t">
            <a:spAutoFit/>
          </a:bodyPr>
          <a:lstStyle/>
          <a:p>
            <a:pPr algn="ctr"/>
            <a:r>
              <a:rPr sz="950" b="1" i="0">
                <a:solidFill>
                  <a:srgbClr val="FFFFFF"/>
                </a:solidFill>
                <a:latin typeface="Aptos"/>
              </a:rPr>
              <a:t>Title</a:t>
            </a:r>
          </a:p>
        </p:txBody>
      </p:sp>
      <p:sp>
        <p:nvSpPr>
          <p:cNvPr id="10" name="TextBox 9"/>
          <p:cNvSpPr txBox="1"/>
          <p:nvPr/>
        </p:nvSpPr>
        <p:spPr>
          <a:xfrm>
            <a:off x="2788920" y="1170432"/>
            <a:ext cx="4937760" cy="274320"/>
          </a:xfrm>
          <a:prstGeom prst="rect">
            <a:avLst/>
          </a:prstGeom>
          <a:noFill/>
        </p:spPr>
        <p:txBody>
          <a:bodyPr wrap="square" lIns="73152" rIns="73152" tIns="36576" bIns="36576" anchor="t">
            <a:spAutoFit/>
          </a:bodyPr>
          <a:lstStyle/>
          <a:p>
            <a:pPr algn="l"/>
            <a:r>
              <a:rPr sz="1450" b="0" i="0">
                <a:solidFill>
                  <a:srgbClr val="0C223A"/>
                </a:solidFill>
                <a:latin typeface="Aptos"/>
              </a:rPr>
              <a:t>I Am Trusting Thee, Lord Jesus</a:t>
            </a:r>
          </a:p>
        </p:txBody>
      </p:sp>
      <p:sp>
        <p:nvSpPr>
          <p:cNvPr id="11" name="Rounded Rectangle 10"/>
          <p:cNvSpPr/>
          <p:nvPr/>
        </p:nvSpPr>
        <p:spPr>
          <a:xfrm>
            <a:off x="685800" y="1755648"/>
            <a:ext cx="1874519" cy="329184"/>
          </a:xfrm>
          <a:prstGeom prst="round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31520" y="1819656"/>
            <a:ext cx="1783079" cy="164592"/>
          </a:xfrm>
          <a:prstGeom prst="rect">
            <a:avLst/>
          </a:prstGeom>
          <a:noFill/>
        </p:spPr>
        <p:txBody>
          <a:bodyPr wrap="square" lIns="73152" rIns="73152" tIns="36576" bIns="36576" anchor="t">
            <a:spAutoFit/>
          </a:bodyPr>
          <a:lstStyle/>
          <a:p>
            <a:pPr algn="ctr"/>
            <a:r>
              <a:rPr sz="950" b="1" i="0">
                <a:solidFill>
                  <a:srgbClr val="FFFFFF"/>
                </a:solidFill>
                <a:latin typeface="Aptos"/>
              </a:rPr>
              <a:t>First line</a:t>
            </a:r>
          </a:p>
        </p:txBody>
      </p:sp>
      <p:sp>
        <p:nvSpPr>
          <p:cNvPr id="13" name="TextBox 12"/>
          <p:cNvSpPr txBox="1"/>
          <p:nvPr/>
        </p:nvSpPr>
        <p:spPr>
          <a:xfrm>
            <a:off x="2788920" y="1783080"/>
            <a:ext cx="4937760" cy="274320"/>
          </a:xfrm>
          <a:prstGeom prst="rect">
            <a:avLst/>
          </a:prstGeom>
          <a:noFill/>
        </p:spPr>
        <p:txBody>
          <a:bodyPr wrap="square" lIns="73152" rIns="73152" tIns="36576" bIns="36576" anchor="t">
            <a:spAutoFit/>
          </a:bodyPr>
          <a:lstStyle/>
          <a:p>
            <a:pPr algn="l"/>
            <a:r>
              <a:rPr sz="1450" b="0" i="0">
                <a:solidFill>
                  <a:srgbClr val="0C223A"/>
                </a:solidFill>
                <a:latin typeface="Aptos"/>
              </a:rPr>
              <a:t>I am trusting thee, Lord Jesus</a:t>
            </a:r>
          </a:p>
        </p:txBody>
      </p:sp>
      <p:sp>
        <p:nvSpPr>
          <p:cNvPr id="14" name="Rounded Rectangle 13"/>
          <p:cNvSpPr/>
          <p:nvPr/>
        </p:nvSpPr>
        <p:spPr>
          <a:xfrm>
            <a:off x="685800" y="2368296"/>
            <a:ext cx="1874519" cy="329184"/>
          </a:xfrm>
          <a:prstGeom prst="roundRect">
            <a:avLst/>
          </a:prstGeom>
          <a:solidFill>
            <a:srgbClr val="0C22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731520" y="2432304"/>
            <a:ext cx="1783079" cy="164592"/>
          </a:xfrm>
          <a:prstGeom prst="rect">
            <a:avLst/>
          </a:prstGeom>
          <a:noFill/>
        </p:spPr>
        <p:txBody>
          <a:bodyPr wrap="square" lIns="73152" rIns="73152" tIns="36576" bIns="36576" anchor="t">
            <a:spAutoFit/>
          </a:bodyPr>
          <a:lstStyle/>
          <a:p>
            <a:pPr algn="ctr"/>
            <a:r>
              <a:rPr sz="950" b="1" i="0">
                <a:solidFill>
                  <a:srgbClr val="FFFFFF"/>
                </a:solidFill>
                <a:latin typeface="Aptos"/>
              </a:rPr>
              <a:t>Writer</a:t>
            </a:r>
          </a:p>
        </p:txBody>
      </p:sp>
      <p:sp>
        <p:nvSpPr>
          <p:cNvPr id="16" name="TextBox 15"/>
          <p:cNvSpPr txBox="1"/>
          <p:nvPr/>
        </p:nvSpPr>
        <p:spPr>
          <a:xfrm>
            <a:off x="2788920" y="2395728"/>
            <a:ext cx="4937760" cy="274320"/>
          </a:xfrm>
          <a:prstGeom prst="rect">
            <a:avLst/>
          </a:prstGeom>
          <a:noFill/>
        </p:spPr>
        <p:txBody>
          <a:bodyPr wrap="square" lIns="73152" rIns="73152" tIns="36576" bIns="36576" anchor="t">
            <a:spAutoFit/>
          </a:bodyPr>
          <a:lstStyle/>
          <a:p>
            <a:pPr algn="l"/>
            <a:r>
              <a:rPr sz="1450" b="0" i="0">
                <a:solidFill>
                  <a:srgbClr val="0C223A"/>
                </a:solidFill>
                <a:latin typeface="Aptos"/>
              </a:rPr>
              <a:t>Frances Ridley Havergal (1836-1879)</a:t>
            </a:r>
          </a:p>
        </p:txBody>
      </p:sp>
      <p:sp>
        <p:nvSpPr>
          <p:cNvPr id="17" name="Rounded Rectangle 16"/>
          <p:cNvSpPr/>
          <p:nvPr/>
        </p:nvSpPr>
        <p:spPr>
          <a:xfrm>
            <a:off x="685800" y="2980944"/>
            <a:ext cx="1874519" cy="329184"/>
          </a:xfrm>
          <a:prstGeom prst="round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731520" y="3044952"/>
            <a:ext cx="1783079" cy="164592"/>
          </a:xfrm>
          <a:prstGeom prst="rect">
            <a:avLst/>
          </a:prstGeom>
          <a:noFill/>
        </p:spPr>
        <p:txBody>
          <a:bodyPr wrap="square" lIns="73152" rIns="73152" tIns="36576" bIns="36576" anchor="t">
            <a:spAutoFit/>
          </a:bodyPr>
          <a:lstStyle/>
          <a:p>
            <a:pPr algn="ctr"/>
            <a:r>
              <a:rPr sz="950" b="1" i="0">
                <a:solidFill>
                  <a:srgbClr val="FFFFFF"/>
                </a:solidFill>
                <a:latin typeface="Aptos"/>
              </a:rPr>
              <a:t>Date</a:t>
            </a:r>
          </a:p>
        </p:txBody>
      </p:sp>
      <p:sp>
        <p:nvSpPr>
          <p:cNvPr id="19" name="TextBox 18"/>
          <p:cNvSpPr txBox="1"/>
          <p:nvPr/>
        </p:nvSpPr>
        <p:spPr>
          <a:xfrm>
            <a:off x="2788920" y="3008376"/>
            <a:ext cx="4937760" cy="274320"/>
          </a:xfrm>
          <a:prstGeom prst="rect">
            <a:avLst/>
          </a:prstGeom>
          <a:noFill/>
        </p:spPr>
        <p:txBody>
          <a:bodyPr wrap="square" lIns="73152" rIns="73152" tIns="36576" bIns="36576" anchor="t">
            <a:spAutoFit/>
          </a:bodyPr>
          <a:lstStyle/>
          <a:p>
            <a:pPr algn="l"/>
            <a:r>
              <a:rPr sz="1450" b="0" i="0">
                <a:solidFill>
                  <a:srgbClr val="0C223A"/>
                </a:solidFill>
                <a:latin typeface="Aptos"/>
              </a:rPr>
              <a:t>1874; later published in Loyal Responses</a:t>
            </a:r>
          </a:p>
        </p:txBody>
      </p:sp>
      <p:sp>
        <p:nvSpPr>
          <p:cNvPr id="20" name="Rounded Rectangle 19"/>
          <p:cNvSpPr/>
          <p:nvPr/>
        </p:nvSpPr>
        <p:spPr>
          <a:xfrm>
            <a:off x="685800" y="3593592"/>
            <a:ext cx="1874519" cy="329184"/>
          </a:xfrm>
          <a:prstGeom prst="roundRect">
            <a:avLst/>
          </a:prstGeom>
          <a:solidFill>
            <a:srgbClr val="0C22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731520" y="3657600"/>
            <a:ext cx="1783079" cy="164592"/>
          </a:xfrm>
          <a:prstGeom prst="rect">
            <a:avLst/>
          </a:prstGeom>
          <a:noFill/>
        </p:spPr>
        <p:txBody>
          <a:bodyPr wrap="square" lIns="73152" rIns="73152" tIns="36576" bIns="36576" anchor="t">
            <a:spAutoFit/>
          </a:bodyPr>
          <a:lstStyle/>
          <a:p>
            <a:pPr algn="ctr"/>
            <a:r>
              <a:rPr sz="950" b="1" i="0">
                <a:solidFill>
                  <a:srgbClr val="FFFFFF"/>
                </a:solidFill>
                <a:latin typeface="Aptos"/>
              </a:rPr>
              <a:t>Tune commonly used</a:t>
            </a:r>
          </a:p>
        </p:txBody>
      </p:sp>
      <p:sp>
        <p:nvSpPr>
          <p:cNvPr id="22" name="TextBox 21"/>
          <p:cNvSpPr txBox="1"/>
          <p:nvPr/>
        </p:nvSpPr>
        <p:spPr>
          <a:xfrm>
            <a:off x="2788920" y="3621024"/>
            <a:ext cx="4937760" cy="274320"/>
          </a:xfrm>
          <a:prstGeom prst="rect">
            <a:avLst/>
          </a:prstGeom>
          <a:noFill/>
        </p:spPr>
        <p:txBody>
          <a:bodyPr wrap="square" lIns="73152" rIns="73152" tIns="36576" bIns="36576" anchor="t">
            <a:spAutoFit/>
          </a:bodyPr>
          <a:lstStyle/>
          <a:p>
            <a:pPr algn="l"/>
            <a:r>
              <a:rPr sz="1450" b="0" i="0">
                <a:solidFill>
                  <a:srgbClr val="0C223A"/>
                </a:solidFill>
                <a:latin typeface="Aptos"/>
              </a:rPr>
              <a:t>BULLINGER</a:t>
            </a:r>
          </a:p>
        </p:txBody>
      </p:sp>
      <p:sp>
        <p:nvSpPr>
          <p:cNvPr id="23" name="Rounded Rectangle 22"/>
          <p:cNvSpPr/>
          <p:nvPr/>
        </p:nvSpPr>
        <p:spPr>
          <a:xfrm>
            <a:off x="685800" y="4206240"/>
            <a:ext cx="1874519" cy="329184"/>
          </a:xfrm>
          <a:prstGeom prst="round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731520" y="4270248"/>
            <a:ext cx="1783079" cy="164592"/>
          </a:xfrm>
          <a:prstGeom prst="rect">
            <a:avLst/>
          </a:prstGeom>
          <a:noFill/>
        </p:spPr>
        <p:txBody>
          <a:bodyPr wrap="square" lIns="73152" rIns="73152" tIns="36576" bIns="36576" anchor="t">
            <a:spAutoFit/>
          </a:bodyPr>
          <a:lstStyle/>
          <a:p>
            <a:pPr algn="ctr"/>
            <a:r>
              <a:rPr sz="950" b="1" i="0">
                <a:solidFill>
                  <a:srgbClr val="FFFFFF"/>
                </a:solidFill>
                <a:latin typeface="Aptos"/>
              </a:rPr>
              <a:t>Composer</a:t>
            </a:r>
          </a:p>
        </p:txBody>
      </p:sp>
      <p:sp>
        <p:nvSpPr>
          <p:cNvPr id="25" name="TextBox 24"/>
          <p:cNvSpPr txBox="1"/>
          <p:nvPr/>
        </p:nvSpPr>
        <p:spPr>
          <a:xfrm>
            <a:off x="2788920" y="4233672"/>
            <a:ext cx="4937760" cy="274320"/>
          </a:xfrm>
          <a:prstGeom prst="rect">
            <a:avLst/>
          </a:prstGeom>
          <a:noFill/>
        </p:spPr>
        <p:txBody>
          <a:bodyPr wrap="square" lIns="73152" rIns="73152" tIns="36576" bIns="36576" anchor="t">
            <a:spAutoFit/>
          </a:bodyPr>
          <a:lstStyle/>
          <a:p>
            <a:pPr algn="l"/>
            <a:r>
              <a:rPr sz="1450" b="0" i="0">
                <a:solidFill>
                  <a:srgbClr val="0C223A"/>
                </a:solidFill>
                <a:latin typeface="Aptos"/>
              </a:rPr>
              <a:t>Ethelbert William Bullinger (1837-1913)</a:t>
            </a:r>
          </a:p>
        </p:txBody>
      </p:sp>
      <p:sp>
        <p:nvSpPr>
          <p:cNvPr id="26" name="Rounded Rectangle 25"/>
          <p:cNvSpPr/>
          <p:nvPr/>
        </p:nvSpPr>
        <p:spPr>
          <a:xfrm>
            <a:off x="685800" y="4818888"/>
            <a:ext cx="1874519" cy="329184"/>
          </a:xfrm>
          <a:prstGeom prst="roundRect">
            <a:avLst/>
          </a:prstGeom>
          <a:solidFill>
            <a:srgbClr val="0C22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731520" y="4882896"/>
            <a:ext cx="1783079" cy="164592"/>
          </a:xfrm>
          <a:prstGeom prst="rect">
            <a:avLst/>
          </a:prstGeom>
          <a:noFill/>
        </p:spPr>
        <p:txBody>
          <a:bodyPr wrap="square" lIns="73152" rIns="73152" tIns="36576" bIns="36576" anchor="t">
            <a:spAutoFit/>
          </a:bodyPr>
          <a:lstStyle/>
          <a:p>
            <a:pPr algn="ctr"/>
            <a:r>
              <a:rPr sz="950" b="1" i="0">
                <a:solidFill>
                  <a:srgbClr val="FFFFFF"/>
                </a:solidFill>
                <a:latin typeface="Aptos"/>
              </a:rPr>
              <a:t>Central theme</a:t>
            </a:r>
          </a:p>
        </p:txBody>
      </p:sp>
      <p:sp>
        <p:nvSpPr>
          <p:cNvPr id="28" name="TextBox 27"/>
          <p:cNvSpPr txBox="1"/>
          <p:nvPr/>
        </p:nvSpPr>
        <p:spPr>
          <a:xfrm>
            <a:off x="2788920" y="4846320"/>
            <a:ext cx="4937760" cy="274320"/>
          </a:xfrm>
          <a:prstGeom prst="rect">
            <a:avLst/>
          </a:prstGeom>
          <a:noFill/>
        </p:spPr>
        <p:txBody>
          <a:bodyPr wrap="square" lIns="73152" rIns="73152" tIns="36576" bIns="36576" anchor="t">
            <a:spAutoFit/>
          </a:bodyPr>
          <a:lstStyle/>
          <a:p>
            <a:pPr algn="l"/>
            <a:r>
              <a:rPr sz="1450" b="0" i="0">
                <a:solidFill>
                  <a:srgbClr val="0C223A"/>
                </a:solidFill>
                <a:latin typeface="Aptos"/>
              </a:rPr>
              <a:t>complete reliance on Christ</a:t>
            </a:r>
          </a:p>
        </p:txBody>
      </p:sp>
      <p:sp>
        <p:nvSpPr>
          <p:cNvPr id="29" name="TextBox 28"/>
          <p:cNvSpPr txBox="1"/>
          <p:nvPr/>
        </p:nvSpPr>
        <p:spPr>
          <a:xfrm>
            <a:off x="438912" y="6537960"/>
            <a:ext cx="4389120" cy="182880"/>
          </a:xfrm>
          <a:prstGeom prst="rect">
            <a:avLst/>
          </a:prstGeom>
          <a:noFill/>
        </p:spPr>
        <p:txBody>
          <a:bodyPr wrap="square" lIns="73152" rIns="73152" tIns="36576" bIns="36576" anchor="t">
            <a:spAutoFit/>
          </a:bodyPr>
          <a:lstStyle/>
          <a:p>
            <a:pPr algn="l"/>
            <a:r>
              <a:rPr sz="750" b="0" i="0">
                <a:solidFill>
                  <a:srgbClr val="5A5A5A"/>
                </a:solidFill>
                <a:latin typeface="Aptos"/>
              </a:rPr>
              <a:t>Prepared for teaching and small group use - hymninfo.com</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group_prayer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502920" y="457200"/>
            <a:ext cx="11155680" cy="5897880"/>
          </a:xfrm>
          <a:prstGeom prst="roundRect">
            <a:avLst/>
          </a:prstGeom>
          <a:solidFill>
            <a:srgbClr val="0812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94360" y="384048"/>
            <a:ext cx="7863840" cy="502920"/>
          </a:xfrm>
          <a:prstGeom prst="rect">
            <a:avLst/>
          </a:prstGeom>
          <a:noFill/>
        </p:spPr>
        <p:txBody>
          <a:bodyPr wrap="square" lIns="73152" rIns="73152" tIns="36576" bIns="36576" anchor="t">
            <a:spAutoFit/>
          </a:bodyPr>
          <a:lstStyle/>
          <a:p>
            <a:pPr algn="l"/>
            <a:r>
              <a:rPr sz="3100" b="1" i="0">
                <a:solidFill>
                  <a:srgbClr val="FFFFFF"/>
                </a:solidFill>
                <a:latin typeface="Georgia"/>
              </a:rPr>
              <a:t>Historical Background</a:t>
            </a:r>
          </a:p>
        </p:txBody>
      </p:sp>
      <p:sp>
        <p:nvSpPr>
          <p:cNvPr id="5" name="TextBox 4"/>
          <p:cNvSpPr txBox="1"/>
          <p:nvPr/>
        </p:nvSpPr>
        <p:spPr>
          <a:xfrm>
            <a:off x="621792" y="941832"/>
            <a:ext cx="7955279" cy="274320"/>
          </a:xfrm>
          <a:prstGeom prst="rect">
            <a:avLst/>
          </a:prstGeom>
          <a:noFill/>
        </p:spPr>
        <p:txBody>
          <a:bodyPr wrap="square" lIns="73152" rIns="73152" tIns="36576" bIns="36576" anchor="t">
            <a:spAutoFit/>
          </a:bodyPr>
          <a:lstStyle/>
          <a:p>
            <a:pPr algn="l"/>
            <a:r>
              <a:rPr sz="1300" b="0" i="1">
                <a:solidFill>
                  <a:srgbClr val="F8F2E6"/>
                </a:solidFill>
                <a:latin typeface="Georgia"/>
              </a:rPr>
              <a:t>Frances Ridley Havergal and a hymn of consecrated trust</a:t>
            </a:r>
          </a:p>
        </p:txBody>
      </p:sp>
      <p:sp>
        <p:nvSpPr>
          <p:cNvPr id="6" name="Rectangle 5"/>
          <p:cNvSpPr/>
          <p:nvPr/>
        </p:nvSpPr>
        <p:spPr>
          <a:xfrm>
            <a:off x="658368" y="1261872"/>
            <a:ext cx="1828800" cy="41148"/>
          </a:xfrm>
          <a:prstGeom prst="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005840" y="1783080"/>
            <a:ext cx="6492240" cy="3703320"/>
          </a:xfrm>
          <a:prstGeom prst="rect">
            <a:avLst/>
          </a:prstGeom>
          <a:noFill/>
        </p:spPr>
        <p:txBody>
          <a:bodyPr wrap="square">
            <a:spAutoFit/>
          </a:bodyPr>
          <a:lstStyle/>
          <a:p>
            <a:pPr>
              <a:spcAft>
                <a:spcPts val="600"/>
              </a:spcAft>
            </a:pPr>
            <a:r>
              <a:rPr sz="1500">
                <a:solidFill>
                  <a:srgbClr val="F8F2E6"/>
                </a:solidFill>
                <a:latin typeface="Aptos"/>
              </a:rPr>
              <a:t>• Frances Ridley Havergal was an English Anglican hymn writer known for direct, devotional texts of consecration and assurance.</a:t>
            </a:r>
          </a:p>
          <a:p>
            <a:pPr>
              <a:spcAft>
                <a:spcPts val="600"/>
              </a:spcAft>
            </a:pPr>
            <a:r>
              <a:rPr sz="1500">
                <a:solidFill>
                  <a:srgbClr val="F8F2E6"/>
                </a:solidFill>
                <a:latin typeface="Aptos"/>
              </a:rPr>
              <a:t>• This hymn was written in 1874 during a period of earnest spiritual reflection and commitment.</a:t>
            </a:r>
          </a:p>
          <a:p>
            <a:pPr>
              <a:spcAft>
                <a:spcPts val="600"/>
              </a:spcAft>
            </a:pPr>
            <a:r>
              <a:rPr sz="1500">
                <a:solidFill>
                  <a:srgbClr val="F8F2E6"/>
                </a:solidFill>
                <a:latin typeface="Aptos"/>
              </a:rPr>
              <a:t>• The text speaks in the first person, making trust in Christ a present-tense prayer rather than a general idea.</a:t>
            </a:r>
          </a:p>
          <a:p>
            <a:pPr>
              <a:spcAft>
                <a:spcPts val="600"/>
              </a:spcAft>
            </a:pPr>
            <a:r>
              <a:rPr sz="1500">
                <a:solidFill>
                  <a:srgbClr val="F8F2E6"/>
                </a:solidFill>
                <a:latin typeface="Aptos"/>
              </a:rPr>
              <a:t>• The tune BULLINGER, associated with Ethelbert W. Bullinger, supports the hymn with a simple, prayerful musical frame.</a:t>
            </a:r>
          </a:p>
        </p:txBody>
      </p:sp>
      <p:sp>
        <p:nvSpPr>
          <p:cNvPr id="8" name="TextBox 7"/>
          <p:cNvSpPr txBox="1"/>
          <p:nvPr/>
        </p:nvSpPr>
        <p:spPr>
          <a:xfrm>
            <a:off x="8001000" y="2011680"/>
            <a:ext cx="2834640" cy="1600200"/>
          </a:xfrm>
          <a:prstGeom prst="rect">
            <a:avLst/>
          </a:prstGeom>
          <a:noFill/>
        </p:spPr>
        <p:txBody>
          <a:bodyPr wrap="square" lIns="73152" rIns="73152" tIns="36576" bIns="36576" anchor="t">
            <a:spAutoFit/>
          </a:bodyPr>
          <a:lstStyle/>
          <a:p>
            <a:pPr algn="ctr"/>
            <a:r>
              <a:rPr sz="1600" b="0" i="0">
                <a:solidFill>
                  <a:srgbClr val="FFFFFF"/>
                </a:solidFill>
                <a:latin typeface="Georgia"/>
              </a:rPr>
              <a:t>Teaching caution: focus on well-attested biographical and hymnal facts; do not turn the hymn into an unsupported origin story.</a:t>
            </a:r>
          </a:p>
        </p:txBody>
      </p:sp>
      <p:sp>
        <p:nvSpPr>
          <p:cNvPr id="9" name="TextBox 8"/>
          <p:cNvSpPr txBox="1"/>
          <p:nvPr/>
        </p:nvSpPr>
        <p:spPr>
          <a:xfrm>
            <a:off x="438912" y="6537960"/>
            <a:ext cx="4389120" cy="182880"/>
          </a:xfrm>
          <a:prstGeom prst="rect">
            <a:avLst/>
          </a:prstGeom>
          <a:noFill/>
        </p:spPr>
        <p:txBody>
          <a:bodyPr wrap="square" lIns="73152" rIns="73152" tIns="36576" bIns="36576" anchor="t">
            <a:spAutoFit/>
          </a:bodyPr>
          <a:lstStyle/>
          <a:p>
            <a:pPr algn="l"/>
            <a:r>
              <a:rPr sz="750" b="0" i="0">
                <a:solidFill>
                  <a:srgbClr val="F8F2E6"/>
                </a:solidFill>
                <a:latin typeface="Aptos"/>
              </a:rPr>
              <a:t>Prepared for teaching and small group use - hymninfo.com</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F8F2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84048"/>
            <a:ext cx="7863840" cy="502920"/>
          </a:xfrm>
          <a:prstGeom prst="rect">
            <a:avLst/>
          </a:prstGeom>
          <a:noFill/>
        </p:spPr>
        <p:txBody>
          <a:bodyPr wrap="square" lIns="73152" rIns="73152" tIns="36576" bIns="36576" anchor="t">
            <a:spAutoFit/>
          </a:bodyPr>
          <a:lstStyle/>
          <a:p>
            <a:pPr algn="l"/>
            <a:r>
              <a:rPr sz="3100" b="1" i="0">
                <a:solidFill>
                  <a:srgbClr val="0C223A"/>
                </a:solidFill>
                <a:latin typeface="Georgia"/>
              </a:rPr>
              <a:t>Why This Hymn Matters Today</a:t>
            </a:r>
          </a:p>
        </p:txBody>
      </p:sp>
      <p:sp>
        <p:nvSpPr>
          <p:cNvPr id="4" name="TextBox 3"/>
          <p:cNvSpPr txBox="1"/>
          <p:nvPr/>
        </p:nvSpPr>
        <p:spPr>
          <a:xfrm>
            <a:off x="621792" y="941832"/>
            <a:ext cx="7955279" cy="274320"/>
          </a:xfrm>
          <a:prstGeom prst="rect">
            <a:avLst/>
          </a:prstGeom>
          <a:noFill/>
        </p:spPr>
        <p:txBody>
          <a:bodyPr wrap="square" lIns="73152" rIns="73152" tIns="36576" bIns="36576" anchor="t">
            <a:spAutoFit/>
          </a:bodyPr>
          <a:lstStyle/>
          <a:p>
            <a:pPr algn="l"/>
            <a:r>
              <a:rPr sz="1300" b="0" i="1">
                <a:solidFill>
                  <a:srgbClr val="C4933E"/>
                </a:solidFill>
                <a:latin typeface="Georgia"/>
              </a:rPr>
              <a:t>A prayer for anxious, weary, and growing disciples</a:t>
            </a:r>
          </a:p>
        </p:txBody>
      </p:sp>
      <p:sp>
        <p:nvSpPr>
          <p:cNvPr id="5" name="Rectangle 4"/>
          <p:cNvSpPr/>
          <p:nvPr/>
        </p:nvSpPr>
        <p:spPr>
          <a:xfrm>
            <a:off x="658368" y="1261872"/>
            <a:ext cx="1828800" cy="41148"/>
          </a:xfrm>
          <a:prstGeom prst="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6" name="Picture 5" descr="hands_panel.jpg"/>
          <p:cNvPicPr>
            <a:picLocks noChangeAspect="1"/>
          </p:cNvPicPr>
          <p:nvPr/>
        </p:nvPicPr>
        <p:blipFill>
          <a:blip r:embed="rId2"/>
          <a:stretch>
            <a:fillRect/>
          </a:stretch>
        </p:blipFill>
        <p:spPr>
          <a:xfrm>
            <a:off x="594360" y="1417320"/>
            <a:ext cx="4754880" cy="4434840"/>
          </a:xfrm>
          <a:prstGeom prst="rect">
            <a:avLst/>
          </a:prstGeom>
        </p:spPr>
      </p:pic>
      <p:sp>
        <p:nvSpPr>
          <p:cNvPr id="7" name="Rectangle 6"/>
          <p:cNvSpPr/>
          <p:nvPr/>
        </p:nvSpPr>
        <p:spPr>
          <a:xfrm>
            <a:off x="594360" y="1417320"/>
            <a:ext cx="4754880" cy="4434840"/>
          </a:xfrm>
          <a:prstGeom prst="rect">
            <a:avLst/>
          </a:prstGeom>
          <a:noFill/>
          <a:ln w="15240">
            <a:solidFill>
              <a:srgbClr val="C4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5715000" y="1325880"/>
            <a:ext cx="1965960" cy="329184"/>
          </a:xfrm>
          <a:prstGeom prst="roundRect">
            <a:avLst/>
          </a:prstGeom>
          <a:solidFill>
            <a:srgbClr val="0C22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760720" y="1389888"/>
            <a:ext cx="1874520" cy="164592"/>
          </a:xfrm>
          <a:prstGeom prst="rect">
            <a:avLst/>
          </a:prstGeom>
          <a:noFill/>
        </p:spPr>
        <p:txBody>
          <a:bodyPr wrap="square" lIns="73152" rIns="73152" tIns="36576" bIns="36576" anchor="t">
            <a:spAutoFit/>
          </a:bodyPr>
          <a:lstStyle/>
          <a:p>
            <a:pPr algn="ctr"/>
            <a:r>
              <a:rPr sz="950" b="1" i="0">
                <a:solidFill>
                  <a:srgbClr val="FFFFFF"/>
                </a:solidFill>
                <a:latin typeface="Aptos"/>
              </a:rPr>
              <a:t>For the anxious</a:t>
            </a:r>
          </a:p>
        </p:txBody>
      </p:sp>
      <p:sp>
        <p:nvSpPr>
          <p:cNvPr id="10" name="TextBox 9"/>
          <p:cNvSpPr txBox="1"/>
          <p:nvPr/>
        </p:nvSpPr>
        <p:spPr>
          <a:xfrm>
            <a:off x="7863840" y="1344168"/>
            <a:ext cx="3794760" cy="502920"/>
          </a:xfrm>
          <a:prstGeom prst="rect">
            <a:avLst/>
          </a:prstGeom>
          <a:noFill/>
        </p:spPr>
        <p:txBody>
          <a:bodyPr wrap="square" lIns="73152" rIns="73152" tIns="36576" bIns="36576" anchor="t">
            <a:spAutoFit/>
          </a:bodyPr>
          <a:lstStyle/>
          <a:p>
            <a:pPr algn="l"/>
            <a:r>
              <a:rPr sz="1420" b="0" i="0">
                <a:solidFill>
                  <a:srgbClr val="0C223A"/>
                </a:solidFill>
                <a:latin typeface="Aptos"/>
              </a:rPr>
              <a:t>Trust shifts the heart from self-protection to Christ’s keeping power.</a:t>
            </a:r>
          </a:p>
        </p:txBody>
      </p:sp>
      <p:sp>
        <p:nvSpPr>
          <p:cNvPr id="11" name="Rounded Rectangle 10"/>
          <p:cNvSpPr/>
          <p:nvPr/>
        </p:nvSpPr>
        <p:spPr>
          <a:xfrm>
            <a:off x="5715000" y="2331720"/>
            <a:ext cx="1965960" cy="329184"/>
          </a:xfrm>
          <a:prstGeom prst="roundRect">
            <a:avLst/>
          </a:prstGeom>
          <a:solidFill>
            <a:srgbClr val="6C35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5760720" y="2395728"/>
            <a:ext cx="1874520" cy="164592"/>
          </a:xfrm>
          <a:prstGeom prst="rect">
            <a:avLst/>
          </a:prstGeom>
          <a:noFill/>
        </p:spPr>
        <p:txBody>
          <a:bodyPr wrap="square" lIns="73152" rIns="73152" tIns="36576" bIns="36576" anchor="t">
            <a:spAutoFit/>
          </a:bodyPr>
          <a:lstStyle/>
          <a:p>
            <a:pPr algn="ctr"/>
            <a:r>
              <a:rPr sz="950" b="1" i="0">
                <a:solidFill>
                  <a:srgbClr val="FFFFFF"/>
                </a:solidFill>
                <a:latin typeface="Aptos"/>
              </a:rPr>
              <a:t>For the guilty</a:t>
            </a:r>
          </a:p>
        </p:txBody>
      </p:sp>
      <p:sp>
        <p:nvSpPr>
          <p:cNvPr id="13" name="TextBox 12"/>
          <p:cNvSpPr txBox="1"/>
          <p:nvPr/>
        </p:nvSpPr>
        <p:spPr>
          <a:xfrm>
            <a:off x="7863840" y="2350008"/>
            <a:ext cx="3794760" cy="502920"/>
          </a:xfrm>
          <a:prstGeom prst="rect">
            <a:avLst/>
          </a:prstGeom>
          <a:noFill/>
        </p:spPr>
        <p:txBody>
          <a:bodyPr wrap="square" lIns="73152" rIns="73152" tIns="36576" bIns="36576" anchor="t">
            <a:spAutoFit/>
          </a:bodyPr>
          <a:lstStyle/>
          <a:p>
            <a:pPr algn="l"/>
            <a:r>
              <a:rPr sz="1420" b="0" i="0">
                <a:solidFill>
                  <a:srgbClr val="0C223A"/>
                </a:solidFill>
                <a:latin typeface="Aptos"/>
              </a:rPr>
              <a:t>The hymn places pardon and cleansing in Christ, not in personal repair work.</a:t>
            </a:r>
          </a:p>
        </p:txBody>
      </p:sp>
      <p:sp>
        <p:nvSpPr>
          <p:cNvPr id="14" name="Rounded Rectangle 13"/>
          <p:cNvSpPr/>
          <p:nvPr/>
        </p:nvSpPr>
        <p:spPr>
          <a:xfrm>
            <a:off x="5715000" y="3337560"/>
            <a:ext cx="1965960" cy="329184"/>
          </a:xfrm>
          <a:prstGeom prst="roundRect">
            <a:avLst/>
          </a:prstGeom>
          <a:solidFill>
            <a:srgbClr val="49594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5760720" y="3401568"/>
            <a:ext cx="1874520" cy="164592"/>
          </a:xfrm>
          <a:prstGeom prst="rect">
            <a:avLst/>
          </a:prstGeom>
          <a:noFill/>
        </p:spPr>
        <p:txBody>
          <a:bodyPr wrap="square" lIns="73152" rIns="73152" tIns="36576" bIns="36576" anchor="t">
            <a:spAutoFit/>
          </a:bodyPr>
          <a:lstStyle/>
          <a:p>
            <a:pPr algn="ctr"/>
            <a:r>
              <a:rPr sz="950" b="1" i="0">
                <a:solidFill>
                  <a:srgbClr val="FFFFFF"/>
                </a:solidFill>
                <a:latin typeface="Aptos"/>
              </a:rPr>
              <a:t>For the serving</a:t>
            </a:r>
          </a:p>
        </p:txBody>
      </p:sp>
      <p:sp>
        <p:nvSpPr>
          <p:cNvPr id="16" name="TextBox 15"/>
          <p:cNvSpPr txBox="1"/>
          <p:nvPr/>
        </p:nvSpPr>
        <p:spPr>
          <a:xfrm>
            <a:off x="7863840" y="3355848"/>
            <a:ext cx="3794760" cy="502920"/>
          </a:xfrm>
          <a:prstGeom prst="rect">
            <a:avLst/>
          </a:prstGeom>
          <a:noFill/>
        </p:spPr>
        <p:txBody>
          <a:bodyPr wrap="square" lIns="73152" rIns="73152" tIns="36576" bIns="36576" anchor="t">
            <a:spAutoFit/>
          </a:bodyPr>
          <a:lstStyle/>
          <a:p>
            <a:pPr algn="l"/>
            <a:r>
              <a:rPr sz="1420" b="0" i="0">
                <a:solidFill>
                  <a:srgbClr val="0C223A"/>
                </a:solidFill>
                <a:latin typeface="Aptos"/>
              </a:rPr>
              <a:t>It asks Christ for words, power, and daily supply for faithful witness.</a:t>
            </a:r>
          </a:p>
        </p:txBody>
      </p:sp>
      <p:sp>
        <p:nvSpPr>
          <p:cNvPr id="17" name="Rounded Rectangle 16"/>
          <p:cNvSpPr/>
          <p:nvPr/>
        </p:nvSpPr>
        <p:spPr>
          <a:xfrm>
            <a:off x="5715000" y="4343400"/>
            <a:ext cx="1965960" cy="329184"/>
          </a:xfrm>
          <a:prstGeom prst="round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5760720" y="4407408"/>
            <a:ext cx="1874520" cy="164592"/>
          </a:xfrm>
          <a:prstGeom prst="rect">
            <a:avLst/>
          </a:prstGeom>
          <a:noFill/>
        </p:spPr>
        <p:txBody>
          <a:bodyPr wrap="square" lIns="73152" rIns="73152" tIns="36576" bIns="36576" anchor="t">
            <a:spAutoFit/>
          </a:bodyPr>
          <a:lstStyle/>
          <a:p>
            <a:pPr algn="ctr"/>
            <a:r>
              <a:rPr sz="950" b="1" i="0">
                <a:solidFill>
                  <a:srgbClr val="FFFFFF"/>
                </a:solidFill>
                <a:latin typeface="Aptos"/>
              </a:rPr>
              <a:t>For worship</a:t>
            </a:r>
          </a:p>
        </p:txBody>
      </p:sp>
      <p:sp>
        <p:nvSpPr>
          <p:cNvPr id="19" name="TextBox 18"/>
          <p:cNvSpPr txBox="1"/>
          <p:nvPr/>
        </p:nvSpPr>
        <p:spPr>
          <a:xfrm>
            <a:off x="7863840" y="4361688"/>
            <a:ext cx="3794760" cy="502920"/>
          </a:xfrm>
          <a:prstGeom prst="rect">
            <a:avLst/>
          </a:prstGeom>
          <a:noFill/>
        </p:spPr>
        <p:txBody>
          <a:bodyPr wrap="square" lIns="73152" rIns="73152" tIns="36576" bIns="36576" anchor="t">
            <a:spAutoFit/>
          </a:bodyPr>
          <a:lstStyle/>
          <a:p>
            <a:pPr algn="l"/>
            <a:r>
              <a:rPr sz="1420" b="0" i="0">
                <a:solidFill>
                  <a:srgbClr val="0C223A"/>
                </a:solidFill>
                <a:latin typeface="Aptos"/>
              </a:rPr>
              <a:t>The whole congregation can sing a shared confession of dependence.</a:t>
            </a:r>
          </a:p>
        </p:txBody>
      </p:sp>
      <p:sp>
        <p:nvSpPr>
          <p:cNvPr id="20" name="TextBox 19"/>
          <p:cNvSpPr txBox="1"/>
          <p:nvPr/>
        </p:nvSpPr>
        <p:spPr>
          <a:xfrm>
            <a:off x="438912" y="6537960"/>
            <a:ext cx="4389120" cy="182880"/>
          </a:xfrm>
          <a:prstGeom prst="rect">
            <a:avLst/>
          </a:prstGeom>
          <a:noFill/>
        </p:spPr>
        <p:txBody>
          <a:bodyPr wrap="square" lIns="73152" rIns="73152" tIns="36576" bIns="36576" anchor="t">
            <a:spAutoFit/>
          </a:bodyPr>
          <a:lstStyle/>
          <a:p>
            <a:pPr algn="l"/>
            <a:r>
              <a:rPr sz="750" b="0" i="0">
                <a:solidFill>
                  <a:srgbClr val="5A5A5A"/>
                </a:solidFill>
                <a:latin typeface="Aptos"/>
              </a:rPr>
              <a:t>Prepared for teaching and small group use - hymninfo.com</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cross_path_dark.jpg"/>
          <p:cNvPicPr>
            <a:picLocks noChangeAspect="1"/>
          </p:cNvPicPr>
          <p:nvPr/>
        </p:nvPicPr>
        <p:blipFill>
          <a:blip r:embed="rId2"/>
          <a:stretch>
            <a:fillRect/>
          </a:stretch>
        </p:blipFill>
        <p:spPr>
          <a:xfrm>
            <a:off x="0" y="0"/>
            <a:ext cx="12191999" cy="6858000"/>
          </a:xfrm>
          <a:prstGeom prst="rect">
            <a:avLst/>
          </a:prstGeom>
        </p:spPr>
      </p:pic>
      <p:sp>
        <p:nvSpPr>
          <p:cNvPr id="3" name="Rounded Rectangle 2"/>
          <p:cNvSpPr/>
          <p:nvPr/>
        </p:nvSpPr>
        <p:spPr>
          <a:xfrm>
            <a:off x="594360" y="502920"/>
            <a:ext cx="10927080" cy="5806440"/>
          </a:xfrm>
          <a:prstGeom prst="roundRect">
            <a:avLst/>
          </a:prstGeom>
          <a:solidFill>
            <a:srgbClr val="08121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594360" y="384048"/>
            <a:ext cx="7863840" cy="502920"/>
          </a:xfrm>
          <a:prstGeom prst="rect">
            <a:avLst/>
          </a:prstGeom>
          <a:noFill/>
        </p:spPr>
        <p:txBody>
          <a:bodyPr wrap="square" lIns="73152" rIns="73152" tIns="36576" bIns="36576" anchor="t">
            <a:spAutoFit/>
          </a:bodyPr>
          <a:lstStyle/>
          <a:p>
            <a:pPr algn="l"/>
            <a:r>
              <a:rPr sz="3100" b="1" i="0">
                <a:solidFill>
                  <a:srgbClr val="FFFFFF"/>
                </a:solidFill>
                <a:latin typeface="Georgia"/>
              </a:rPr>
              <a:t>Biblical Foundation</a:t>
            </a:r>
          </a:p>
        </p:txBody>
      </p:sp>
      <p:sp>
        <p:nvSpPr>
          <p:cNvPr id="5" name="TextBox 4"/>
          <p:cNvSpPr txBox="1"/>
          <p:nvPr/>
        </p:nvSpPr>
        <p:spPr>
          <a:xfrm>
            <a:off x="621792" y="941832"/>
            <a:ext cx="7955279" cy="274320"/>
          </a:xfrm>
          <a:prstGeom prst="rect">
            <a:avLst/>
          </a:prstGeom>
          <a:noFill/>
        </p:spPr>
        <p:txBody>
          <a:bodyPr wrap="square" lIns="73152" rIns="73152" tIns="36576" bIns="36576" anchor="t">
            <a:spAutoFit/>
          </a:bodyPr>
          <a:lstStyle/>
          <a:p>
            <a:pPr algn="l"/>
            <a:r>
              <a:rPr sz="1300" b="0" i="1">
                <a:solidFill>
                  <a:srgbClr val="F8F2E6"/>
                </a:solidFill>
                <a:latin typeface="Georgia"/>
              </a:rPr>
              <a:t>Trusting Christ with what we cannot keep ourselves</a:t>
            </a:r>
          </a:p>
        </p:txBody>
      </p:sp>
      <p:sp>
        <p:nvSpPr>
          <p:cNvPr id="6" name="Rectangle 5"/>
          <p:cNvSpPr/>
          <p:nvPr/>
        </p:nvSpPr>
        <p:spPr>
          <a:xfrm>
            <a:off x="658368" y="1261872"/>
            <a:ext cx="1828800" cy="41148"/>
          </a:xfrm>
          <a:prstGeom prst="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ounded Rectangle 6"/>
          <p:cNvSpPr/>
          <p:nvPr/>
        </p:nvSpPr>
        <p:spPr>
          <a:xfrm>
            <a:off x="914400" y="1600200"/>
            <a:ext cx="1691640" cy="329184"/>
          </a:xfrm>
          <a:prstGeom prst="roundRect">
            <a:avLst/>
          </a:prstGeom>
          <a:solidFill>
            <a:srgbClr val="0C22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960120" y="1664208"/>
            <a:ext cx="1600200" cy="164592"/>
          </a:xfrm>
          <a:prstGeom prst="rect">
            <a:avLst/>
          </a:prstGeom>
          <a:noFill/>
        </p:spPr>
        <p:txBody>
          <a:bodyPr wrap="square" lIns="73152" rIns="73152" tIns="36576" bIns="36576" anchor="t">
            <a:spAutoFit/>
          </a:bodyPr>
          <a:lstStyle/>
          <a:p>
            <a:pPr algn="ctr"/>
            <a:r>
              <a:rPr sz="950" b="1" i="0">
                <a:solidFill>
                  <a:srgbClr val="FFFFFF"/>
                </a:solidFill>
                <a:latin typeface="Aptos"/>
              </a:rPr>
              <a:t>2 Timothy 1:12</a:t>
            </a:r>
          </a:p>
        </p:txBody>
      </p:sp>
      <p:sp>
        <p:nvSpPr>
          <p:cNvPr id="9" name="TextBox 8"/>
          <p:cNvSpPr txBox="1"/>
          <p:nvPr/>
        </p:nvSpPr>
        <p:spPr>
          <a:xfrm>
            <a:off x="2788919" y="1618488"/>
            <a:ext cx="3291840" cy="594360"/>
          </a:xfrm>
          <a:prstGeom prst="rect">
            <a:avLst/>
          </a:prstGeom>
          <a:noFill/>
        </p:spPr>
        <p:txBody>
          <a:bodyPr wrap="square" lIns="73152" rIns="73152" tIns="36576" bIns="36576" anchor="t">
            <a:spAutoFit/>
          </a:bodyPr>
          <a:lstStyle/>
          <a:p>
            <a:pPr algn="l"/>
            <a:r>
              <a:rPr sz="1350" b="0" i="0">
                <a:solidFill>
                  <a:srgbClr val="F8F2E6"/>
                </a:solidFill>
                <a:latin typeface="Aptos"/>
              </a:rPr>
              <a:t>The believer entrusts life to Christ, who is able to guard it.</a:t>
            </a:r>
          </a:p>
        </p:txBody>
      </p:sp>
      <p:sp>
        <p:nvSpPr>
          <p:cNvPr id="10" name="Rounded Rectangle 9"/>
          <p:cNvSpPr/>
          <p:nvPr/>
        </p:nvSpPr>
        <p:spPr>
          <a:xfrm>
            <a:off x="6263640" y="1600200"/>
            <a:ext cx="1691640" cy="329184"/>
          </a:xfrm>
          <a:prstGeom prst="round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309360" y="1664208"/>
            <a:ext cx="1600200" cy="164592"/>
          </a:xfrm>
          <a:prstGeom prst="rect">
            <a:avLst/>
          </a:prstGeom>
          <a:noFill/>
        </p:spPr>
        <p:txBody>
          <a:bodyPr wrap="square" lIns="73152" rIns="73152" tIns="36576" bIns="36576" anchor="t">
            <a:spAutoFit/>
          </a:bodyPr>
          <a:lstStyle/>
          <a:p>
            <a:pPr algn="ctr"/>
            <a:r>
              <a:rPr sz="950" b="1" i="0">
                <a:solidFill>
                  <a:srgbClr val="FFFFFF"/>
                </a:solidFill>
                <a:latin typeface="Aptos"/>
              </a:rPr>
              <a:t>Proverbs 3:5-6</a:t>
            </a:r>
          </a:p>
        </p:txBody>
      </p:sp>
      <p:sp>
        <p:nvSpPr>
          <p:cNvPr id="12" name="TextBox 11"/>
          <p:cNvSpPr txBox="1"/>
          <p:nvPr/>
        </p:nvSpPr>
        <p:spPr>
          <a:xfrm>
            <a:off x="8138159" y="1618488"/>
            <a:ext cx="3291840" cy="594360"/>
          </a:xfrm>
          <a:prstGeom prst="rect">
            <a:avLst/>
          </a:prstGeom>
          <a:noFill/>
        </p:spPr>
        <p:txBody>
          <a:bodyPr wrap="square" lIns="73152" rIns="73152" tIns="36576" bIns="36576" anchor="t">
            <a:spAutoFit/>
          </a:bodyPr>
          <a:lstStyle/>
          <a:p>
            <a:pPr algn="l"/>
            <a:r>
              <a:rPr sz="1350" b="0" i="0">
                <a:solidFill>
                  <a:srgbClr val="F8F2E6"/>
                </a:solidFill>
                <a:latin typeface="Aptos"/>
              </a:rPr>
              <a:t>Trust rejects self-reliance and acknowledges the Lord in all ways.</a:t>
            </a:r>
          </a:p>
        </p:txBody>
      </p:sp>
      <p:sp>
        <p:nvSpPr>
          <p:cNvPr id="13" name="Rounded Rectangle 12"/>
          <p:cNvSpPr/>
          <p:nvPr/>
        </p:nvSpPr>
        <p:spPr>
          <a:xfrm>
            <a:off x="914400" y="2770632"/>
            <a:ext cx="1691640" cy="329184"/>
          </a:xfrm>
          <a:prstGeom prst="roundRect">
            <a:avLst/>
          </a:prstGeom>
          <a:solidFill>
            <a:srgbClr val="0C22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960120" y="2834640"/>
            <a:ext cx="1600200" cy="164592"/>
          </a:xfrm>
          <a:prstGeom prst="rect">
            <a:avLst/>
          </a:prstGeom>
          <a:noFill/>
        </p:spPr>
        <p:txBody>
          <a:bodyPr wrap="square" lIns="73152" rIns="73152" tIns="36576" bIns="36576" anchor="t">
            <a:spAutoFit/>
          </a:bodyPr>
          <a:lstStyle/>
          <a:p>
            <a:pPr algn="ctr"/>
            <a:r>
              <a:rPr sz="950" b="1" i="0">
                <a:solidFill>
                  <a:srgbClr val="FFFFFF"/>
                </a:solidFill>
                <a:latin typeface="Aptos"/>
              </a:rPr>
              <a:t>Hebrews 12:2</a:t>
            </a:r>
          </a:p>
        </p:txBody>
      </p:sp>
      <p:sp>
        <p:nvSpPr>
          <p:cNvPr id="15" name="TextBox 14"/>
          <p:cNvSpPr txBox="1"/>
          <p:nvPr/>
        </p:nvSpPr>
        <p:spPr>
          <a:xfrm>
            <a:off x="2788919" y="2788920"/>
            <a:ext cx="3291840" cy="594360"/>
          </a:xfrm>
          <a:prstGeom prst="rect">
            <a:avLst/>
          </a:prstGeom>
          <a:noFill/>
        </p:spPr>
        <p:txBody>
          <a:bodyPr wrap="square" lIns="73152" rIns="73152" tIns="36576" bIns="36576" anchor="t">
            <a:spAutoFit/>
          </a:bodyPr>
          <a:lstStyle/>
          <a:p>
            <a:pPr algn="l"/>
            <a:r>
              <a:rPr sz="1350" b="0" i="0">
                <a:solidFill>
                  <a:srgbClr val="F8F2E6"/>
                </a:solidFill>
                <a:latin typeface="Aptos"/>
              </a:rPr>
              <a:t>Faith looks to Jesus, the author and perfecter of faith.</a:t>
            </a:r>
          </a:p>
        </p:txBody>
      </p:sp>
      <p:sp>
        <p:nvSpPr>
          <p:cNvPr id="16" name="Rounded Rectangle 15"/>
          <p:cNvSpPr/>
          <p:nvPr/>
        </p:nvSpPr>
        <p:spPr>
          <a:xfrm>
            <a:off x="6263640" y="2770632"/>
            <a:ext cx="1691640" cy="329184"/>
          </a:xfrm>
          <a:prstGeom prst="round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6309360" y="2834640"/>
            <a:ext cx="1600200" cy="164592"/>
          </a:xfrm>
          <a:prstGeom prst="rect">
            <a:avLst/>
          </a:prstGeom>
          <a:noFill/>
        </p:spPr>
        <p:txBody>
          <a:bodyPr wrap="square" lIns="73152" rIns="73152" tIns="36576" bIns="36576" anchor="t">
            <a:spAutoFit/>
          </a:bodyPr>
          <a:lstStyle/>
          <a:p>
            <a:pPr algn="ctr"/>
            <a:r>
              <a:rPr sz="950" b="1" i="0">
                <a:solidFill>
                  <a:srgbClr val="FFFFFF"/>
                </a:solidFill>
                <a:latin typeface="Aptos"/>
              </a:rPr>
              <a:t>Psalm 37:5</a:t>
            </a:r>
          </a:p>
        </p:txBody>
      </p:sp>
      <p:sp>
        <p:nvSpPr>
          <p:cNvPr id="18" name="TextBox 17"/>
          <p:cNvSpPr txBox="1"/>
          <p:nvPr/>
        </p:nvSpPr>
        <p:spPr>
          <a:xfrm>
            <a:off x="8138159" y="2788920"/>
            <a:ext cx="3291840" cy="594360"/>
          </a:xfrm>
          <a:prstGeom prst="rect">
            <a:avLst/>
          </a:prstGeom>
          <a:noFill/>
        </p:spPr>
        <p:txBody>
          <a:bodyPr wrap="square" lIns="73152" rIns="73152" tIns="36576" bIns="36576" anchor="t">
            <a:spAutoFit/>
          </a:bodyPr>
          <a:lstStyle/>
          <a:p>
            <a:pPr algn="l"/>
            <a:r>
              <a:rPr sz="1350" b="0" i="0">
                <a:solidFill>
                  <a:srgbClr val="F8F2E6"/>
                </a:solidFill>
                <a:latin typeface="Aptos"/>
              </a:rPr>
              <a:t>The faithful commit their way to the Lord.</a:t>
            </a:r>
          </a:p>
        </p:txBody>
      </p:sp>
      <p:sp>
        <p:nvSpPr>
          <p:cNvPr id="19" name="Rounded Rectangle 18"/>
          <p:cNvSpPr/>
          <p:nvPr/>
        </p:nvSpPr>
        <p:spPr>
          <a:xfrm>
            <a:off x="914400" y="3941064"/>
            <a:ext cx="1691640" cy="329184"/>
          </a:xfrm>
          <a:prstGeom prst="roundRect">
            <a:avLst/>
          </a:prstGeom>
          <a:solidFill>
            <a:srgbClr val="0C22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960120" y="4005072"/>
            <a:ext cx="1600200" cy="164592"/>
          </a:xfrm>
          <a:prstGeom prst="rect">
            <a:avLst/>
          </a:prstGeom>
          <a:noFill/>
        </p:spPr>
        <p:txBody>
          <a:bodyPr wrap="square" lIns="73152" rIns="73152" tIns="36576" bIns="36576" anchor="t">
            <a:spAutoFit/>
          </a:bodyPr>
          <a:lstStyle/>
          <a:p>
            <a:pPr algn="ctr"/>
            <a:r>
              <a:rPr sz="950" b="1" i="0">
                <a:solidFill>
                  <a:srgbClr val="FFFFFF"/>
                </a:solidFill>
                <a:latin typeface="Aptos"/>
              </a:rPr>
              <a:t>Isaiah 26:3-4</a:t>
            </a:r>
          </a:p>
        </p:txBody>
      </p:sp>
      <p:sp>
        <p:nvSpPr>
          <p:cNvPr id="21" name="TextBox 20"/>
          <p:cNvSpPr txBox="1"/>
          <p:nvPr/>
        </p:nvSpPr>
        <p:spPr>
          <a:xfrm>
            <a:off x="2788919" y="3959352"/>
            <a:ext cx="3291840" cy="594360"/>
          </a:xfrm>
          <a:prstGeom prst="rect">
            <a:avLst/>
          </a:prstGeom>
          <a:noFill/>
        </p:spPr>
        <p:txBody>
          <a:bodyPr wrap="square" lIns="73152" rIns="73152" tIns="36576" bIns="36576" anchor="t">
            <a:spAutoFit/>
          </a:bodyPr>
          <a:lstStyle/>
          <a:p>
            <a:pPr algn="l"/>
            <a:r>
              <a:rPr sz="1350" b="0" i="0">
                <a:solidFill>
                  <a:srgbClr val="F8F2E6"/>
                </a:solidFill>
                <a:latin typeface="Aptos"/>
              </a:rPr>
              <a:t>Steadfast trust rests in the everlasting Rock.</a:t>
            </a:r>
          </a:p>
        </p:txBody>
      </p:sp>
      <p:sp>
        <p:nvSpPr>
          <p:cNvPr id="22" name="TextBox 21"/>
          <p:cNvSpPr txBox="1"/>
          <p:nvPr/>
        </p:nvSpPr>
        <p:spPr>
          <a:xfrm>
            <a:off x="1097280" y="5349240"/>
            <a:ext cx="9966960" cy="457200"/>
          </a:xfrm>
          <a:prstGeom prst="rect">
            <a:avLst/>
          </a:prstGeom>
          <a:noFill/>
        </p:spPr>
        <p:txBody>
          <a:bodyPr wrap="square" lIns="73152" rIns="73152" tIns="36576" bIns="36576" anchor="t">
            <a:spAutoFit/>
          </a:bodyPr>
          <a:lstStyle/>
          <a:p>
            <a:pPr algn="ctr"/>
            <a:r>
              <a:rPr sz="1700" b="0" i="0">
                <a:solidFill>
                  <a:srgbClr val="FFFFFF"/>
                </a:solidFill>
                <a:latin typeface="Georgia"/>
              </a:rPr>
              <a:t>Trust is biblical when it is directed toward the Lord who saves, guides, sustains, and keeps his people.</a:t>
            </a:r>
          </a:p>
        </p:txBody>
      </p:sp>
      <p:sp>
        <p:nvSpPr>
          <p:cNvPr id="23" name="TextBox 22"/>
          <p:cNvSpPr txBox="1"/>
          <p:nvPr/>
        </p:nvSpPr>
        <p:spPr>
          <a:xfrm>
            <a:off x="438912" y="6537960"/>
            <a:ext cx="4389120" cy="182880"/>
          </a:xfrm>
          <a:prstGeom prst="rect">
            <a:avLst/>
          </a:prstGeom>
          <a:noFill/>
        </p:spPr>
        <p:txBody>
          <a:bodyPr wrap="square" lIns="73152" rIns="73152" tIns="36576" bIns="36576" anchor="t">
            <a:spAutoFit/>
          </a:bodyPr>
          <a:lstStyle/>
          <a:p>
            <a:pPr algn="l"/>
            <a:r>
              <a:rPr sz="750" b="0" i="0">
                <a:solidFill>
                  <a:srgbClr val="F8F2E6"/>
                </a:solidFill>
                <a:latin typeface="Aptos"/>
              </a:rPr>
              <a:t>Prepared for teaching and small group use - hymninfo.com</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F8F2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84048"/>
            <a:ext cx="7863840" cy="502920"/>
          </a:xfrm>
          <a:prstGeom prst="rect">
            <a:avLst/>
          </a:prstGeom>
          <a:noFill/>
        </p:spPr>
        <p:txBody>
          <a:bodyPr wrap="square" lIns="73152" rIns="73152" tIns="36576" bIns="36576" anchor="t">
            <a:spAutoFit/>
          </a:bodyPr>
          <a:lstStyle/>
          <a:p>
            <a:pPr algn="l"/>
            <a:r>
              <a:rPr sz="3100" b="1" i="0">
                <a:solidFill>
                  <a:srgbClr val="0C223A"/>
                </a:solidFill>
                <a:latin typeface="Georgia"/>
              </a:rPr>
              <a:t>Section Study 1</a:t>
            </a:r>
          </a:p>
        </p:txBody>
      </p:sp>
      <p:sp>
        <p:nvSpPr>
          <p:cNvPr id="4" name="TextBox 3"/>
          <p:cNvSpPr txBox="1"/>
          <p:nvPr/>
        </p:nvSpPr>
        <p:spPr>
          <a:xfrm>
            <a:off x="621792" y="941832"/>
            <a:ext cx="7955279" cy="274320"/>
          </a:xfrm>
          <a:prstGeom prst="rect">
            <a:avLst/>
          </a:prstGeom>
          <a:noFill/>
        </p:spPr>
        <p:txBody>
          <a:bodyPr wrap="square" lIns="73152" rIns="73152" tIns="36576" bIns="36576" anchor="t">
            <a:spAutoFit/>
          </a:bodyPr>
          <a:lstStyle/>
          <a:p>
            <a:pPr algn="l"/>
            <a:r>
              <a:rPr sz="1300" b="0" i="1">
                <a:solidFill>
                  <a:srgbClr val="C4933E"/>
                </a:solidFill>
                <a:latin typeface="Georgia"/>
              </a:rPr>
              <a:t>Trusting Christ for Full Salvation</a:t>
            </a:r>
          </a:p>
        </p:txBody>
      </p:sp>
      <p:sp>
        <p:nvSpPr>
          <p:cNvPr id="5" name="Rectangle 4"/>
          <p:cNvSpPr/>
          <p:nvPr/>
        </p:nvSpPr>
        <p:spPr>
          <a:xfrm>
            <a:off x="658368" y="1261872"/>
            <a:ext cx="1828800" cy="41148"/>
          </a:xfrm>
          <a:prstGeom prst="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6" name="Picture 5" descr="cross_path_panel.jpg"/>
          <p:cNvPicPr>
            <a:picLocks noChangeAspect="1"/>
          </p:cNvPicPr>
          <p:nvPr/>
        </p:nvPicPr>
        <p:blipFill>
          <a:blip r:embed="rId2"/>
          <a:stretch>
            <a:fillRect/>
          </a:stretch>
        </p:blipFill>
        <p:spPr>
          <a:xfrm>
            <a:off x="640080" y="1417320"/>
            <a:ext cx="4206240" cy="4297680"/>
          </a:xfrm>
          <a:prstGeom prst="rect">
            <a:avLst/>
          </a:prstGeom>
        </p:spPr>
      </p:pic>
      <p:sp>
        <p:nvSpPr>
          <p:cNvPr id="7" name="Rectangle 6"/>
          <p:cNvSpPr/>
          <p:nvPr/>
        </p:nvSpPr>
        <p:spPr>
          <a:xfrm>
            <a:off x="640080" y="1417320"/>
            <a:ext cx="4206240" cy="4297680"/>
          </a:xfrm>
          <a:prstGeom prst="rect">
            <a:avLst/>
          </a:prstGeom>
          <a:noFill/>
          <a:ln w="15240">
            <a:solidFill>
              <a:srgbClr val="C4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5257800" y="1417320"/>
            <a:ext cx="2057400" cy="329184"/>
          </a:xfrm>
          <a:prstGeom prst="roundRect">
            <a:avLst/>
          </a:prstGeom>
          <a:solidFill>
            <a:srgbClr val="0C223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303520" y="1481328"/>
            <a:ext cx="1965960" cy="164592"/>
          </a:xfrm>
          <a:prstGeom prst="rect">
            <a:avLst/>
          </a:prstGeom>
          <a:noFill/>
        </p:spPr>
        <p:txBody>
          <a:bodyPr wrap="square" lIns="73152" rIns="73152" tIns="36576" bIns="36576" anchor="t">
            <a:spAutoFit/>
          </a:bodyPr>
          <a:lstStyle/>
          <a:p>
            <a:pPr algn="ctr"/>
            <a:r>
              <a:rPr sz="950" b="1" i="0">
                <a:solidFill>
                  <a:srgbClr val="FFFFFF"/>
                </a:solidFill>
                <a:latin typeface="Aptos"/>
              </a:rPr>
              <a:t>Teaching Emphasis</a:t>
            </a:r>
          </a:p>
        </p:txBody>
      </p:sp>
      <p:sp>
        <p:nvSpPr>
          <p:cNvPr id="10" name="TextBox 9"/>
          <p:cNvSpPr txBox="1"/>
          <p:nvPr/>
        </p:nvSpPr>
        <p:spPr>
          <a:xfrm>
            <a:off x="5257800" y="1874519"/>
            <a:ext cx="6035040" cy="1508760"/>
          </a:xfrm>
          <a:prstGeom prst="rect">
            <a:avLst/>
          </a:prstGeom>
          <a:noFill/>
        </p:spPr>
        <p:txBody>
          <a:bodyPr wrap="square" lIns="73152" rIns="73152" tIns="36576" bIns="36576" anchor="t">
            <a:spAutoFit/>
          </a:bodyPr>
          <a:lstStyle/>
          <a:p>
            <a:pPr algn="l"/>
            <a:r>
              <a:rPr sz="1700" b="0" i="0">
                <a:solidFill>
                  <a:srgbClr val="0C223A"/>
                </a:solidFill>
                <a:latin typeface="Georgia"/>
              </a:rPr>
              <a:t>The hymn opens by placing the whole work of salvation in the hands of Jesus. It is not half-trust or partial surrender; it is complete reliance on grace.</a:t>
            </a:r>
          </a:p>
        </p:txBody>
      </p:sp>
      <p:sp>
        <p:nvSpPr>
          <p:cNvPr id="11" name="Rounded Rectangle 10"/>
          <p:cNvSpPr/>
          <p:nvPr/>
        </p:nvSpPr>
        <p:spPr>
          <a:xfrm>
            <a:off x="5257800" y="3703320"/>
            <a:ext cx="2148840" cy="329184"/>
          </a:xfrm>
          <a:prstGeom prst="round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5303520" y="3767328"/>
            <a:ext cx="2057400" cy="164592"/>
          </a:xfrm>
          <a:prstGeom prst="rect">
            <a:avLst/>
          </a:prstGeom>
          <a:noFill/>
        </p:spPr>
        <p:txBody>
          <a:bodyPr wrap="square" lIns="73152" rIns="73152" tIns="36576" bIns="36576" anchor="t">
            <a:spAutoFit/>
          </a:bodyPr>
          <a:lstStyle/>
          <a:p>
            <a:pPr algn="ctr"/>
            <a:r>
              <a:rPr sz="950" b="1" i="0">
                <a:solidFill>
                  <a:srgbClr val="FFFFFF"/>
                </a:solidFill>
                <a:latin typeface="Aptos"/>
              </a:rPr>
              <a:t>Scripture Connections</a:t>
            </a:r>
          </a:p>
        </p:txBody>
      </p:sp>
      <p:sp>
        <p:nvSpPr>
          <p:cNvPr id="13" name="TextBox 12"/>
          <p:cNvSpPr txBox="1"/>
          <p:nvPr/>
        </p:nvSpPr>
        <p:spPr>
          <a:xfrm>
            <a:off x="5394960" y="4251960"/>
            <a:ext cx="5532120" cy="1234440"/>
          </a:xfrm>
          <a:prstGeom prst="rect">
            <a:avLst/>
          </a:prstGeom>
          <a:noFill/>
        </p:spPr>
        <p:txBody>
          <a:bodyPr wrap="square">
            <a:spAutoFit/>
          </a:bodyPr>
          <a:lstStyle/>
          <a:p>
            <a:pPr>
              <a:spcAft>
                <a:spcPts val="600"/>
              </a:spcAft>
            </a:pPr>
            <a:r>
              <a:rPr sz="1450">
                <a:solidFill>
                  <a:srgbClr val="0C223A"/>
                </a:solidFill>
                <a:latin typeface="Aptos"/>
              </a:rPr>
              <a:t>• Ephesians 2:8-10</a:t>
            </a:r>
          </a:p>
          <a:p>
            <a:pPr>
              <a:spcAft>
                <a:spcPts val="600"/>
              </a:spcAft>
            </a:pPr>
            <a:r>
              <a:rPr sz="1450">
                <a:solidFill>
                  <a:srgbClr val="0C223A"/>
                </a:solidFill>
                <a:latin typeface="Aptos"/>
              </a:rPr>
              <a:t>• 2 Timothy 1:12</a:t>
            </a:r>
          </a:p>
          <a:p>
            <a:pPr>
              <a:spcAft>
                <a:spcPts val="600"/>
              </a:spcAft>
            </a:pPr>
            <a:r>
              <a:rPr sz="1450">
                <a:solidFill>
                  <a:srgbClr val="0C223A"/>
                </a:solidFill>
                <a:latin typeface="Aptos"/>
              </a:rPr>
              <a:t>• Ask: What would it look like to entrust this area to Christ this week?</a:t>
            </a:r>
          </a:p>
        </p:txBody>
      </p:sp>
      <p:sp>
        <p:nvSpPr>
          <p:cNvPr id="14" name="TextBox 13"/>
          <p:cNvSpPr txBox="1"/>
          <p:nvPr/>
        </p:nvSpPr>
        <p:spPr>
          <a:xfrm>
            <a:off x="438912" y="6537960"/>
            <a:ext cx="4389120" cy="182880"/>
          </a:xfrm>
          <a:prstGeom prst="rect">
            <a:avLst/>
          </a:prstGeom>
          <a:noFill/>
        </p:spPr>
        <p:txBody>
          <a:bodyPr wrap="square" lIns="73152" rIns="73152" tIns="36576" bIns="36576" anchor="t">
            <a:spAutoFit/>
          </a:bodyPr>
          <a:lstStyle/>
          <a:p>
            <a:pPr algn="l"/>
            <a:r>
              <a:rPr sz="750" b="0" i="0">
                <a:solidFill>
                  <a:srgbClr val="5A5A5A"/>
                </a:solidFill>
                <a:latin typeface="Aptos"/>
              </a:rPr>
              <a:t>Prepared for teaching and small group use - hymninfo.com</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F8F2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84048"/>
            <a:ext cx="7863840" cy="502920"/>
          </a:xfrm>
          <a:prstGeom prst="rect">
            <a:avLst/>
          </a:prstGeom>
          <a:noFill/>
        </p:spPr>
        <p:txBody>
          <a:bodyPr wrap="square" lIns="73152" rIns="73152" tIns="36576" bIns="36576" anchor="t">
            <a:spAutoFit/>
          </a:bodyPr>
          <a:lstStyle/>
          <a:p>
            <a:pPr algn="l"/>
            <a:r>
              <a:rPr sz="3100" b="1" i="0">
                <a:solidFill>
                  <a:srgbClr val="0C223A"/>
                </a:solidFill>
                <a:latin typeface="Georgia"/>
              </a:rPr>
              <a:t>Section Study 2</a:t>
            </a:r>
          </a:p>
        </p:txBody>
      </p:sp>
      <p:sp>
        <p:nvSpPr>
          <p:cNvPr id="4" name="TextBox 3"/>
          <p:cNvSpPr txBox="1"/>
          <p:nvPr/>
        </p:nvSpPr>
        <p:spPr>
          <a:xfrm>
            <a:off x="621792" y="941832"/>
            <a:ext cx="7955279" cy="274320"/>
          </a:xfrm>
          <a:prstGeom prst="rect">
            <a:avLst/>
          </a:prstGeom>
          <a:noFill/>
        </p:spPr>
        <p:txBody>
          <a:bodyPr wrap="square" lIns="73152" rIns="73152" tIns="36576" bIns="36576" anchor="t">
            <a:spAutoFit/>
          </a:bodyPr>
          <a:lstStyle/>
          <a:p>
            <a:pPr algn="l"/>
            <a:r>
              <a:rPr sz="1300" b="0" i="1">
                <a:solidFill>
                  <a:srgbClr val="C4933E"/>
                </a:solidFill>
                <a:latin typeface="Georgia"/>
              </a:rPr>
              <a:t>Trusting Christ for Pardon</a:t>
            </a:r>
          </a:p>
        </p:txBody>
      </p:sp>
      <p:sp>
        <p:nvSpPr>
          <p:cNvPr id="5" name="Rectangle 4"/>
          <p:cNvSpPr/>
          <p:nvPr/>
        </p:nvSpPr>
        <p:spPr>
          <a:xfrm>
            <a:off x="658368" y="1261872"/>
            <a:ext cx="1828800" cy="41148"/>
          </a:xfrm>
          <a:prstGeom prst="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6" name="Picture 5" descr="hands_panel.jpg"/>
          <p:cNvPicPr>
            <a:picLocks noChangeAspect="1"/>
          </p:cNvPicPr>
          <p:nvPr/>
        </p:nvPicPr>
        <p:blipFill>
          <a:blip r:embed="rId2"/>
          <a:stretch>
            <a:fillRect/>
          </a:stretch>
        </p:blipFill>
        <p:spPr>
          <a:xfrm>
            <a:off x="640080" y="1417320"/>
            <a:ext cx="4206240" cy="4297680"/>
          </a:xfrm>
          <a:prstGeom prst="rect">
            <a:avLst/>
          </a:prstGeom>
        </p:spPr>
      </p:pic>
      <p:sp>
        <p:nvSpPr>
          <p:cNvPr id="7" name="Rectangle 6"/>
          <p:cNvSpPr/>
          <p:nvPr/>
        </p:nvSpPr>
        <p:spPr>
          <a:xfrm>
            <a:off x="640080" y="1417320"/>
            <a:ext cx="4206240" cy="4297680"/>
          </a:xfrm>
          <a:prstGeom prst="rect">
            <a:avLst/>
          </a:prstGeom>
          <a:noFill/>
          <a:ln w="15240">
            <a:solidFill>
              <a:srgbClr val="C4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5257800" y="1417320"/>
            <a:ext cx="2057400" cy="329184"/>
          </a:xfrm>
          <a:prstGeom prst="roundRect">
            <a:avLst/>
          </a:prstGeom>
          <a:solidFill>
            <a:srgbClr val="6C353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303520" y="1481328"/>
            <a:ext cx="1965960" cy="164592"/>
          </a:xfrm>
          <a:prstGeom prst="rect">
            <a:avLst/>
          </a:prstGeom>
          <a:noFill/>
        </p:spPr>
        <p:txBody>
          <a:bodyPr wrap="square" lIns="73152" rIns="73152" tIns="36576" bIns="36576" anchor="t">
            <a:spAutoFit/>
          </a:bodyPr>
          <a:lstStyle/>
          <a:p>
            <a:pPr algn="ctr"/>
            <a:r>
              <a:rPr sz="950" b="1" i="0">
                <a:solidFill>
                  <a:srgbClr val="FFFFFF"/>
                </a:solidFill>
                <a:latin typeface="Aptos"/>
              </a:rPr>
              <a:t>Teaching Emphasis</a:t>
            </a:r>
          </a:p>
        </p:txBody>
      </p:sp>
      <p:sp>
        <p:nvSpPr>
          <p:cNvPr id="10" name="TextBox 9"/>
          <p:cNvSpPr txBox="1"/>
          <p:nvPr/>
        </p:nvSpPr>
        <p:spPr>
          <a:xfrm>
            <a:off x="5257800" y="1874519"/>
            <a:ext cx="6035040" cy="1508760"/>
          </a:xfrm>
          <a:prstGeom prst="rect">
            <a:avLst/>
          </a:prstGeom>
          <a:noFill/>
        </p:spPr>
        <p:txBody>
          <a:bodyPr wrap="square" lIns="73152" rIns="73152" tIns="36576" bIns="36576" anchor="t">
            <a:spAutoFit/>
          </a:bodyPr>
          <a:lstStyle/>
          <a:p>
            <a:pPr algn="l"/>
            <a:r>
              <a:rPr sz="1700" b="0" i="0">
                <a:solidFill>
                  <a:srgbClr val="0C223A"/>
                </a:solidFill>
                <a:latin typeface="Georgia"/>
              </a:rPr>
              <a:t>The singer bows as one who needs mercy. Trust becomes repentance, humility, and confidence that Christ receives sinners.</a:t>
            </a:r>
          </a:p>
        </p:txBody>
      </p:sp>
      <p:sp>
        <p:nvSpPr>
          <p:cNvPr id="11" name="Rounded Rectangle 10"/>
          <p:cNvSpPr/>
          <p:nvPr/>
        </p:nvSpPr>
        <p:spPr>
          <a:xfrm>
            <a:off x="5257800" y="3703320"/>
            <a:ext cx="2148840" cy="329184"/>
          </a:xfrm>
          <a:prstGeom prst="round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5303520" y="3767328"/>
            <a:ext cx="2057400" cy="164592"/>
          </a:xfrm>
          <a:prstGeom prst="rect">
            <a:avLst/>
          </a:prstGeom>
          <a:noFill/>
        </p:spPr>
        <p:txBody>
          <a:bodyPr wrap="square" lIns="73152" rIns="73152" tIns="36576" bIns="36576" anchor="t">
            <a:spAutoFit/>
          </a:bodyPr>
          <a:lstStyle/>
          <a:p>
            <a:pPr algn="ctr"/>
            <a:r>
              <a:rPr sz="950" b="1" i="0">
                <a:solidFill>
                  <a:srgbClr val="FFFFFF"/>
                </a:solidFill>
                <a:latin typeface="Aptos"/>
              </a:rPr>
              <a:t>Scripture Connections</a:t>
            </a:r>
          </a:p>
        </p:txBody>
      </p:sp>
      <p:sp>
        <p:nvSpPr>
          <p:cNvPr id="13" name="TextBox 12"/>
          <p:cNvSpPr txBox="1"/>
          <p:nvPr/>
        </p:nvSpPr>
        <p:spPr>
          <a:xfrm>
            <a:off x="5394960" y="4251960"/>
            <a:ext cx="5532120" cy="1234440"/>
          </a:xfrm>
          <a:prstGeom prst="rect">
            <a:avLst/>
          </a:prstGeom>
          <a:noFill/>
        </p:spPr>
        <p:txBody>
          <a:bodyPr wrap="square">
            <a:spAutoFit/>
          </a:bodyPr>
          <a:lstStyle/>
          <a:p>
            <a:pPr>
              <a:spcAft>
                <a:spcPts val="600"/>
              </a:spcAft>
            </a:pPr>
            <a:r>
              <a:rPr sz="1450">
                <a:solidFill>
                  <a:srgbClr val="0C223A"/>
                </a:solidFill>
                <a:latin typeface="Aptos"/>
              </a:rPr>
              <a:t>• Psalm 37:5</a:t>
            </a:r>
          </a:p>
          <a:p>
            <a:pPr>
              <a:spcAft>
                <a:spcPts val="600"/>
              </a:spcAft>
            </a:pPr>
            <a:r>
              <a:rPr sz="1450">
                <a:solidFill>
                  <a:srgbClr val="0C223A"/>
                </a:solidFill>
                <a:latin typeface="Aptos"/>
              </a:rPr>
              <a:t>• Romans 5:1</a:t>
            </a:r>
          </a:p>
          <a:p>
            <a:pPr>
              <a:spcAft>
                <a:spcPts val="600"/>
              </a:spcAft>
            </a:pPr>
            <a:r>
              <a:rPr sz="1450">
                <a:solidFill>
                  <a:srgbClr val="0C223A"/>
                </a:solidFill>
                <a:latin typeface="Aptos"/>
              </a:rPr>
              <a:t>• Ask: What would it look like to entrust this area to Christ this week?</a:t>
            </a:r>
          </a:p>
        </p:txBody>
      </p:sp>
      <p:sp>
        <p:nvSpPr>
          <p:cNvPr id="14" name="TextBox 13"/>
          <p:cNvSpPr txBox="1"/>
          <p:nvPr/>
        </p:nvSpPr>
        <p:spPr>
          <a:xfrm>
            <a:off x="438912" y="6537960"/>
            <a:ext cx="4389120" cy="182880"/>
          </a:xfrm>
          <a:prstGeom prst="rect">
            <a:avLst/>
          </a:prstGeom>
          <a:noFill/>
        </p:spPr>
        <p:txBody>
          <a:bodyPr wrap="square" lIns="73152" rIns="73152" tIns="36576" bIns="36576" anchor="t">
            <a:spAutoFit/>
          </a:bodyPr>
          <a:lstStyle/>
          <a:p>
            <a:pPr algn="l"/>
            <a:r>
              <a:rPr sz="750" b="0" i="0">
                <a:solidFill>
                  <a:srgbClr val="5A5A5A"/>
                </a:solidFill>
                <a:latin typeface="Aptos"/>
              </a:rPr>
              <a:t>Prepared for teaching and small group use - hymninfo.com</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Rectangle 1"/>
          <p:cNvSpPr/>
          <p:nvPr/>
        </p:nvSpPr>
        <p:spPr>
          <a:xfrm>
            <a:off x="0" y="0"/>
            <a:ext cx="12191999" cy="6858000"/>
          </a:xfrm>
          <a:prstGeom prst="rect">
            <a:avLst/>
          </a:prstGeom>
          <a:solidFill>
            <a:srgbClr val="F8F2E6"/>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94360" y="384048"/>
            <a:ext cx="7863840" cy="502920"/>
          </a:xfrm>
          <a:prstGeom prst="rect">
            <a:avLst/>
          </a:prstGeom>
          <a:noFill/>
        </p:spPr>
        <p:txBody>
          <a:bodyPr wrap="square" lIns="73152" rIns="73152" tIns="36576" bIns="36576" anchor="t">
            <a:spAutoFit/>
          </a:bodyPr>
          <a:lstStyle/>
          <a:p>
            <a:pPr algn="l"/>
            <a:r>
              <a:rPr sz="3100" b="1" i="0">
                <a:solidFill>
                  <a:srgbClr val="0C223A"/>
                </a:solidFill>
                <a:latin typeface="Georgia"/>
              </a:rPr>
              <a:t>Section Study 3</a:t>
            </a:r>
          </a:p>
        </p:txBody>
      </p:sp>
      <p:sp>
        <p:nvSpPr>
          <p:cNvPr id="4" name="TextBox 3"/>
          <p:cNvSpPr txBox="1"/>
          <p:nvPr/>
        </p:nvSpPr>
        <p:spPr>
          <a:xfrm>
            <a:off x="621792" y="941832"/>
            <a:ext cx="7955279" cy="274320"/>
          </a:xfrm>
          <a:prstGeom prst="rect">
            <a:avLst/>
          </a:prstGeom>
          <a:noFill/>
        </p:spPr>
        <p:txBody>
          <a:bodyPr wrap="square" lIns="73152" rIns="73152" tIns="36576" bIns="36576" anchor="t">
            <a:spAutoFit/>
          </a:bodyPr>
          <a:lstStyle/>
          <a:p>
            <a:pPr algn="l"/>
            <a:r>
              <a:rPr sz="1300" b="0" i="1">
                <a:solidFill>
                  <a:srgbClr val="C4933E"/>
                </a:solidFill>
                <a:latin typeface="Georgia"/>
              </a:rPr>
              <a:t>Trusting Christ for Cleansing</a:t>
            </a:r>
          </a:p>
        </p:txBody>
      </p:sp>
      <p:sp>
        <p:nvSpPr>
          <p:cNvPr id="5" name="Rectangle 4"/>
          <p:cNvSpPr/>
          <p:nvPr/>
        </p:nvSpPr>
        <p:spPr>
          <a:xfrm>
            <a:off x="658368" y="1261872"/>
            <a:ext cx="1828800" cy="41148"/>
          </a:xfrm>
          <a:prstGeom prst="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pic>
        <p:nvPicPr>
          <p:cNvPr id="6" name="Picture 5" descr="hero_panel.jpg"/>
          <p:cNvPicPr>
            <a:picLocks noChangeAspect="1"/>
          </p:cNvPicPr>
          <p:nvPr/>
        </p:nvPicPr>
        <p:blipFill>
          <a:blip r:embed="rId2"/>
          <a:stretch>
            <a:fillRect/>
          </a:stretch>
        </p:blipFill>
        <p:spPr>
          <a:xfrm>
            <a:off x="640080" y="1417320"/>
            <a:ext cx="4206240" cy="4297680"/>
          </a:xfrm>
          <a:prstGeom prst="rect">
            <a:avLst/>
          </a:prstGeom>
        </p:spPr>
      </p:pic>
      <p:sp>
        <p:nvSpPr>
          <p:cNvPr id="7" name="Rectangle 6"/>
          <p:cNvSpPr/>
          <p:nvPr/>
        </p:nvSpPr>
        <p:spPr>
          <a:xfrm>
            <a:off x="640080" y="1417320"/>
            <a:ext cx="4206240" cy="4297680"/>
          </a:xfrm>
          <a:prstGeom prst="rect">
            <a:avLst/>
          </a:prstGeom>
          <a:noFill/>
          <a:ln w="15240">
            <a:solidFill>
              <a:srgbClr val="C4933E"/>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ounded Rectangle 7"/>
          <p:cNvSpPr/>
          <p:nvPr/>
        </p:nvSpPr>
        <p:spPr>
          <a:xfrm>
            <a:off x="5257800" y="1417320"/>
            <a:ext cx="2057400" cy="329184"/>
          </a:xfrm>
          <a:prstGeom prst="roundRect">
            <a:avLst/>
          </a:prstGeom>
          <a:solidFill>
            <a:srgbClr val="49594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5303520" y="1481328"/>
            <a:ext cx="1965960" cy="164592"/>
          </a:xfrm>
          <a:prstGeom prst="rect">
            <a:avLst/>
          </a:prstGeom>
          <a:noFill/>
        </p:spPr>
        <p:txBody>
          <a:bodyPr wrap="square" lIns="73152" rIns="73152" tIns="36576" bIns="36576" anchor="t">
            <a:spAutoFit/>
          </a:bodyPr>
          <a:lstStyle/>
          <a:p>
            <a:pPr algn="ctr"/>
            <a:r>
              <a:rPr sz="950" b="1" i="0">
                <a:solidFill>
                  <a:srgbClr val="FFFFFF"/>
                </a:solidFill>
                <a:latin typeface="Aptos"/>
              </a:rPr>
              <a:t>Teaching Emphasis</a:t>
            </a:r>
          </a:p>
        </p:txBody>
      </p:sp>
      <p:sp>
        <p:nvSpPr>
          <p:cNvPr id="10" name="TextBox 9"/>
          <p:cNvSpPr txBox="1"/>
          <p:nvPr/>
        </p:nvSpPr>
        <p:spPr>
          <a:xfrm>
            <a:off x="5257800" y="1874519"/>
            <a:ext cx="6035040" cy="1508760"/>
          </a:xfrm>
          <a:prstGeom prst="rect">
            <a:avLst/>
          </a:prstGeom>
          <a:noFill/>
        </p:spPr>
        <p:txBody>
          <a:bodyPr wrap="square" lIns="73152" rIns="73152" tIns="36576" bIns="36576" anchor="t">
            <a:spAutoFit/>
          </a:bodyPr>
          <a:lstStyle/>
          <a:p>
            <a:pPr algn="l"/>
            <a:r>
              <a:rPr sz="1700" b="0" i="0">
                <a:solidFill>
                  <a:srgbClr val="0C223A"/>
                </a:solidFill>
                <a:latin typeface="Georgia"/>
              </a:rPr>
              <a:t>The hymn moves from pardon to holiness. Christ not only forgives guilt; he makes his people clean and forms them for obedient life.</a:t>
            </a:r>
          </a:p>
        </p:txBody>
      </p:sp>
      <p:sp>
        <p:nvSpPr>
          <p:cNvPr id="11" name="Rounded Rectangle 10"/>
          <p:cNvSpPr/>
          <p:nvPr/>
        </p:nvSpPr>
        <p:spPr>
          <a:xfrm>
            <a:off x="5257800" y="3703320"/>
            <a:ext cx="2148840" cy="329184"/>
          </a:xfrm>
          <a:prstGeom prst="roundRect">
            <a:avLst/>
          </a:prstGeom>
          <a:solidFill>
            <a:srgbClr val="C4933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5303520" y="3767328"/>
            <a:ext cx="2057400" cy="164592"/>
          </a:xfrm>
          <a:prstGeom prst="rect">
            <a:avLst/>
          </a:prstGeom>
          <a:noFill/>
        </p:spPr>
        <p:txBody>
          <a:bodyPr wrap="square" lIns="73152" rIns="73152" tIns="36576" bIns="36576" anchor="t">
            <a:spAutoFit/>
          </a:bodyPr>
          <a:lstStyle/>
          <a:p>
            <a:pPr algn="ctr"/>
            <a:r>
              <a:rPr sz="950" b="1" i="0">
                <a:solidFill>
                  <a:srgbClr val="FFFFFF"/>
                </a:solidFill>
                <a:latin typeface="Aptos"/>
              </a:rPr>
              <a:t>Scripture Connections</a:t>
            </a:r>
          </a:p>
        </p:txBody>
      </p:sp>
      <p:sp>
        <p:nvSpPr>
          <p:cNvPr id="13" name="TextBox 12"/>
          <p:cNvSpPr txBox="1"/>
          <p:nvPr/>
        </p:nvSpPr>
        <p:spPr>
          <a:xfrm>
            <a:off x="5394960" y="4251960"/>
            <a:ext cx="5532120" cy="1234440"/>
          </a:xfrm>
          <a:prstGeom prst="rect">
            <a:avLst/>
          </a:prstGeom>
          <a:noFill/>
        </p:spPr>
        <p:txBody>
          <a:bodyPr wrap="square">
            <a:spAutoFit/>
          </a:bodyPr>
          <a:lstStyle/>
          <a:p>
            <a:pPr>
              <a:spcAft>
                <a:spcPts val="600"/>
              </a:spcAft>
            </a:pPr>
            <a:r>
              <a:rPr sz="1450">
                <a:solidFill>
                  <a:srgbClr val="0C223A"/>
                </a:solidFill>
                <a:latin typeface="Aptos"/>
              </a:rPr>
              <a:t>• 1 John 1:7</a:t>
            </a:r>
          </a:p>
          <a:p>
            <a:pPr>
              <a:spcAft>
                <a:spcPts val="600"/>
              </a:spcAft>
            </a:pPr>
            <a:r>
              <a:rPr sz="1450">
                <a:solidFill>
                  <a:srgbClr val="0C223A"/>
                </a:solidFill>
                <a:latin typeface="Aptos"/>
              </a:rPr>
              <a:t>• Hebrews 12:2</a:t>
            </a:r>
          </a:p>
          <a:p>
            <a:pPr>
              <a:spcAft>
                <a:spcPts val="600"/>
              </a:spcAft>
            </a:pPr>
            <a:r>
              <a:rPr sz="1450">
                <a:solidFill>
                  <a:srgbClr val="0C223A"/>
                </a:solidFill>
                <a:latin typeface="Aptos"/>
              </a:rPr>
              <a:t>• Ask: What would it look like to entrust this area to Christ this week?</a:t>
            </a:r>
          </a:p>
        </p:txBody>
      </p:sp>
      <p:sp>
        <p:nvSpPr>
          <p:cNvPr id="14" name="TextBox 13"/>
          <p:cNvSpPr txBox="1"/>
          <p:nvPr/>
        </p:nvSpPr>
        <p:spPr>
          <a:xfrm>
            <a:off x="438912" y="6537960"/>
            <a:ext cx="4389120" cy="182880"/>
          </a:xfrm>
          <a:prstGeom prst="rect">
            <a:avLst/>
          </a:prstGeom>
          <a:noFill/>
        </p:spPr>
        <p:txBody>
          <a:bodyPr wrap="square" lIns="73152" rIns="73152" tIns="36576" bIns="36576" anchor="t">
            <a:spAutoFit/>
          </a:bodyPr>
          <a:lstStyle/>
          <a:p>
            <a:pPr algn="l"/>
            <a:r>
              <a:rPr sz="750" b="0" i="0">
                <a:solidFill>
                  <a:srgbClr val="5A5A5A"/>
                </a:solidFill>
                <a:latin typeface="Aptos"/>
              </a:rPr>
              <a:t>Prepared for teaching and small group use - hymninfo.com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 Am Trusting Thee, Lord Jesus Teaching Guide</dc:title>
  <dc:subject>Hymn study resource</dc:subject>
  <dc:creator>HymnInfo.com</dc:creator>
  <cp:keywords>hymn study, Christian worship, church teaching, HymnInfo</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