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91250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447675" y="495300"/>
            <a:ext cx="57150" cy="3943350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 descr=""/>
          <p:cNvSpPr/>
          <p:nvPr/>
        </p:nvSpPr>
        <p:spPr>
          <a:xfrm>
            <a:off x="7391400" y="723900"/>
            <a:ext cx="161925" cy="31908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5" name="" descr=""/>
          <p:cNvSpPr/>
          <p:nvPr/>
        </p:nvSpPr>
        <p:spPr>
          <a:xfrm>
            <a:off x="6619875" y="1504950"/>
            <a:ext cx="1714500" cy="1619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/>
          <p:cNvSpPr txBox="1"/>
          <p:nvPr/>
        </p:nvSpPr>
        <p:spPr>
          <a:xfrm>
            <a:off x="685800" y="1133475"/>
            <a:ext cx="5553075" cy="102870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I Am Trusting Thee, Lord Jesus]]></a:t>
            </a:r>
          </a:p>
        </p:txBody>
      </p:sp>
      <p:sp>
        <p:nvSpPr>
          <p:cNvPr id="7" name=""/>
          <p:cNvSpPr txBox="1"/>
          <p:nvPr/>
        </p:nvSpPr>
        <p:spPr>
          <a:xfrm>
            <a:off x="685800" y="2228850"/>
            <a:ext cx="5276850" cy="4095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i="1" strike="noStrike" sz="2000" spc="0" u="none" cap="none">
                <a:solidFill>
                  <a:srgbClr val="C8A951">
                    <a:alpha val="100000"/>
                  </a:srgbClr>
                </a:solidFill>
                <a:latin typeface="Calibri"/>
              </a:rPr>
              <a:t><![CDATA[Teaching Guide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Overview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“I Am Trusting Thee, Lord Jesus” is built around one sustained act of faith: placing every part of the Christian life into Christ’s hands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Frances Ridley Havergal does not treat trust as a vague feeling of optimism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hymn directs trust toward specific needs—salvation, forgiveness, cleansing, guidance, strength, and perseverance—so that dependence on Christ becomes both the beginning and the continuing pattern of discipleship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Its spiritual movement is cumulativ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believer comes to Christ not only for entrance into the Christian life but also for holiness, daily direction, effective service, and preservation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Theological Reflection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hymn presents faith as dependence upon a sufficient Christ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Its theology is not merely that believers should feel trusting, but that Christ is adequate for the whole work of salvation and the whole course of Christian discipleship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Faith has an object: the Savior who pardons, cleanses, guides, strengthens, and keeps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Justification and grace are central to the opening movement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Salvation is received rather than achieved, and pardon is sought at Christ’s feet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Application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Use the hymn to examine whether trust in Christ is being confined to conversion or extended to guidance, holiness, service, and perseveranc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Pair the hymn with Ephesians 2:8-9 when teaching that salvation is received by grace rather than earned by religious effort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Use Proverbs 3:5-6 as a framework for prayer when facing decisions that tempt the believer toward anxious self-relianc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Connect John 15:5 with Christian service so that ministry is approached as dependence on Christ rather than confidence in technique or personality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When singing or publishing the hymn, identify which tune or arrangement is actually being used, since Havergal’s original URBANE, BULLINGER, and STEPHANOS represent distinct musical traditions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723900" y="723900"/>
            <a:ext cx="7705725" cy="37338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 descr=""/>
          <p:cNvSpPr/>
          <p:nvPr/>
        </p:nvSpPr>
        <p:spPr>
          <a:xfrm>
            <a:off x="1409700" y="1181100"/>
            <a:ext cx="57150" cy="26765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5" name=""/>
          <p:cNvSpPr txBox="1"/>
          <p:nvPr/>
        </p:nvSpPr>
        <p:spPr>
          <a:xfrm>
            <a:off x="1752600" y="1181100"/>
            <a:ext cx="5619750" cy="61912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C8A951">
                    <a:alpha val="100000"/>
                  </a:srgbClr>
                </a:solidFill>
                <a:latin typeface="Calibri"/>
              </a:rPr>
              <a:t><![CDATA[Use & Share with Care]]></a:t>
            </a:r>
          </a:p>
        </p:txBody>
      </p:sp>
      <p:sp>
        <p:nvSpPr>
          <p:cNvPr id="6" name=""/>
          <p:cNvSpPr txBox="1"/>
          <p:nvPr/>
        </p:nvSpPr>
        <p:spPr>
          <a:xfrm>
            <a:off x="1752600" y="1933575"/>
            <a:ext cx="5619750" cy="160972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8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© HymnInfo.com. Free for personal, church, classroom, and small-group teaching use. Please do not sell, repost, or redistribute as downloadable files without permission.]]></a:t>
            </a:r>
          </a:p>
        </p:txBody>
      </p:sp>
      <p:sp>
        <p:nvSpPr>
          <p:cNvPr id="7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8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7">
  <a:themeElements>
    <a:clrScheme name="Theme1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HymnInfo.com</Company>
  <LinksUpToDate>false</LinksUpToDate>
  <SharedDoc>false</SharedDoc>
  <HyperlinksChanged>false</HyperlinksChanged>
  <AppVersion>12.0000</AppVersion>
  <Manager/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HymnInfo.com</dc:creator>
  <cp:lastModifiedBy>HymnInfo.com</cp:lastModifiedBy>
  <dcterms:created xsi:type="dcterms:W3CDTF">2026-08-28T05:50:28Z</dcterms:created>
  <dcterms:modified xsi:type="dcterms:W3CDTF">2026-08-28T05:50:28Z</dcterms:modified>
  <dc:title>I Am Trusting Thee, Lord Jesus Teaching Guide</dc:title>
  <dc:description>Hymn study resource prepared by HymnInfo.com.</dc:description>
  <dc:subject>Hymn study resource</dc:subject>
  <cp:keywords>hymn study, Christian worship, church teaching, HymnInfo</cp:keywords>
  <cp:category/>
  <cp:revision/>
  <cp:contentStatus/>
</cp:coreProperties>
</file>