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hero_dark.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658368" y="658368"/>
            <a:ext cx="6766560" cy="5257800"/>
          </a:xfrm>
          <a:prstGeom prst="rect">
            <a:avLst/>
          </a:prstGeom>
          <a:solidFill>
            <a:srgbClr val="101218"/>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14400" y="1078992"/>
            <a:ext cx="6217920" cy="1554480"/>
          </a:xfrm>
          <a:prstGeom prst="rect">
            <a:avLst/>
          </a:prstGeom>
          <a:noFill/>
        </p:spPr>
        <p:txBody>
          <a:bodyPr wrap="none" lIns="0" rIns="0">
            <a:spAutoFit/>
          </a:bodyPr>
          <a:lstStyle/>
          <a:p>
            <a:pPr>
              <a:lnSpc>
                <a:spcPct val="95000"/>
              </a:lnSpc>
              <a:defRPr b="1" sz="3900">
                <a:solidFill>
                  <a:srgbClr val="F8F1E1"/>
                </a:solidFill>
                <a:latin typeface="Aptos Display"/>
              </a:defRPr>
            </a:pPr>
            <a:r>
              <a:t>At Calvary</a:t>
            </a:r>
          </a:p>
          <a:p>
            <a:pPr>
              <a:spcBef>
                <a:spcPts val="600"/>
              </a:spcBef>
              <a:defRPr sz="1500">
                <a:solidFill>
                  <a:srgbClr val="DAD2BF"/>
                </a:solidFill>
                <a:latin typeface="Aptos"/>
              </a:defRPr>
            </a:pPr>
            <a:r>
              <a:t>A hymn study on grace, pardon, and liberty at the cross</a:t>
            </a:r>
          </a:p>
        </p:txBody>
      </p:sp>
      <p:sp>
        <p:nvSpPr>
          <p:cNvPr id="5" name="TextBox 4"/>
          <p:cNvSpPr txBox="1"/>
          <p:nvPr/>
        </p:nvSpPr>
        <p:spPr>
          <a:xfrm>
            <a:off x="950976" y="3063240"/>
            <a:ext cx="6035040" cy="1234440"/>
          </a:xfrm>
          <a:prstGeom prst="rect">
            <a:avLst/>
          </a:prstGeom>
          <a:noFill/>
        </p:spPr>
        <p:txBody>
          <a:bodyPr wrap="none">
            <a:spAutoFit/>
          </a:bodyPr>
          <a:lstStyle/>
          <a:p>
            <a:pPr>
              <a:spcAft>
                <a:spcPts val="600"/>
              </a:spcAft>
              <a:defRPr sz="1500">
                <a:solidFill>
                  <a:srgbClr val="DAD2BF"/>
                </a:solidFill>
                <a:latin typeface="Aptos"/>
              </a:defRPr>
            </a:pPr>
            <a:r>
              <a:t>First line: Years I spent in vanity and pride</a:t>
            </a:r>
          </a:p>
          <a:p>
            <a:pPr>
              <a:spcAft>
                <a:spcPts val="600"/>
              </a:spcAft>
              <a:defRPr sz="1500">
                <a:solidFill>
                  <a:srgbClr val="DAD2BF"/>
                </a:solidFill>
                <a:latin typeface="Aptos"/>
              </a:defRPr>
            </a:pPr>
            <a:r>
              <a:t>Words: William Reed Newell • Music: Daniel Brink Towner</a:t>
            </a:r>
          </a:p>
          <a:p>
            <a:pPr>
              <a:spcAft>
                <a:spcPts val="600"/>
              </a:spcAft>
              <a:defRPr sz="1400">
                <a:solidFill>
                  <a:srgbClr val="DAD2BF"/>
                </a:solidFill>
                <a:latin typeface="Aptos"/>
              </a:defRPr>
            </a:pPr>
            <a:r>
              <a:t>1895 • Primary Scripture: Romans 5:20-21</a:t>
            </a:r>
          </a:p>
        </p:txBody>
      </p:sp>
      <p:sp>
        <p:nvSpPr>
          <p:cNvPr id="6" name="TextBox 5"/>
          <p:cNvSpPr txBox="1"/>
          <p:nvPr/>
        </p:nvSpPr>
        <p:spPr>
          <a:xfrm>
            <a:off x="411480" y="6510528"/>
            <a:ext cx="11338560" cy="201168"/>
          </a:xfrm>
          <a:prstGeom prst="rect">
            <a:avLst/>
          </a:prstGeom>
          <a:noFill/>
        </p:spPr>
        <p:txBody>
          <a:bodyPr wrap="none">
            <a:spAutoFit/>
          </a:bodyPr>
          <a:lstStyle/>
          <a:p>
            <a:pPr algn="r">
              <a:defRPr sz="750">
                <a:solidFill>
                  <a:srgbClr val="E6E0D2"/>
                </a:solidFill>
                <a:latin typeface="Aptos"/>
              </a:defRPr>
            </a:pPr>
            <a:r>
              <a:t>Prepared for teaching and small group use - hymninfo.com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1F1816"/>
        </a:solidFill>
        <a:effectLst/>
      </p:bgPr>
    </p:bg>
    <p:spTree>
      <p:nvGrpSpPr>
        <p:cNvPr id="1" name=""/>
        <p:cNvGrpSpPr/>
        <p:nvPr/>
      </p:nvGrpSpPr>
      <p:grpSpPr/>
      <p:pic>
        <p:nvPicPr>
          <p:cNvPr id="2" name="Picture 1" descr="bible_side.jpg"/>
          <p:cNvPicPr>
            <a:picLocks noChangeAspect="1"/>
          </p:cNvPicPr>
          <p:nvPr/>
        </p:nvPicPr>
        <p:blipFill>
          <a:blip r:embed="rId2"/>
          <a:stretch>
            <a:fillRect/>
          </a:stretch>
        </p:blipFill>
        <p:spPr>
          <a:xfrm>
            <a:off x="7543800" y="0"/>
            <a:ext cx="4645152" cy="6858000"/>
          </a:xfrm>
          <a:prstGeom prst="rect">
            <a:avLst/>
          </a:prstGeom>
        </p:spPr>
      </p:pic>
      <p:sp>
        <p:nvSpPr>
          <p:cNvPr id="3" name="Rectangle 2"/>
          <p:cNvSpPr/>
          <p:nvPr/>
        </p:nvSpPr>
        <p:spPr>
          <a:xfrm>
            <a:off x="7278624" y="0"/>
            <a:ext cx="54864" cy="6858000"/>
          </a:xfrm>
          <a:prstGeom prst="rect">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58368" y="502920"/>
            <a:ext cx="6492240" cy="960120"/>
          </a:xfrm>
          <a:prstGeom prst="rect">
            <a:avLst/>
          </a:prstGeom>
          <a:noFill/>
        </p:spPr>
        <p:txBody>
          <a:bodyPr wrap="none" lIns="0" rIns="0">
            <a:spAutoFit/>
          </a:bodyPr>
          <a:lstStyle/>
          <a:p>
            <a:pPr>
              <a:lnSpc>
                <a:spcPct val="95000"/>
              </a:lnSpc>
              <a:defRPr b="1" sz="3100">
                <a:solidFill>
                  <a:srgbClr val="F8F1E1"/>
                </a:solidFill>
                <a:latin typeface="Aptos Display"/>
              </a:defRPr>
            </a:pPr>
            <a:r>
              <a:t>Hymn Section 2</a:t>
            </a:r>
          </a:p>
          <a:p>
            <a:pPr>
              <a:spcBef>
                <a:spcPts val="600"/>
              </a:spcBef>
              <a:defRPr sz="1500">
                <a:solidFill>
                  <a:srgbClr val="DAD2BF"/>
                </a:solidFill>
                <a:latin typeface="Aptos"/>
              </a:defRPr>
            </a:pPr>
            <a:r>
              <a:t>Conviction by the Word</a:t>
            </a:r>
          </a:p>
        </p:txBody>
      </p:sp>
      <p:sp>
        <p:nvSpPr>
          <p:cNvPr id="5" name="TextBox 4"/>
          <p:cNvSpPr txBox="1"/>
          <p:nvPr/>
        </p:nvSpPr>
        <p:spPr>
          <a:xfrm>
            <a:off x="777240" y="1600200"/>
            <a:ext cx="6263640" cy="4434840"/>
          </a:xfrm>
          <a:prstGeom prst="rect">
            <a:avLst/>
          </a:prstGeom>
          <a:noFill/>
        </p:spPr>
        <p:txBody>
          <a:bodyPr wrap="square" lIns="45720" rIns="45720" tIns="18288">
            <a:spAutoFit/>
          </a:bodyPr>
          <a:lstStyle/>
          <a:p>
            <a:pPr>
              <a:spcAft>
                <a:spcPts val="1000"/>
              </a:spcAft>
              <a:defRPr sz="1700">
                <a:solidFill>
                  <a:srgbClr val="F8F1E1"/>
                </a:solidFill>
                <a:latin typeface="Aptos"/>
              </a:defRPr>
            </a:pPr>
            <a:r>
              <a:t>The second movement brings Scripture into view: God’s Word awakens the conscience and reveals sin.</a:t>
            </a:r>
          </a:p>
          <a:p>
            <a:pPr>
              <a:spcAft>
                <a:spcPts val="1000"/>
              </a:spcAft>
              <a:defRPr sz="1700">
                <a:solidFill>
                  <a:srgbClr val="F8F1E1"/>
                </a:solidFill>
                <a:latin typeface="Aptos"/>
              </a:defRPr>
            </a:pPr>
            <a:r>
              <a:t>The law is not treated as an enemy; it exposes the need that only Christ can answer.</a:t>
            </a:r>
          </a:p>
          <a:p>
            <a:pPr>
              <a:spcAft>
                <a:spcPts val="1000"/>
              </a:spcAft>
              <a:defRPr sz="1700">
                <a:solidFill>
                  <a:srgbClr val="F8F1E1"/>
                </a:solidFill>
                <a:latin typeface="Aptos"/>
              </a:defRPr>
            </a:pPr>
            <a:r>
              <a:t>Teaching emphasis: conviction should lead the guilty soul toward the Savior, not toward despair.</a:t>
            </a:r>
          </a:p>
        </p:txBody>
      </p:sp>
      <p:sp>
        <p:nvSpPr>
          <p:cNvPr id="6" name="Rectangle 5"/>
          <p:cNvSpPr/>
          <p:nvPr/>
        </p:nvSpPr>
        <p:spPr>
          <a:xfrm>
            <a:off x="8001000" y="5257800"/>
            <a:ext cx="640080" cy="640080"/>
          </a:xfrm>
          <a:prstGeom prst="rect">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772400" y="6007608"/>
            <a:ext cx="1097280" cy="256032"/>
          </a:xfrm>
          <a:prstGeom prst="rect">
            <a:avLst/>
          </a:prstGeom>
          <a:noFill/>
        </p:spPr>
        <p:txBody>
          <a:bodyPr wrap="none">
            <a:spAutoFit/>
          </a:bodyPr>
          <a:lstStyle/>
          <a:p>
            <a:pPr algn="ctr">
              <a:defRPr b="1" sz="1100">
                <a:solidFill>
                  <a:srgbClr val="F8F1E1"/>
                </a:solidFill>
                <a:latin typeface="Aptos Display"/>
              </a:defRPr>
            </a:pPr>
            <a:r>
              <a:t>Word</a:t>
            </a:r>
          </a:p>
        </p:txBody>
      </p:sp>
      <p:sp>
        <p:nvSpPr>
          <p:cNvPr id="8" name="Diamond 7"/>
          <p:cNvSpPr/>
          <p:nvPr/>
        </p:nvSpPr>
        <p:spPr>
          <a:xfrm>
            <a:off x="9235440" y="5257800"/>
            <a:ext cx="640080" cy="640080"/>
          </a:xfrm>
          <a:prstGeom prst="diamond">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006840" y="6007608"/>
            <a:ext cx="1097280" cy="256032"/>
          </a:xfrm>
          <a:prstGeom prst="rect">
            <a:avLst/>
          </a:prstGeom>
          <a:noFill/>
        </p:spPr>
        <p:txBody>
          <a:bodyPr wrap="none">
            <a:spAutoFit/>
          </a:bodyPr>
          <a:lstStyle/>
          <a:p>
            <a:pPr algn="ctr">
              <a:defRPr b="1" sz="1100">
                <a:solidFill>
                  <a:srgbClr val="F8F1E1"/>
                </a:solidFill>
                <a:latin typeface="Aptos Display"/>
              </a:defRPr>
            </a:pPr>
            <a:r>
              <a:t>law</a:t>
            </a:r>
          </a:p>
        </p:txBody>
      </p:sp>
      <p:sp>
        <p:nvSpPr>
          <p:cNvPr id="10" name="Right Arrow 9"/>
          <p:cNvSpPr/>
          <p:nvPr/>
        </p:nvSpPr>
        <p:spPr>
          <a:xfrm>
            <a:off x="10469880" y="5257800"/>
            <a:ext cx="640080" cy="640080"/>
          </a:xfrm>
          <a:prstGeom prst="rightArrow">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10241280" y="6007608"/>
            <a:ext cx="1097280" cy="256032"/>
          </a:xfrm>
          <a:prstGeom prst="rect">
            <a:avLst/>
          </a:prstGeom>
          <a:noFill/>
        </p:spPr>
        <p:txBody>
          <a:bodyPr wrap="none">
            <a:spAutoFit/>
          </a:bodyPr>
          <a:lstStyle/>
          <a:p>
            <a:pPr algn="ctr">
              <a:defRPr b="1" sz="1100">
                <a:solidFill>
                  <a:srgbClr val="F8F1E1"/>
                </a:solidFill>
                <a:latin typeface="Aptos Display"/>
              </a:defRPr>
            </a:pPr>
            <a:r>
              <a:t>turn</a:t>
            </a:r>
          </a:p>
        </p:txBody>
      </p:sp>
      <p:sp>
        <p:nvSpPr>
          <p:cNvPr id="12" name="TextBox 11"/>
          <p:cNvSpPr txBox="1"/>
          <p:nvPr/>
        </p:nvSpPr>
        <p:spPr>
          <a:xfrm>
            <a:off x="411480" y="6510528"/>
            <a:ext cx="11338560" cy="201168"/>
          </a:xfrm>
          <a:prstGeom prst="rect">
            <a:avLst/>
          </a:prstGeom>
          <a:noFill/>
        </p:spPr>
        <p:txBody>
          <a:bodyPr wrap="none">
            <a:spAutoFit/>
          </a:bodyPr>
          <a:lstStyle/>
          <a:p>
            <a:pPr algn="r">
              <a:defRPr sz="750">
                <a:solidFill>
                  <a:srgbClr val="E6E0D2"/>
                </a:solidFill>
                <a:latin typeface="Aptos"/>
              </a:defRPr>
            </a:pPr>
            <a:r>
              <a:t>Prepared for teaching and small group use - hymninfo.com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1F1816"/>
        </a:solidFill>
        <a:effectLst/>
      </p:bgPr>
    </p:bg>
    <p:spTree>
      <p:nvGrpSpPr>
        <p:cNvPr id="1" name=""/>
        <p:cNvGrpSpPr/>
        <p:nvPr/>
      </p:nvGrpSpPr>
      <p:grpSpPr/>
      <p:pic>
        <p:nvPicPr>
          <p:cNvPr id="2" name="Picture 1" descr="worship_side.jpg"/>
          <p:cNvPicPr>
            <a:picLocks noChangeAspect="1"/>
          </p:cNvPicPr>
          <p:nvPr/>
        </p:nvPicPr>
        <p:blipFill>
          <a:blip r:embed="rId2"/>
          <a:stretch>
            <a:fillRect/>
          </a:stretch>
        </p:blipFill>
        <p:spPr>
          <a:xfrm>
            <a:off x="7543800" y="0"/>
            <a:ext cx="4645152" cy="6858000"/>
          </a:xfrm>
          <a:prstGeom prst="rect">
            <a:avLst/>
          </a:prstGeom>
        </p:spPr>
      </p:pic>
      <p:sp>
        <p:nvSpPr>
          <p:cNvPr id="3" name="Rectangle 2"/>
          <p:cNvSpPr/>
          <p:nvPr/>
        </p:nvSpPr>
        <p:spPr>
          <a:xfrm>
            <a:off x="7278624" y="0"/>
            <a:ext cx="54864" cy="6858000"/>
          </a:xfrm>
          <a:prstGeom prst="rect">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58368" y="502920"/>
            <a:ext cx="6492240" cy="960120"/>
          </a:xfrm>
          <a:prstGeom prst="rect">
            <a:avLst/>
          </a:prstGeom>
          <a:noFill/>
        </p:spPr>
        <p:txBody>
          <a:bodyPr wrap="none" lIns="0" rIns="0">
            <a:spAutoFit/>
          </a:bodyPr>
          <a:lstStyle/>
          <a:p>
            <a:pPr>
              <a:lnSpc>
                <a:spcPct val="95000"/>
              </a:lnSpc>
              <a:defRPr b="1" sz="3100">
                <a:solidFill>
                  <a:srgbClr val="F8F1E1"/>
                </a:solidFill>
                <a:latin typeface="Aptos Display"/>
              </a:defRPr>
            </a:pPr>
            <a:r>
              <a:t>Hymn Section 3</a:t>
            </a:r>
          </a:p>
          <a:p>
            <a:pPr>
              <a:spcBef>
                <a:spcPts val="600"/>
              </a:spcBef>
              <a:defRPr sz="1500">
                <a:solidFill>
                  <a:srgbClr val="DAD2BF"/>
                </a:solidFill>
                <a:latin typeface="Aptos"/>
              </a:defRPr>
            </a:pPr>
            <a:r>
              <a:t>Surrender and joyful confession</a:t>
            </a:r>
          </a:p>
        </p:txBody>
      </p:sp>
      <p:sp>
        <p:nvSpPr>
          <p:cNvPr id="5" name="TextBox 4"/>
          <p:cNvSpPr txBox="1"/>
          <p:nvPr/>
        </p:nvSpPr>
        <p:spPr>
          <a:xfrm>
            <a:off x="777240" y="1600200"/>
            <a:ext cx="6263640" cy="4434840"/>
          </a:xfrm>
          <a:prstGeom prst="rect">
            <a:avLst/>
          </a:prstGeom>
          <a:noFill/>
        </p:spPr>
        <p:txBody>
          <a:bodyPr wrap="square" lIns="45720" rIns="45720" tIns="18288">
            <a:spAutoFit/>
          </a:bodyPr>
          <a:lstStyle/>
          <a:p>
            <a:pPr>
              <a:spcAft>
                <a:spcPts val="1000"/>
              </a:spcAft>
              <a:defRPr sz="1700">
                <a:solidFill>
                  <a:srgbClr val="F8F1E1"/>
                </a:solidFill>
                <a:latin typeface="Aptos"/>
              </a:defRPr>
            </a:pPr>
            <a:r>
              <a:t>The hymn then moves from pardon to allegiance: the forgiven believer gladly owns Christ as King.</a:t>
            </a:r>
          </a:p>
          <a:p>
            <a:pPr>
              <a:spcAft>
                <a:spcPts val="1000"/>
              </a:spcAft>
              <a:defRPr sz="1700">
                <a:solidFill>
                  <a:srgbClr val="F8F1E1"/>
                </a:solidFill>
                <a:latin typeface="Aptos"/>
              </a:defRPr>
            </a:pPr>
            <a:r>
              <a:t>The song of the soul is no longer self-defense but grateful praise.</a:t>
            </a:r>
          </a:p>
          <a:p>
            <a:pPr>
              <a:spcAft>
                <a:spcPts val="1000"/>
              </a:spcAft>
              <a:defRPr sz="1700">
                <a:solidFill>
                  <a:srgbClr val="F8F1E1"/>
                </a:solidFill>
                <a:latin typeface="Aptos"/>
              </a:defRPr>
            </a:pPr>
            <a:r>
              <a:t>Teaching emphasis: grace does not leave the heart unchanged; mercy produces surrender, worship, and obedience.</a:t>
            </a:r>
          </a:p>
        </p:txBody>
      </p:sp>
      <p:sp>
        <p:nvSpPr>
          <p:cNvPr id="6" name="5-Point Star 5"/>
          <p:cNvSpPr/>
          <p:nvPr/>
        </p:nvSpPr>
        <p:spPr>
          <a:xfrm>
            <a:off x="8001000" y="5257800"/>
            <a:ext cx="640080" cy="640080"/>
          </a:xfrm>
          <a:prstGeom prst="star5">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772400" y="6007608"/>
            <a:ext cx="1097280" cy="256032"/>
          </a:xfrm>
          <a:prstGeom prst="rect">
            <a:avLst/>
          </a:prstGeom>
          <a:noFill/>
        </p:spPr>
        <p:txBody>
          <a:bodyPr wrap="none">
            <a:spAutoFit/>
          </a:bodyPr>
          <a:lstStyle/>
          <a:p>
            <a:pPr algn="ctr">
              <a:defRPr b="1" sz="1100">
                <a:solidFill>
                  <a:srgbClr val="F8F1E1"/>
                </a:solidFill>
                <a:latin typeface="Aptos Display"/>
              </a:defRPr>
            </a:pPr>
            <a:r>
              <a:t>King</a:t>
            </a:r>
          </a:p>
        </p:txBody>
      </p:sp>
      <p:sp>
        <p:nvSpPr>
          <p:cNvPr id="8" name="Heart 7"/>
          <p:cNvSpPr/>
          <p:nvPr/>
        </p:nvSpPr>
        <p:spPr>
          <a:xfrm>
            <a:off x="9235440" y="5257800"/>
            <a:ext cx="640080" cy="640080"/>
          </a:xfrm>
          <a:prstGeom prst="heart">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006840" y="6007608"/>
            <a:ext cx="1097280" cy="256032"/>
          </a:xfrm>
          <a:prstGeom prst="rect">
            <a:avLst/>
          </a:prstGeom>
          <a:noFill/>
        </p:spPr>
        <p:txBody>
          <a:bodyPr wrap="none">
            <a:spAutoFit/>
          </a:bodyPr>
          <a:lstStyle/>
          <a:p>
            <a:pPr algn="ctr">
              <a:defRPr b="1" sz="1100">
                <a:solidFill>
                  <a:srgbClr val="F8F1E1"/>
                </a:solidFill>
                <a:latin typeface="Aptos Display"/>
              </a:defRPr>
            </a:pPr>
            <a:r>
              <a:t>joy</a:t>
            </a:r>
          </a:p>
        </p:txBody>
      </p:sp>
      <p:sp>
        <p:nvSpPr>
          <p:cNvPr id="10" name="Up Arrow 9"/>
          <p:cNvSpPr/>
          <p:nvPr/>
        </p:nvSpPr>
        <p:spPr>
          <a:xfrm>
            <a:off x="10469880" y="5257800"/>
            <a:ext cx="640080" cy="640080"/>
          </a:xfrm>
          <a:prstGeom prst="upArrow">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10241280" y="6007608"/>
            <a:ext cx="1097280" cy="256032"/>
          </a:xfrm>
          <a:prstGeom prst="rect">
            <a:avLst/>
          </a:prstGeom>
          <a:noFill/>
        </p:spPr>
        <p:txBody>
          <a:bodyPr wrap="none">
            <a:spAutoFit/>
          </a:bodyPr>
          <a:lstStyle/>
          <a:p>
            <a:pPr algn="ctr">
              <a:defRPr b="1" sz="1100">
                <a:solidFill>
                  <a:srgbClr val="F8F1E1"/>
                </a:solidFill>
                <a:latin typeface="Aptos Display"/>
              </a:defRPr>
            </a:pPr>
            <a:r>
              <a:t>praise</a:t>
            </a:r>
          </a:p>
        </p:txBody>
      </p:sp>
      <p:sp>
        <p:nvSpPr>
          <p:cNvPr id="12" name="TextBox 11"/>
          <p:cNvSpPr txBox="1"/>
          <p:nvPr/>
        </p:nvSpPr>
        <p:spPr>
          <a:xfrm>
            <a:off x="411480" y="6510528"/>
            <a:ext cx="11338560" cy="201168"/>
          </a:xfrm>
          <a:prstGeom prst="rect">
            <a:avLst/>
          </a:prstGeom>
          <a:noFill/>
        </p:spPr>
        <p:txBody>
          <a:bodyPr wrap="none">
            <a:spAutoFit/>
          </a:bodyPr>
          <a:lstStyle/>
          <a:p>
            <a:pPr algn="r">
              <a:defRPr sz="750">
                <a:solidFill>
                  <a:srgbClr val="E6E0D2"/>
                </a:solidFill>
                <a:latin typeface="Aptos"/>
              </a:defRPr>
            </a:pPr>
            <a:r>
              <a:t>Prepared for teaching and small group use - hymninfo.com</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1F1816"/>
        </a:solidFill>
        <a:effectLst/>
      </p:bgPr>
    </p:bg>
    <p:spTree>
      <p:nvGrpSpPr>
        <p:cNvPr id="1" name=""/>
        <p:cNvGrpSpPr/>
        <p:nvPr/>
      </p:nvGrpSpPr>
      <p:grpSpPr/>
      <p:pic>
        <p:nvPicPr>
          <p:cNvPr id="2" name="Picture 1" descr="hero_side.jpg"/>
          <p:cNvPicPr>
            <a:picLocks noChangeAspect="1"/>
          </p:cNvPicPr>
          <p:nvPr/>
        </p:nvPicPr>
        <p:blipFill>
          <a:blip r:embed="rId2"/>
          <a:stretch>
            <a:fillRect/>
          </a:stretch>
        </p:blipFill>
        <p:spPr>
          <a:xfrm>
            <a:off x="7543800" y="0"/>
            <a:ext cx="4645152" cy="6858000"/>
          </a:xfrm>
          <a:prstGeom prst="rect">
            <a:avLst/>
          </a:prstGeom>
        </p:spPr>
      </p:pic>
      <p:sp>
        <p:nvSpPr>
          <p:cNvPr id="3" name="Rectangle 2"/>
          <p:cNvSpPr/>
          <p:nvPr/>
        </p:nvSpPr>
        <p:spPr>
          <a:xfrm>
            <a:off x="7278624" y="0"/>
            <a:ext cx="54864" cy="6858000"/>
          </a:xfrm>
          <a:prstGeom prst="rect">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58368" y="502920"/>
            <a:ext cx="6492240" cy="960120"/>
          </a:xfrm>
          <a:prstGeom prst="rect">
            <a:avLst/>
          </a:prstGeom>
          <a:noFill/>
        </p:spPr>
        <p:txBody>
          <a:bodyPr wrap="none" lIns="0" rIns="0">
            <a:spAutoFit/>
          </a:bodyPr>
          <a:lstStyle/>
          <a:p>
            <a:pPr>
              <a:lnSpc>
                <a:spcPct val="95000"/>
              </a:lnSpc>
              <a:defRPr b="1" sz="3100">
                <a:solidFill>
                  <a:srgbClr val="F8F1E1"/>
                </a:solidFill>
                <a:latin typeface="Aptos Display"/>
              </a:defRPr>
            </a:pPr>
            <a:r>
              <a:t>Hymn Section 4</a:t>
            </a:r>
          </a:p>
          <a:p>
            <a:pPr>
              <a:spcBef>
                <a:spcPts val="600"/>
              </a:spcBef>
              <a:defRPr sz="1500">
                <a:solidFill>
                  <a:srgbClr val="DAD2BF"/>
                </a:solidFill>
                <a:latin typeface="Aptos"/>
              </a:defRPr>
            </a:pPr>
            <a:r>
              <a:t>Wonder at the love of God</a:t>
            </a:r>
          </a:p>
        </p:txBody>
      </p:sp>
      <p:sp>
        <p:nvSpPr>
          <p:cNvPr id="5" name="TextBox 4"/>
          <p:cNvSpPr txBox="1"/>
          <p:nvPr/>
        </p:nvSpPr>
        <p:spPr>
          <a:xfrm>
            <a:off x="777240" y="1600200"/>
            <a:ext cx="6263640" cy="4434840"/>
          </a:xfrm>
          <a:prstGeom prst="rect">
            <a:avLst/>
          </a:prstGeom>
          <a:noFill/>
        </p:spPr>
        <p:txBody>
          <a:bodyPr wrap="square" lIns="45720" rIns="45720" tIns="18288">
            <a:spAutoFit/>
          </a:bodyPr>
          <a:lstStyle/>
          <a:p>
            <a:pPr>
              <a:spcAft>
                <a:spcPts val="1000"/>
              </a:spcAft>
              <a:defRPr sz="1700">
                <a:solidFill>
                  <a:srgbClr val="F8F1E1"/>
                </a:solidFill>
                <a:latin typeface="Aptos"/>
              </a:defRPr>
            </a:pPr>
            <a:r>
              <a:t>The final movement widens from personal testimony to adoration of God’s saving plan.</a:t>
            </a:r>
          </a:p>
          <a:p>
            <a:pPr>
              <a:spcAft>
                <a:spcPts val="1000"/>
              </a:spcAft>
              <a:defRPr sz="1700">
                <a:solidFill>
                  <a:srgbClr val="F8F1E1"/>
                </a:solidFill>
                <a:latin typeface="Aptos"/>
              </a:defRPr>
            </a:pPr>
            <a:r>
              <a:t>The cross is presented as the bridge over the gulf between holy God and sinful humanity.</a:t>
            </a:r>
          </a:p>
          <a:p>
            <a:pPr>
              <a:spcAft>
                <a:spcPts val="1000"/>
              </a:spcAft>
              <a:defRPr sz="1700">
                <a:solidFill>
                  <a:srgbClr val="F8F1E1"/>
                </a:solidFill>
                <a:latin typeface="Aptos"/>
              </a:defRPr>
            </a:pPr>
            <a:r>
              <a:t>Teaching emphasis: mature faith does not move past Calvary; it grows deeper in wonder there.</a:t>
            </a:r>
          </a:p>
        </p:txBody>
      </p:sp>
      <p:sp>
        <p:nvSpPr>
          <p:cNvPr id="6" name="Left-Right Arrow 5"/>
          <p:cNvSpPr/>
          <p:nvPr/>
        </p:nvSpPr>
        <p:spPr>
          <a:xfrm>
            <a:off x="8001000" y="5257800"/>
            <a:ext cx="640080" cy="640080"/>
          </a:xfrm>
          <a:prstGeom prst="leftRightArrow">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772400" y="6007608"/>
            <a:ext cx="1097280" cy="256032"/>
          </a:xfrm>
          <a:prstGeom prst="rect">
            <a:avLst/>
          </a:prstGeom>
          <a:noFill/>
        </p:spPr>
        <p:txBody>
          <a:bodyPr wrap="none">
            <a:spAutoFit/>
          </a:bodyPr>
          <a:lstStyle/>
          <a:p>
            <a:pPr algn="ctr">
              <a:defRPr b="1" sz="1100">
                <a:solidFill>
                  <a:srgbClr val="F8F1E1"/>
                </a:solidFill>
                <a:latin typeface="Aptos Display"/>
              </a:defRPr>
            </a:pPr>
            <a:r>
              <a:t>bridge</a:t>
            </a:r>
          </a:p>
        </p:txBody>
      </p:sp>
      <p:sp>
        <p:nvSpPr>
          <p:cNvPr id="8" name="Cross 7"/>
          <p:cNvSpPr/>
          <p:nvPr/>
        </p:nvSpPr>
        <p:spPr>
          <a:xfrm>
            <a:off x="9235440" y="5257800"/>
            <a:ext cx="640080" cy="640080"/>
          </a:xfrm>
          <a:prstGeom prst="plus">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006840" y="6007608"/>
            <a:ext cx="1097280" cy="256032"/>
          </a:xfrm>
          <a:prstGeom prst="rect">
            <a:avLst/>
          </a:prstGeom>
          <a:noFill/>
        </p:spPr>
        <p:txBody>
          <a:bodyPr wrap="none">
            <a:spAutoFit/>
          </a:bodyPr>
          <a:lstStyle/>
          <a:p>
            <a:pPr algn="ctr">
              <a:defRPr b="1" sz="1100">
                <a:solidFill>
                  <a:srgbClr val="F8F1E1"/>
                </a:solidFill>
                <a:latin typeface="Aptos Display"/>
              </a:defRPr>
            </a:pPr>
            <a:r>
              <a:t>cross</a:t>
            </a:r>
          </a:p>
        </p:txBody>
      </p:sp>
      <p:sp>
        <p:nvSpPr>
          <p:cNvPr id="10" name="5-Point Star 9"/>
          <p:cNvSpPr/>
          <p:nvPr/>
        </p:nvSpPr>
        <p:spPr>
          <a:xfrm>
            <a:off x="10469880" y="5257800"/>
            <a:ext cx="640080" cy="640080"/>
          </a:xfrm>
          <a:prstGeom prst="star5">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10241280" y="6007608"/>
            <a:ext cx="1097280" cy="256032"/>
          </a:xfrm>
          <a:prstGeom prst="rect">
            <a:avLst/>
          </a:prstGeom>
          <a:noFill/>
        </p:spPr>
        <p:txBody>
          <a:bodyPr wrap="none">
            <a:spAutoFit/>
          </a:bodyPr>
          <a:lstStyle/>
          <a:p>
            <a:pPr algn="ctr">
              <a:defRPr b="1" sz="1100">
                <a:solidFill>
                  <a:srgbClr val="F8F1E1"/>
                </a:solidFill>
                <a:latin typeface="Aptos Display"/>
              </a:defRPr>
            </a:pPr>
            <a:r>
              <a:t>wonder</a:t>
            </a:r>
          </a:p>
        </p:txBody>
      </p:sp>
      <p:sp>
        <p:nvSpPr>
          <p:cNvPr id="12" name="TextBox 11"/>
          <p:cNvSpPr txBox="1"/>
          <p:nvPr/>
        </p:nvSpPr>
        <p:spPr>
          <a:xfrm>
            <a:off x="411480" y="6510528"/>
            <a:ext cx="11338560" cy="201168"/>
          </a:xfrm>
          <a:prstGeom prst="rect">
            <a:avLst/>
          </a:prstGeom>
          <a:noFill/>
        </p:spPr>
        <p:txBody>
          <a:bodyPr wrap="none">
            <a:spAutoFit/>
          </a:bodyPr>
          <a:lstStyle/>
          <a:p>
            <a:pPr algn="r">
              <a:defRPr sz="750">
                <a:solidFill>
                  <a:srgbClr val="E6E0D2"/>
                </a:solidFill>
                <a:latin typeface="Aptos"/>
              </a:defRPr>
            </a:pPr>
            <a:r>
              <a:t>Prepared for teaching and small group use - hymninfo.com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hero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658368"/>
            <a:ext cx="10789920" cy="960120"/>
          </a:xfrm>
          <a:prstGeom prst="rect">
            <a:avLst/>
          </a:prstGeom>
          <a:noFill/>
        </p:spPr>
        <p:txBody>
          <a:bodyPr wrap="none" lIns="0" rIns="0">
            <a:spAutoFit/>
          </a:bodyPr>
          <a:lstStyle/>
          <a:p>
            <a:pPr>
              <a:lnSpc>
                <a:spcPct val="95000"/>
              </a:lnSpc>
              <a:defRPr b="1" sz="3300">
                <a:solidFill>
                  <a:srgbClr val="F8F1E1"/>
                </a:solidFill>
                <a:latin typeface="Aptos Display"/>
              </a:defRPr>
            </a:pPr>
            <a:r>
              <a:t>The Refrain’s Gospel Center</a:t>
            </a:r>
          </a:p>
          <a:p>
            <a:pPr>
              <a:spcBef>
                <a:spcPts val="600"/>
              </a:spcBef>
              <a:defRPr sz="1500">
                <a:solidFill>
                  <a:srgbClr val="DAD2BF"/>
                </a:solidFill>
                <a:latin typeface="Aptos"/>
              </a:defRPr>
            </a:pPr>
            <a:r>
              <a:t>Mercy, grace, pardon, and liberty belong together.</a:t>
            </a:r>
          </a:p>
        </p:txBody>
      </p:sp>
      <p:sp>
        <p:nvSpPr>
          <p:cNvPr id="4" name="Rounded Rectangle 3"/>
          <p:cNvSpPr/>
          <p:nvPr/>
        </p:nvSpPr>
        <p:spPr>
          <a:xfrm>
            <a:off x="868680" y="1847088"/>
            <a:ext cx="2240280" cy="2514600"/>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Heart 4"/>
          <p:cNvSpPr/>
          <p:nvPr/>
        </p:nvSpPr>
        <p:spPr>
          <a:xfrm>
            <a:off x="1033271" y="2048256"/>
            <a:ext cx="347472" cy="347472"/>
          </a:xfrm>
          <a:prstGeom prst="heart">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124712" y="2029968"/>
            <a:ext cx="1828800" cy="320040"/>
          </a:xfrm>
          <a:prstGeom prst="rect">
            <a:avLst/>
          </a:prstGeom>
          <a:noFill/>
        </p:spPr>
        <p:txBody>
          <a:bodyPr wrap="none">
            <a:spAutoFit/>
          </a:bodyPr>
          <a:lstStyle/>
          <a:p>
            <a:pPr>
              <a:defRPr b="1" sz="1400">
                <a:solidFill>
                  <a:srgbClr val="382B1F"/>
                </a:solidFill>
                <a:latin typeface="Aptos Display"/>
              </a:defRPr>
            </a:pPr>
            <a:r>
              <a:t>Mercy</a:t>
            </a:r>
          </a:p>
        </p:txBody>
      </p:sp>
      <p:sp>
        <p:nvSpPr>
          <p:cNvPr id="7" name="TextBox 6"/>
          <p:cNvSpPr txBox="1"/>
          <p:nvPr/>
        </p:nvSpPr>
        <p:spPr>
          <a:xfrm>
            <a:off x="1124712" y="2414016"/>
            <a:ext cx="1801368" cy="1828800"/>
          </a:xfrm>
          <a:prstGeom prst="rect">
            <a:avLst/>
          </a:prstGeom>
          <a:noFill/>
        </p:spPr>
        <p:txBody>
          <a:bodyPr wrap="square">
            <a:spAutoFit/>
          </a:bodyPr>
          <a:lstStyle/>
          <a:p>
            <a:pPr>
              <a:defRPr sz="1080">
                <a:solidFill>
                  <a:srgbClr val="40372F"/>
                </a:solidFill>
                <a:latin typeface="Aptos"/>
              </a:defRPr>
            </a:pPr>
            <a:r>
              <a:t>God meets the guilty with compassion instead of abandonment.</a:t>
            </a:r>
          </a:p>
        </p:txBody>
      </p:sp>
      <p:sp>
        <p:nvSpPr>
          <p:cNvPr id="8" name="Rounded Rectangle 7"/>
          <p:cNvSpPr/>
          <p:nvPr/>
        </p:nvSpPr>
        <p:spPr>
          <a:xfrm>
            <a:off x="3611880" y="1847088"/>
            <a:ext cx="2240280" cy="2514600"/>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Sun 8"/>
          <p:cNvSpPr/>
          <p:nvPr/>
        </p:nvSpPr>
        <p:spPr>
          <a:xfrm>
            <a:off x="3776472" y="2048256"/>
            <a:ext cx="347472" cy="347472"/>
          </a:xfrm>
          <a:prstGeom prst="sun">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3867912" y="2029968"/>
            <a:ext cx="1828800" cy="320040"/>
          </a:xfrm>
          <a:prstGeom prst="rect">
            <a:avLst/>
          </a:prstGeom>
          <a:noFill/>
        </p:spPr>
        <p:txBody>
          <a:bodyPr wrap="none">
            <a:spAutoFit/>
          </a:bodyPr>
          <a:lstStyle/>
          <a:p>
            <a:pPr>
              <a:defRPr b="1" sz="1400">
                <a:solidFill>
                  <a:srgbClr val="382B1F"/>
                </a:solidFill>
                <a:latin typeface="Aptos Display"/>
              </a:defRPr>
            </a:pPr>
            <a:r>
              <a:t>Grace</a:t>
            </a:r>
          </a:p>
        </p:txBody>
      </p:sp>
      <p:sp>
        <p:nvSpPr>
          <p:cNvPr id="11" name="TextBox 10"/>
          <p:cNvSpPr txBox="1"/>
          <p:nvPr/>
        </p:nvSpPr>
        <p:spPr>
          <a:xfrm>
            <a:off x="3867912" y="2414016"/>
            <a:ext cx="1801368" cy="1828800"/>
          </a:xfrm>
          <a:prstGeom prst="rect">
            <a:avLst/>
          </a:prstGeom>
          <a:noFill/>
        </p:spPr>
        <p:txBody>
          <a:bodyPr wrap="square">
            <a:spAutoFit/>
          </a:bodyPr>
          <a:lstStyle/>
          <a:p>
            <a:pPr>
              <a:defRPr sz="1080">
                <a:solidFill>
                  <a:srgbClr val="40372F"/>
                </a:solidFill>
                <a:latin typeface="Aptos"/>
              </a:defRPr>
            </a:pPr>
            <a:r>
              <a:t>The gift is free because Christ bears the cost.</a:t>
            </a:r>
          </a:p>
        </p:txBody>
      </p:sp>
      <p:sp>
        <p:nvSpPr>
          <p:cNvPr id="12" name="Rounded Rectangle 11"/>
          <p:cNvSpPr/>
          <p:nvPr/>
        </p:nvSpPr>
        <p:spPr>
          <a:xfrm>
            <a:off x="6355080" y="1847088"/>
            <a:ext cx="2240280" cy="2514600"/>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Pentagon 12"/>
          <p:cNvSpPr/>
          <p:nvPr/>
        </p:nvSpPr>
        <p:spPr>
          <a:xfrm>
            <a:off x="6519672" y="2048256"/>
            <a:ext cx="347472" cy="347472"/>
          </a:xfrm>
          <a:prstGeom prst="homePlate">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611112" y="2029968"/>
            <a:ext cx="1828800" cy="320040"/>
          </a:xfrm>
          <a:prstGeom prst="rect">
            <a:avLst/>
          </a:prstGeom>
          <a:noFill/>
        </p:spPr>
        <p:txBody>
          <a:bodyPr wrap="none">
            <a:spAutoFit/>
          </a:bodyPr>
          <a:lstStyle/>
          <a:p>
            <a:pPr>
              <a:defRPr b="1" sz="1400">
                <a:solidFill>
                  <a:srgbClr val="382B1F"/>
                </a:solidFill>
                <a:latin typeface="Aptos Display"/>
              </a:defRPr>
            </a:pPr>
            <a:r>
              <a:t>Pardon</a:t>
            </a:r>
          </a:p>
        </p:txBody>
      </p:sp>
      <p:sp>
        <p:nvSpPr>
          <p:cNvPr id="15" name="TextBox 14"/>
          <p:cNvSpPr txBox="1"/>
          <p:nvPr/>
        </p:nvSpPr>
        <p:spPr>
          <a:xfrm>
            <a:off x="6611112" y="2414016"/>
            <a:ext cx="1801368" cy="1828800"/>
          </a:xfrm>
          <a:prstGeom prst="rect">
            <a:avLst/>
          </a:prstGeom>
          <a:noFill/>
        </p:spPr>
        <p:txBody>
          <a:bodyPr wrap="square">
            <a:spAutoFit/>
          </a:bodyPr>
          <a:lstStyle/>
          <a:p>
            <a:pPr>
              <a:defRPr sz="1080">
                <a:solidFill>
                  <a:srgbClr val="40372F"/>
                </a:solidFill>
                <a:latin typeface="Aptos"/>
              </a:defRPr>
            </a:pPr>
            <a:r>
              <a:t>Forgiveness is personal, abundant, and received by faith.</a:t>
            </a:r>
          </a:p>
        </p:txBody>
      </p:sp>
      <p:sp>
        <p:nvSpPr>
          <p:cNvPr id="16" name="Rounded Rectangle 15"/>
          <p:cNvSpPr/>
          <p:nvPr/>
        </p:nvSpPr>
        <p:spPr>
          <a:xfrm>
            <a:off x="9098280" y="1847088"/>
            <a:ext cx="2240280" cy="2514600"/>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Left-Right Arrow 16"/>
          <p:cNvSpPr/>
          <p:nvPr/>
        </p:nvSpPr>
        <p:spPr>
          <a:xfrm>
            <a:off x="9262872" y="2048256"/>
            <a:ext cx="347472" cy="347472"/>
          </a:xfrm>
          <a:prstGeom prst="leftRightArrow">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9354311" y="2029968"/>
            <a:ext cx="1828800" cy="320040"/>
          </a:xfrm>
          <a:prstGeom prst="rect">
            <a:avLst/>
          </a:prstGeom>
          <a:noFill/>
        </p:spPr>
        <p:txBody>
          <a:bodyPr wrap="none">
            <a:spAutoFit/>
          </a:bodyPr>
          <a:lstStyle/>
          <a:p>
            <a:pPr>
              <a:defRPr b="1" sz="1400">
                <a:solidFill>
                  <a:srgbClr val="382B1F"/>
                </a:solidFill>
                <a:latin typeface="Aptos Display"/>
              </a:defRPr>
            </a:pPr>
            <a:r>
              <a:t>Liberty</a:t>
            </a:r>
          </a:p>
        </p:txBody>
      </p:sp>
      <p:sp>
        <p:nvSpPr>
          <p:cNvPr id="19" name="TextBox 18"/>
          <p:cNvSpPr txBox="1"/>
          <p:nvPr/>
        </p:nvSpPr>
        <p:spPr>
          <a:xfrm>
            <a:off x="9354311" y="2414016"/>
            <a:ext cx="1801368" cy="1828800"/>
          </a:xfrm>
          <a:prstGeom prst="rect">
            <a:avLst/>
          </a:prstGeom>
          <a:noFill/>
        </p:spPr>
        <p:txBody>
          <a:bodyPr wrap="square">
            <a:spAutoFit/>
          </a:bodyPr>
          <a:lstStyle/>
          <a:p>
            <a:pPr>
              <a:defRPr sz="1080">
                <a:solidFill>
                  <a:srgbClr val="40372F"/>
                </a:solidFill>
                <a:latin typeface="Aptos"/>
              </a:defRPr>
            </a:pPr>
            <a:r>
              <a:t>The burdened soul is released from condemnation to serve Christ gladly.</a:t>
            </a:r>
          </a:p>
        </p:txBody>
      </p:sp>
      <p:sp>
        <p:nvSpPr>
          <p:cNvPr id="20" name="TextBox 19"/>
          <p:cNvSpPr txBox="1"/>
          <p:nvPr/>
        </p:nvSpPr>
        <p:spPr>
          <a:xfrm>
            <a:off x="411480" y="6510528"/>
            <a:ext cx="11338560" cy="201168"/>
          </a:xfrm>
          <a:prstGeom prst="rect">
            <a:avLst/>
          </a:prstGeom>
          <a:noFill/>
        </p:spPr>
        <p:txBody>
          <a:bodyPr wrap="none">
            <a:spAutoFit/>
          </a:bodyPr>
          <a:lstStyle/>
          <a:p>
            <a:pPr algn="r">
              <a:defRPr sz="750">
                <a:solidFill>
                  <a:srgbClr val="E6E0D2"/>
                </a:solidFill>
                <a:latin typeface="Aptos"/>
              </a:defRPr>
            </a:pPr>
            <a:r>
              <a:t>Prepared for teaching and small group use - hymninfo.com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251F1C"/>
        </a:solidFill>
        <a:effectLst/>
      </p:bgPr>
    </p:bg>
    <p:spTree>
      <p:nvGrpSpPr>
        <p:cNvPr id="1" name=""/>
        <p:cNvGrpSpPr/>
        <p:nvPr/>
      </p:nvGrpSpPr>
      <p:grpSpPr/>
      <p:sp>
        <p:nvSpPr>
          <p:cNvPr id="2" name="TextBox 1"/>
          <p:cNvSpPr txBox="1"/>
          <p:nvPr/>
        </p:nvSpPr>
        <p:spPr>
          <a:xfrm>
            <a:off x="685800" y="658368"/>
            <a:ext cx="10789920" cy="960120"/>
          </a:xfrm>
          <a:prstGeom prst="rect">
            <a:avLst/>
          </a:prstGeom>
          <a:noFill/>
        </p:spPr>
        <p:txBody>
          <a:bodyPr wrap="none" lIns="0" rIns="0">
            <a:spAutoFit/>
          </a:bodyPr>
          <a:lstStyle/>
          <a:p>
            <a:pPr>
              <a:lnSpc>
                <a:spcPct val="95000"/>
              </a:lnSpc>
              <a:defRPr b="1" sz="3300">
                <a:solidFill>
                  <a:srgbClr val="F8F1E1"/>
                </a:solidFill>
                <a:latin typeface="Aptos Display"/>
              </a:defRPr>
            </a:pPr>
            <a:r>
              <a:t>Theological Themes</a:t>
            </a:r>
          </a:p>
          <a:p>
            <a:pPr>
              <a:spcBef>
                <a:spcPts val="600"/>
              </a:spcBef>
              <a:defRPr sz="1500">
                <a:solidFill>
                  <a:srgbClr val="DAD2BF"/>
                </a:solidFill>
                <a:latin typeface="Aptos"/>
              </a:defRPr>
            </a:pPr>
            <a:r>
              <a:t>Four doctrines sung in plain gospel language</a:t>
            </a:r>
          </a:p>
        </p:txBody>
      </p:sp>
      <p:sp>
        <p:nvSpPr>
          <p:cNvPr id="3" name="Rectangle 2"/>
          <p:cNvSpPr/>
          <p:nvPr/>
        </p:nvSpPr>
        <p:spPr>
          <a:xfrm>
            <a:off x="0" y="0"/>
            <a:ext cx="73152" cy="6858000"/>
          </a:xfrm>
          <a:prstGeom prst="rect">
            <a:avLst/>
          </a:prstGeom>
          <a:solidFill>
            <a:srgbClr val="4B3626"/>
          </a:solidFill>
          <a:ln>
            <a:solidFill>
              <a:srgbClr val="4B362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2057400" y="0"/>
            <a:ext cx="73152" cy="6858000"/>
          </a:xfrm>
          <a:prstGeom prst="rect">
            <a:avLst/>
          </a:prstGeom>
          <a:solidFill>
            <a:srgbClr val="4B3626"/>
          </a:solidFill>
          <a:ln>
            <a:solidFill>
              <a:srgbClr val="4B362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4114800" y="0"/>
            <a:ext cx="73152" cy="6858000"/>
          </a:xfrm>
          <a:prstGeom prst="rect">
            <a:avLst/>
          </a:prstGeom>
          <a:solidFill>
            <a:srgbClr val="4B3626"/>
          </a:solidFill>
          <a:ln>
            <a:solidFill>
              <a:srgbClr val="4B362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6172200" y="0"/>
            <a:ext cx="73152" cy="6858000"/>
          </a:xfrm>
          <a:prstGeom prst="rect">
            <a:avLst/>
          </a:prstGeom>
          <a:solidFill>
            <a:srgbClr val="4B3626"/>
          </a:solidFill>
          <a:ln>
            <a:solidFill>
              <a:srgbClr val="4B362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8229600" y="0"/>
            <a:ext cx="73152" cy="6858000"/>
          </a:xfrm>
          <a:prstGeom prst="rect">
            <a:avLst/>
          </a:prstGeom>
          <a:solidFill>
            <a:srgbClr val="4B3626"/>
          </a:solidFill>
          <a:ln>
            <a:solidFill>
              <a:srgbClr val="4B362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10287000" y="0"/>
            <a:ext cx="73152" cy="6858000"/>
          </a:xfrm>
          <a:prstGeom prst="rect">
            <a:avLst/>
          </a:prstGeom>
          <a:solidFill>
            <a:srgbClr val="4B3626"/>
          </a:solidFill>
          <a:ln>
            <a:solidFill>
              <a:srgbClr val="4B362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749808" y="1572768"/>
            <a:ext cx="3246120" cy="1234440"/>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005840" y="1755648"/>
            <a:ext cx="2834639" cy="320040"/>
          </a:xfrm>
          <a:prstGeom prst="rect">
            <a:avLst/>
          </a:prstGeom>
          <a:noFill/>
        </p:spPr>
        <p:txBody>
          <a:bodyPr wrap="none">
            <a:spAutoFit/>
          </a:bodyPr>
          <a:lstStyle/>
          <a:p>
            <a:pPr>
              <a:defRPr b="1" sz="1400">
                <a:solidFill>
                  <a:srgbClr val="382B1F"/>
                </a:solidFill>
                <a:latin typeface="Aptos Display"/>
              </a:defRPr>
            </a:pPr>
            <a:r>
              <a:t>Sin and Pride</a:t>
            </a:r>
          </a:p>
        </p:txBody>
      </p:sp>
      <p:sp>
        <p:nvSpPr>
          <p:cNvPr id="11" name="TextBox 10"/>
          <p:cNvSpPr txBox="1"/>
          <p:nvPr/>
        </p:nvSpPr>
        <p:spPr>
          <a:xfrm>
            <a:off x="1005840" y="2139696"/>
            <a:ext cx="2807208" cy="548640"/>
          </a:xfrm>
          <a:prstGeom prst="rect">
            <a:avLst/>
          </a:prstGeom>
          <a:noFill/>
        </p:spPr>
        <p:txBody>
          <a:bodyPr wrap="square">
            <a:spAutoFit/>
          </a:bodyPr>
          <a:lstStyle/>
          <a:p>
            <a:pPr>
              <a:defRPr sz="1080">
                <a:solidFill>
                  <a:srgbClr val="40372F"/>
                </a:solidFill>
                <a:latin typeface="Aptos"/>
              </a:defRPr>
            </a:pPr>
            <a:r>
              <a:t>The hymn refuses shallow comfort by naming the sinner’s condition honestly.</a:t>
            </a:r>
          </a:p>
        </p:txBody>
      </p:sp>
      <p:sp>
        <p:nvSpPr>
          <p:cNvPr id="12" name="Rounded Rectangle 11"/>
          <p:cNvSpPr/>
          <p:nvPr/>
        </p:nvSpPr>
        <p:spPr>
          <a:xfrm>
            <a:off x="4498848" y="1572768"/>
            <a:ext cx="3246120" cy="1234440"/>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754880" y="1755648"/>
            <a:ext cx="2834639" cy="320040"/>
          </a:xfrm>
          <a:prstGeom prst="rect">
            <a:avLst/>
          </a:prstGeom>
          <a:noFill/>
        </p:spPr>
        <p:txBody>
          <a:bodyPr wrap="none">
            <a:spAutoFit/>
          </a:bodyPr>
          <a:lstStyle/>
          <a:p>
            <a:pPr>
              <a:defRPr b="1" sz="1400">
                <a:solidFill>
                  <a:srgbClr val="382B1F"/>
                </a:solidFill>
                <a:latin typeface="Aptos Display"/>
              </a:defRPr>
            </a:pPr>
            <a:r>
              <a:t>Conviction</a:t>
            </a:r>
          </a:p>
        </p:txBody>
      </p:sp>
      <p:sp>
        <p:nvSpPr>
          <p:cNvPr id="14" name="TextBox 13"/>
          <p:cNvSpPr txBox="1"/>
          <p:nvPr/>
        </p:nvSpPr>
        <p:spPr>
          <a:xfrm>
            <a:off x="4754880" y="2139696"/>
            <a:ext cx="2807208" cy="548640"/>
          </a:xfrm>
          <a:prstGeom prst="rect">
            <a:avLst/>
          </a:prstGeom>
          <a:noFill/>
        </p:spPr>
        <p:txBody>
          <a:bodyPr wrap="square">
            <a:spAutoFit/>
          </a:bodyPr>
          <a:lstStyle/>
          <a:p>
            <a:pPr>
              <a:defRPr sz="1080">
                <a:solidFill>
                  <a:srgbClr val="40372F"/>
                </a:solidFill>
                <a:latin typeface="Aptos"/>
              </a:defRPr>
            </a:pPr>
            <a:r>
              <a:t>God’s Word reveals sin and moves the heart toward the cross.</a:t>
            </a:r>
          </a:p>
        </p:txBody>
      </p:sp>
      <p:sp>
        <p:nvSpPr>
          <p:cNvPr id="15" name="Rounded Rectangle 14"/>
          <p:cNvSpPr/>
          <p:nvPr/>
        </p:nvSpPr>
        <p:spPr>
          <a:xfrm>
            <a:off x="8247888" y="1572768"/>
            <a:ext cx="3246120" cy="1234440"/>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503919" y="1755648"/>
            <a:ext cx="2834639" cy="320040"/>
          </a:xfrm>
          <a:prstGeom prst="rect">
            <a:avLst/>
          </a:prstGeom>
          <a:noFill/>
        </p:spPr>
        <p:txBody>
          <a:bodyPr wrap="none">
            <a:spAutoFit/>
          </a:bodyPr>
          <a:lstStyle/>
          <a:p>
            <a:pPr>
              <a:defRPr b="1" sz="1400">
                <a:solidFill>
                  <a:srgbClr val="382B1F"/>
                </a:solidFill>
                <a:latin typeface="Aptos Display"/>
              </a:defRPr>
            </a:pPr>
            <a:r>
              <a:t>Grace and Pardon</a:t>
            </a:r>
          </a:p>
        </p:txBody>
      </p:sp>
      <p:sp>
        <p:nvSpPr>
          <p:cNvPr id="17" name="TextBox 16"/>
          <p:cNvSpPr txBox="1"/>
          <p:nvPr/>
        </p:nvSpPr>
        <p:spPr>
          <a:xfrm>
            <a:off x="8503919" y="2139696"/>
            <a:ext cx="2807208" cy="548640"/>
          </a:xfrm>
          <a:prstGeom prst="rect">
            <a:avLst/>
          </a:prstGeom>
          <a:noFill/>
        </p:spPr>
        <p:txBody>
          <a:bodyPr wrap="square">
            <a:spAutoFit/>
          </a:bodyPr>
          <a:lstStyle/>
          <a:p>
            <a:pPr>
              <a:defRPr sz="1080">
                <a:solidFill>
                  <a:srgbClr val="40372F"/>
                </a:solidFill>
                <a:latin typeface="Aptos"/>
              </a:defRPr>
            </a:pPr>
            <a:r>
              <a:t>Salvation is received as gift, not achieved by religious performance.</a:t>
            </a:r>
          </a:p>
        </p:txBody>
      </p:sp>
      <p:sp>
        <p:nvSpPr>
          <p:cNvPr id="18" name="Rounded Rectangle 17"/>
          <p:cNvSpPr/>
          <p:nvPr/>
        </p:nvSpPr>
        <p:spPr>
          <a:xfrm>
            <a:off x="749808" y="3264408"/>
            <a:ext cx="3246120" cy="1234440"/>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1005840" y="3447288"/>
            <a:ext cx="2834639" cy="320040"/>
          </a:xfrm>
          <a:prstGeom prst="rect">
            <a:avLst/>
          </a:prstGeom>
          <a:noFill/>
        </p:spPr>
        <p:txBody>
          <a:bodyPr wrap="none">
            <a:spAutoFit/>
          </a:bodyPr>
          <a:lstStyle/>
          <a:p>
            <a:pPr>
              <a:defRPr b="1" sz="1400">
                <a:solidFill>
                  <a:srgbClr val="382B1F"/>
                </a:solidFill>
                <a:latin typeface="Aptos Display"/>
              </a:defRPr>
            </a:pPr>
            <a:r>
              <a:t>Assurance and Liberty</a:t>
            </a:r>
          </a:p>
        </p:txBody>
      </p:sp>
      <p:sp>
        <p:nvSpPr>
          <p:cNvPr id="20" name="TextBox 19"/>
          <p:cNvSpPr txBox="1"/>
          <p:nvPr/>
        </p:nvSpPr>
        <p:spPr>
          <a:xfrm>
            <a:off x="1005840" y="3831336"/>
            <a:ext cx="2807208" cy="548640"/>
          </a:xfrm>
          <a:prstGeom prst="rect">
            <a:avLst/>
          </a:prstGeom>
          <a:noFill/>
        </p:spPr>
        <p:txBody>
          <a:bodyPr wrap="square">
            <a:spAutoFit/>
          </a:bodyPr>
          <a:lstStyle/>
          <a:p>
            <a:pPr>
              <a:defRPr sz="1080">
                <a:solidFill>
                  <a:srgbClr val="40372F"/>
                </a:solidFill>
                <a:latin typeface="Aptos"/>
              </a:defRPr>
            </a:pPr>
            <a:r>
              <a:t>The forgiven soul rests in Christ and sings with confidence.</a:t>
            </a:r>
          </a:p>
        </p:txBody>
      </p:sp>
      <p:sp>
        <p:nvSpPr>
          <p:cNvPr id="21" name="Rounded Rectangle 20"/>
          <p:cNvSpPr/>
          <p:nvPr/>
        </p:nvSpPr>
        <p:spPr>
          <a:xfrm>
            <a:off x="4498848" y="3264408"/>
            <a:ext cx="3246120" cy="1234440"/>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4754880" y="3447288"/>
            <a:ext cx="2834639" cy="320040"/>
          </a:xfrm>
          <a:prstGeom prst="rect">
            <a:avLst/>
          </a:prstGeom>
          <a:noFill/>
        </p:spPr>
        <p:txBody>
          <a:bodyPr wrap="none">
            <a:spAutoFit/>
          </a:bodyPr>
          <a:lstStyle/>
          <a:p>
            <a:pPr>
              <a:defRPr b="1" sz="1400">
                <a:solidFill>
                  <a:srgbClr val="382B1F"/>
                </a:solidFill>
                <a:latin typeface="Aptos Display"/>
              </a:defRPr>
            </a:pPr>
            <a:r>
              <a:t>Surrender</a:t>
            </a:r>
          </a:p>
        </p:txBody>
      </p:sp>
      <p:sp>
        <p:nvSpPr>
          <p:cNvPr id="23" name="TextBox 22"/>
          <p:cNvSpPr txBox="1"/>
          <p:nvPr/>
        </p:nvSpPr>
        <p:spPr>
          <a:xfrm>
            <a:off x="4754880" y="3831336"/>
            <a:ext cx="2807208" cy="548640"/>
          </a:xfrm>
          <a:prstGeom prst="rect">
            <a:avLst/>
          </a:prstGeom>
          <a:noFill/>
        </p:spPr>
        <p:txBody>
          <a:bodyPr wrap="square">
            <a:spAutoFit/>
          </a:bodyPr>
          <a:lstStyle/>
          <a:p>
            <a:pPr>
              <a:defRPr sz="1080">
                <a:solidFill>
                  <a:srgbClr val="40372F"/>
                </a:solidFill>
                <a:latin typeface="Aptos"/>
              </a:defRPr>
            </a:pPr>
            <a:r>
              <a:t>Christ’s kingship calls for the whole life, not only a private feeling.</a:t>
            </a:r>
          </a:p>
        </p:txBody>
      </p:sp>
      <p:sp>
        <p:nvSpPr>
          <p:cNvPr id="24" name="Rounded Rectangle 23"/>
          <p:cNvSpPr/>
          <p:nvPr/>
        </p:nvSpPr>
        <p:spPr>
          <a:xfrm>
            <a:off x="8247888" y="3264408"/>
            <a:ext cx="3246120" cy="1234440"/>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8503919" y="3447288"/>
            <a:ext cx="2834639" cy="320040"/>
          </a:xfrm>
          <a:prstGeom prst="rect">
            <a:avLst/>
          </a:prstGeom>
          <a:noFill/>
        </p:spPr>
        <p:txBody>
          <a:bodyPr wrap="none">
            <a:spAutoFit/>
          </a:bodyPr>
          <a:lstStyle/>
          <a:p>
            <a:pPr>
              <a:defRPr b="1" sz="1400">
                <a:solidFill>
                  <a:srgbClr val="382B1F"/>
                </a:solidFill>
                <a:latin typeface="Aptos Display"/>
              </a:defRPr>
            </a:pPr>
            <a:r>
              <a:t>Wonder</a:t>
            </a:r>
          </a:p>
        </p:txBody>
      </p:sp>
      <p:sp>
        <p:nvSpPr>
          <p:cNvPr id="26" name="TextBox 25"/>
          <p:cNvSpPr txBox="1"/>
          <p:nvPr/>
        </p:nvSpPr>
        <p:spPr>
          <a:xfrm>
            <a:off x="8503919" y="3831336"/>
            <a:ext cx="2807208" cy="548640"/>
          </a:xfrm>
          <a:prstGeom prst="rect">
            <a:avLst/>
          </a:prstGeom>
          <a:noFill/>
        </p:spPr>
        <p:txBody>
          <a:bodyPr wrap="square">
            <a:spAutoFit/>
          </a:bodyPr>
          <a:lstStyle/>
          <a:p>
            <a:pPr>
              <a:defRPr sz="1080">
                <a:solidFill>
                  <a:srgbClr val="40372F"/>
                </a:solidFill>
                <a:latin typeface="Aptos"/>
              </a:defRPr>
            </a:pPr>
            <a:r>
              <a:t>The final note is adoration of the love that planned salvation.</a:t>
            </a:r>
          </a:p>
        </p:txBody>
      </p:sp>
      <p:sp>
        <p:nvSpPr>
          <p:cNvPr id="27" name="TextBox 26"/>
          <p:cNvSpPr txBox="1"/>
          <p:nvPr/>
        </p:nvSpPr>
        <p:spPr>
          <a:xfrm>
            <a:off x="411480" y="6510528"/>
            <a:ext cx="11338560" cy="201168"/>
          </a:xfrm>
          <a:prstGeom prst="rect">
            <a:avLst/>
          </a:prstGeom>
          <a:noFill/>
        </p:spPr>
        <p:txBody>
          <a:bodyPr wrap="none">
            <a:spAutoFit/>
          </a:bodyPr>
          <a:lstStyle/>
          <a:p>
            <a:pPr algn="r">
              <a:defRPr sz="750">
                <a:solidFill>
                  <a:srgbClr val="E6E0D2"/>
                </a:solidFill>
                <a:latin typeface="Aptos"/>
              </a:defRPr>
            </a:pPr>
            <a:r>
              <a:t>Prepared for teaching and small group use - hymninfo.com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1F1816"/>
        </a:solidFill>
        <a:effectLst/>
      </p:bgPr>
    </p:bg>
    <p:spTree>
      <p:nvGrpSpPr>
        <p:cNvPr id="1" name=""/>
        <p:cNvGrpSpPr/>
        <p:nvPr/>
      </p:nvGrpSpPr>
      <p:grpSpPr/>
      <p:pic>
        <p:nvPicPr>
          <p:cNvPr id="2" name="Picture 1" descr="chapel_side.jpg"/>
          <p:cNvPicPr>
            <a:picLocks noChangeAspect="1"/>
          </p:cNvPicPr>
          <p:nvPr/>
        </p:nvPicPr>
        <p:blipFill>
          <a:blip r:embed="rId2"/>
          <a:stretch>
            <a:fillRect/>
          </a:stretch>
        </p:blipFill>
        <p:spPr>
          <a:xfrm>
            <a:off x="7543800" y="0"/>
            <a:ext cx="4645152" cy="6858000"/>
          </a:xfrm>
          <a:prstGeom prst="rect">
            <a:avLst/>
          </a:prstGeom>
        </p:spPr>
      </p:pic>
      <p:sp>
        <p:nvSpPr>
          <p:cNvPr id="3" name="Rectangle 2"/>
          <p:cNvSpPr/>
          <p:nvPr/>
        </p:nvSpPr>
        <p:spPr>
          <a:xfrm>
            <a:off x="7278624" y="0"/>
            <a:ext cx="54864" cy="6858000"/>
          </a:xfrm>
          <a:prstGeom prst="rect">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58368" y="502920"/>
            <a:ext cx="6492240" cy="960120"/>
          </a:xfrm>
          <a:prstGeom prst="rect">
            <a:avLst/>
          </a:prstGeom>
          <a:noFill/>
        </p:spPr>
        <p:txBody>
          <a:bodyPr wrap="none" lIns="0" rIns="0">
            <a:spAutoFit/>
          </a:bodyPr>
          <a:lstStyle/>
          <a:p>
            <a:pPr>
              <a:lnSpc>
                <a:spcPct val="95000"/>
              </a:lnSpc>
              <a:defRPr b="1" sz="3100">
                <a:solidFill>
                  <a:srgbClr val="F8F1E1"/>
                </a:solidFill>
                <a:latin typeface="Aptos Display"/>
              </a:defRPr>
            </a:pPr>
            <a:r>
              <a:t>Literary Movement</a:t>
            </a:r>
          </a:p>
          <a:p>
            <a:pPr>
              <a:spcBef>
                <a:spcPts val="600"/>
              </a:spcBef>
              <a:defRPr sz="1500">
                <a:solidFill>
                  <a:srgbClr val="DAD2BF"/>
                </a:solidFill>
                <a:latin typeface="Aptos"/>
              </a:defRPr>
            </a:pPr>
            <a:r>
              <a:t>The hymn preaches through testimony</a:t>
            </a:r>
          </a:p>
        </p:txBody>
      </p:sp>
      <p:sp>
        <p:nvSpPr>
          <p:cNvPr id="5" name="TextBox 4"/>
          <p:cNvSpPr txBox="1"/>
          <p:nvPr/>
        </p:nvSpPr>
        <p:spPr>
          <a:xfrm>
            <a:off x="777240" y="1600200"/>
            <a:ext cx="6263640" cy="4434840"/>
          </a:xfrm>
          <a:prstGeom prst="rect">
            <a:avLst/>
          </a:prstGeom>
          <a:noFill/>
        </p:spPr>
        <p:txBody>
          <a:bodyPr wrap="square" lIns="45720" rIns="45720" tIns="18288">
            <a:spAutoFit/>
          </a:bodyPr>
          <a:lstStyle/>
          <a:p>
            <a:pPr>
              <a:spcAft>
                <a:spcPts val="1000"/>
              </a:spcAft>
              <a:defRPr sz="1700">
                <a:solidFill>
                  <a:srgbClr val="F8F1E1"/>
                </a:solidFill>
                <a:latin typeface="Aptos"/>
              </a:defRPr>
            </a:pPr>
            <a:r>
              <a:t>Memory: it looks back on a life lived apart from the meaning of the cross.</a:t>
            </a:r>
          </a:p>
          <a:p>
            <a:pPr>
              <a:spcAft>
                <a:spcPts val="1000"/>
              </a:spcAft>
              <a:defRPr sz="1700">
                <a:solidFill>
                  <a:srgbClr val="F8F1E1"/>
                </a:solidFill>
                <a:latin typeface="Aptos"/>
              </a:defRPr>
            </a:pPr>
            <a:r>
              <a:t>Conviction: the Word of God interrupts self-deception.</a:t>
            </a:r>
          </a:p>
          <a:p>
            <a:pPr>
              <a:spcAft>
                <a:spcPts val="1000"/>
              </a:spcAft>
              <a:defRPr sz="1700">
                <a:solidFill>
                  <a:srgbClr val="F8F1E1"/>
                </a:solidFill>
                <a:latin typeface="Aptos"/>
              </a:defRPr>
            </a:pPr>
            <a:r>
              <a:t>Conversion: the guilty soul turns toward Calvary for pardon.</a:t>
            </a:r>
          </a:p>
          <a:p>
            <a:pPr>
              <a:spcAft>
                <a:spcPts val="1000"/>
              </a:spcAft>
              <a:defRPr sz="1700">
                <a:solidFill>
                  <a:srgbClr val="F8F1E1"/>
                </a:solidFill>
                <a:latin typeface="Aptos"/>
              </a:defRPr>
            </a:pPr>
            <a:r>
              <a:t>Consecration: the forgiven singer gladly belongs to Christ.</a:t>
            </a:r>
          </a:p>
          <a:p>
            <a:pPr>
              <a:spcAft>
                <a:spcPts val="1000"/>
              </a:spcAft>
              <a:defRPr sz="1700">
                <a:solidFill>
                  <a:srgbClr val="F8F1E1"/>
                </a:solidFill>
                <a:latin typeface="Aptos"/>
              </a:defRPr>
            </a:pPr>
            <a:r>
              <a:t>Doxology: the hymn ends in wonder at the love and grace of God.</a:t>
            </a:r>
          </a:p>
        </p:txBody>
      </p:sp>
      <p:sp>
        <p:nvSpPr>
          <p:cNvPr id="6" name="TextBox 5"/>
          <p:cNvSpPr txBox="1"/>
          <p:nvPr/>
        </p:nvSpPr>
        <p:spPr>
          <a:xfrm>
            <a:off x="411480" y="6510528"/>
            <a:ext cx="11338560" cy="201168"/>
          </a:xfrm>
          <a:prstGeom prst="rect">
            <a:avLst/>
          </a:prstGeom>
          <a:noFill/>
        </p:spPr>
        <p:txBody>
          <a:bodyPr wrap="none">
            <a:spAutoFit/>
          </a:bodyPr>
          <a:lstStyle/>
          <a:p>
            <a:pPr algn="r">
              <a:defRPr sz="750">
                <a:solidFill>
                  <a:srgbClr val="E6E0D2"/>
                </a:solidFill>
                <a:latin typeface="Aptos"/>
              </a:defRPr>
            </a:pPr>
            <a:r>
              <a:t>Prepared for teaching and small group use - hymninfo.com</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1F1816"/>
        </a:solidFill>
        <a:effectLst/>
      </p:bgPr>
    </p:bg>
    <p:spTree>
      <p:nvGrpSpPr>
        <p:cNvPr id="1" name=""/>
        <p:cNvGrpSpPr/>
        <p:nvPr/>
      </p:nvGrpSpPr>
      <p:grpSpPr/>
      <p:pic>
        <p:nvPicPr>
          <p:cNvPr id="2" name="Picture 1" descr="bible_side.jpg"/>
          <p:cNvPicPr>
            <a:picLocks noChangeAspect="1"/>
          </p:cNvPicPr>
          <p:nvPr/>
        </p:nvPicPr>
        <p:blipFill>
          <a:blip r:embed="rId2"/>
          <a:stretch>
            <a:fillRect/>
          </a:stretch>
        </p:blipFill>
        <p:spPr>
          <a:xfrm>
            <a:off x="7543800" y="0"/>
            <a:ext cx="4645152" cy="6858000"/>
          </a:xfrm>
          <a:prstGeom prst="rect">
            <a:avLst/>
          </a:prstGeom>
        </p:spPr>
      </p:pic>
      <p:sp>
        <p:nvSpPr>
          <p:cNvPr id="3" name="Rectangle 2"/>
          <p:cNvSpPr/>
          <p:nvPr/>
        </p:nvSpPr>
        <p:spPr>
          <a:xfrm>
            <a:off x="7278624" y="0"/>
            <a:ext cx="54864" cy="6858000"/>
          </a:xfrm>
          <a:prstGeom prst="rect">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58368" y="502920"/>
            <a:ext cx="6492240" cy="960120"/>
          </a:xfrm>
          <a:prstGeom prst="rect">
            <a:avLst/>
          </a:prstGeom>
          <a:noFill/>
        </p:spPr>
        <p:txBody>
          <a:bodyPr wrap="none" lIns="0" rIns="0">
            <a:spAutoFit/>
          </a:bodyPr>
          <a:lstStyle/>
          <a:p>
            <a:pPr>
              <a:lnSpc>
                <a:spcPct val="95000"/>
              </a:lnSpc>
              <a:defRPr b="1" sz="3100">
                <a:solidFill>
                  <a:srgbClr val="F8F1E1"/>
                </a:solidFill>
                <a:latin typeface="Aptos Display"/>
              </a:defRPr>
            </a:pPr>
            <a:r>
              <a:t>Musical Observations</a:t>
            </a:r>
          </a:p>
          <a:p>
            <a:pPr>
              <a:spcBef>
                <a:spcPts val="600"/>
              </a:spcBef>
              <a:defRPr sz="1500">
                <a:solidFill>
                  <a:srgbClr val="DAD2BF"/>
                </a:solidFill>
                <a:latin typeface="Aptos"/>
              </a:defRPr>
            </a:pPr>
            <a:r>
              <a:t>A gospel-song tune built for congregational testimony</a:t>
            </a:r>
          </a:p>
        </p:txBody>
      </p:sp>
      <p:sp>
        <p:nvSpPr>
          <p:cNvPr id="5" name="TextBox 4"/>
          <p:cNvSpPr txBox="1"/>
          <p:nvPr/>
        </p:nvSpPr>
        <p:spPr>
          <a:xfrm>
            <a:off x="777240" y="1600200"/>
            <a:ext cx="6263640" cy="4434840"/>
          </a:xfrm>
          <a:prstGeom prst="rect">
            <a:avLst/>
          </a:prstGeom>
          <a:noFill/>
        </p:spPr>
        <p:txBody>
          <a:bodyPr wrap="square" lIns="45720" rIns="45720" tIns="18288">
            <a:spAutoFit/>
          </a:bodyPr>
          <a:lstStyle/>
          <a:p>
            <a:pPr>
              <a:spcAft>
                <a:spcPts val="1000"/>
              </a:spcAft>
              <a:defRPr sz="1700">
                <a:solidFill>
                  <a:srgbClr val="F8F1E1"/>
                </a:solidFill>
                <a:latin typeface="Aptos"/>
              </a:defRPr>
            </a:pPr>
            <a:r>
              <a:t>The tune CALVARY supports the text with direct, memorable melodic motion.</a:t>
            </a:r>
          </a:p>
          <a:p>
            <a:pPr>
              <a:spcAft>
                <a:spcPts val="1000"/>
              </a:spcAft>
              <a:defRPr sz="1700">
                <a:solidFill>
                  <a:srgbClr val="F8F1E1"/>
                </a:solidFill>
                <a:latin typeface="Aptos"/>
              </a:defRPr>
            </a:pPr>
            <a:r>
              <a:t>The refrain is the emotional and theological center; let it sound confident but not rushed.</a:t>
            </a:r>
          </a:p>
          <a:p>
            <a:pPr>
              <a:spcAft>
                <a:spcPts val="1000"/>
              </a:spcAft>
              <a:defRPr sz="1700">
                <a:solidFill>
                  <a:srgbClr val="F8F1E1"/>
                </a:solidFill>
                <a:latin typeface="Aptos"/>
              </a:defRPr>
            </a:pPr>
            <a:r>
              <a:t>Choirs can shape the stanzas as a testimony and invite the congregation to sing the refrain strongly.</a:t>
            </a:r>
          </a:p>
          <a:p>
            <a:pPr>
              <a:spcAft>
                <a:spcPts val="1000"/>
              </a:spcAft>
              <a:defRPr sz="1700">
                <a:solidFill>
                  <a:srgbClr val="F8F1E1"/>
                </a:solidFill>
                <a:latin typeface="Aptos"/>
              </a:defRPr>
            </a:pPr>
            <a:r>
              <a:t>The hymn works best when the tempo carries the joy of liberty without losing reverence for the cross.</a:t>
            </a:r>
          </a:p>
        </p:txBody>
      </p:sp>
      <p:sp>
        <p:nvSpPr>
          <p:cNvPr id="6" name="Parallelogram 5"/>
          <p:cNvSpPr/>
          <p:nvPr/>
        </p:nvSpPr>
        <p:spPr>
          <a:xfrm>
            <a:off x="8001000" y="5257800"/>
            <a:ext cx="640080" cy="640080"/>
          </a:xfrm>
          <a:prstGeom prst="parallelogram">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772400" y="6007608"/>
            <a:ext cx="1097280" cy="256032"/>
          </a:xfrm>
          <a:prstGeom prst="rect">
            <a:avLst/>
          </a:prstGeom>
          <a:noFill/>
        </p:spPr>
        <p:txBody>
          <a:bodyPr wrap="none">
            <a:spAutoFit/>
          </a:bodyPr>
          <a:lstStyle/>
          <a:p>
            <a:pPr algn="ctr">
              <a:defRPr b="1" sz="1100">
                <a:solidFill>
                  <a:srgbClr val="F8F1E1"/>
                </a:solidFill>
                <a:latin typeface="Aptos Display"/>
              </a:defRPr>
            </a:pPr>
            <a:r>
              <a:t>melody</a:t>
            </a:r>
          </a:p>
        </p:txBody>
      </p:sp>
      <p:sp>
        <p:nvSpPr>
          <p:cNvPr id="8" name="Wave 7"/>
          <p:cNvSpPr/>
          <p:nvPr/>
        </p:nvSpPr>
        <p:spPr>
          <a:xfrm>
            <a:off x="9235440" y="5257800"/>
            <a:ext cx="640080" cy="640080"/>
          </a:xfrm>
          <a:prstGeom prst="wave">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006840" y="6007608"/>
            <a:ext cx="1097280" cy="256032"/>
          </a:xfrm>
          <a:prstGeom prst="rect">
            <a:avLst/>
          </a:prstGeom>
          <a:noFill/>
        </p:spPr>
        <p:txBody>
          <a:bodyPr wrap="none">
            <a:spAutoFit/>
          </a:bodyPr>
          <a:lstStyle/>
          <a:p>
            <a:pPr algn="ctr">
              <a:defRPr b="1" sz="1100">
                <a:solidFill>
                  <a:srgbClr val="F8F1E1"/>
                </a:solidFill>
                <a:latin typeface="Aptos Display"/>
              </a:defRPr>
            </a:pPr>
            <a:r>
              <a:t>phrase</a:t>
            </a:r>
          </a:p>
        </p:txBody>
      </p:sp>
      <p:sp>
        <p:nvSpPr>
          <p:cNvPr id="10" name="Cross 9"/>
          <p:cNvSpPr/>
          <p:nvPr/>
        </p:nvSpPr>
        <p:spPr>
          <a:xfrm>
            <a:off x="10469880" y="5257800"/>
            <a:ext cx="640080" cy="640080"/>
          </a:xfrm>
          <a:prstGeom prst="plus">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10241280" y="6007608"/>
            <a:ext cx="1097280" cy="256032"/>
          </a:xfrm>
          <a:prstGeom prst="rect">
            <a:avLst/>
          </a:prstGeom>
          <a:noFill/>
        </p:spPr>
        <p:txBody>
          <a:bodyPr wrap="none">
            <a:spAutoFit/>
          </a:bodyPr>
          <a:lstStyle/>
          <a:p>
            <a:pPr algn="ctr">
              <a:defRPr b="1" sz="1100">
                <a:solidFill>
                  <a:srgbClr val="F8F1E1"/>
                </a:solidFill>
                <a:latin typeface="Aptos Display"/>
              </a:defRPr>
            </a:pPr>
            <a:r>
              <a:t>message</a:t>
            </a:r>
          </a:p>
        </p:txBody>
      </p:sp>
      <p:sp>
        <p:nvSpPr>
          <p:cNvPr id="12" name="TextBox 11"/>
          <p:cNvSpPr txBox="1"/>
          <p:nvPr/>
        </p:nvSpPr>
        <p:spPr>
          <a:xfrm>
            <a:off x="411480" y="6510528"/>
            <a:ext cx="11338560" cy="201168"/>
          </a:xfrm>
          <a:prstGeom prst="rect">
            <a:avLst/>
          </a:prstGeom>
          <a:noFill/>
        </p:spPr>
        <p:txBody>
          <a:bodyPr wrap="none">
            <a:spAutoFit/>
          </a:bodyPr>
          <a:lstStyle/>
          <a:p>
            <a:pPr algn="r">
              <a:defRPr sz="750">
                <a:solidFill>
                  <a:srgbClr val="E6E0D2"/>
                </a:solidFill>
                <a:latin typeface="Aptos"/>
              </a:defRPr>
            </a:pPr>
            <a:r>
              <a:t>Prepared for teaching and small group use - hymninfo.com</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worship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658368"/>
            <a:ext cx="10789920" cy="960120"/>
          </a:xfrm>
          <a:prstGeom prst="rect">
            <a:avLst/>
          </a:prstGeom>
          <a:noFill/>
        </p:spPr>
        <p:txBody>
          <a:bodyPr wrap="none" lIns="0" rIns="0">
            <a:spAutoFit/>
          </a:bodyPr>
          <a:lstStyle/>
          <a:p>
            <a:pPr>
              <a:lnSpc>
                <a:spcPct val="95000"/>
              </a:lnSpc>
              <a:defRPr b="1" sz="3300">
                <a:solidFill>
                  <a:srgbClr val="F8F1E1"/>
                </a:solidFill>
                <a:latin typeface="Aptos Display"/>
              </a:defRPr>
            </a:pPr>
            <a:r>
              <a:t>Pastoral and Worship Use</a:t>
            </a:r>
          </a:p>
          <a:p>
            <a:pPr>
              <a:spcBef>
                <a:spcPts val="600"/>
              </a:spcBef>
              <a:defRPr sz="1500">
                <a:solidFill>
                  <a:srgbClr val="DAD2BF"/>
                </a:solidFill>
                <a:latin typeface="Aptos"/>
              </a:defRPr>
            </a:pPr>
            <a:r>
              <a:t>Where the hymn serves the church well</a:t>
            </a:r>
          </a:p>
        </p:txBody>
      </p:sp>
      <p:sp>
        <p:nvSpPr>
          <p:cNvPr id="4" name="Rounded Rectangle 3"/>
          <p:cNvSpPr/>
          <p:nvPr/>
        </p:nvSpPr>
        <p:spPr>
          <a:xfrm>
            <a:off x="777240" y="1572768"/>
            <a:ext cx="3246120" cy="1143000"/>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33271" y="1755648"/>
            <a:ext cx="2834639" cy="320040"/>
          </a:xfrm>
          <a:prstGeom prst="rect">
            <a:avLst/>
          </a:prstGeom>
          <a:noFill/>
        </p:spPr>
        <p:txBody>
          <a:bodyPr wrap="none">
            <a:spAutoFit/>
          </a:bodyPr>
          <a:lstStyle/>
          <a:p>
            <a:pPr>
              <a:defRPr b="1" sz="1400">
                <a:solidFill>
                  <a:srgbClr val="382B1F"/>
                </a:solidFill>
                <a:latin typeface="Aptos Display"/>
              </a:defRPr>
            </a:pPr>
            <a:r>
              <a:t>Evangelistic teaching</a:t>
            </a:r>
          </a:p>
        </p:txBody>
      </p:sp>
      <p:sp>
        <p:nvSpPr>
          <p:cNvPr id="6" name="TextBox 5"/>
          <p:cNvSpPr txBox="1"/>
          <p:nvPr/>
        </p:nvSpPr>
        <p:spPr>
          <a:xfrm>
            <a:off x="1033271" y="2139696"/>
            <a:ext cx="2807208" cy="457200"/>
          </a:xfrm>
          <a:prstGeom prst="rect">
            <a:avLst/>
          </a:prstGeom>
          <a:noFill/>
        </p:spPr>
        <p:txBody>
          <a:bodyPr wrap="square">
            <a:spAutoFit/>
          </a:bodyPr>
          <a:lstStyle/>
          <a:p>
            <a:pPr>
              <a:defRPr sz="1080">
                <a:solidFill>
                  <a:srgbClr val="40372F"/>
                </a:solidFill>
                <a:latin typeface="Aptos"/>
              </a:defRPr>
            </a:pPr>
            <a:r>
              <a:t>Clear movement from guilt to pardon.</a:t>
            </a:r>
          </a:p>
        </p:txBody>
      </p:sp>
      <p:sp>
        <p:nvSpPr>
          <p:cNvPr id="7" name="Rounded Rectangle 6"/>
          <p:cNvSpPr/>
          <p:nvPr/>
        </p:nvSpPr>
        <p:spPr>
          <a:xfrm>
            <a:off x="4544568" y="1572768"/>
            <a:ext cx="3246120" cy="1143000"/>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800600" y="1755648"/>
            <a:ext cx="2834639" cy="320040"/>
          </a:xfrm>
          <a:prstGeom prst="rect">
            <a:avLst/>
          </a:prstGeom>
          <a:noFill/>
        </p:spPr>
        <p:txBody>
          <a:bodyPr wrap="none">
            <a:spAutoFit/>
          </a:bodyPr>
          <a:lstStyle/>
          <a:p>
            <a:pPr>
              <a:defRPr b="1" sz="1400">
                <a:solidFill>
                  <a:srgbClr val="382B1F"/>
                </a:solidFill>
                <a:latin typeface="Aptos Display"/>
              </a:defRPr>
            </a:pPr>
            <a:r>
              <a:t>Lent or Good Friday</a:t>
            </a:r>
          </a:p>
        </p:txBody>
      </p:sp>
      <p:sp>
        <p:nvSpPr>
          <p:cNvPr id="9" name="TextBox 8"/>
          <p:cNvSpPr txBox="1"/>
          <p:nvPr/>
        </p:nvSpPr>
        <p:spPr>
          <a:xfrm>
            <a:off x="4800600" y="2139696"/>
            <a:ext cx="2807208" cy="457200"/>
          </a:xfrm>
          <a:prstGeom prst="rect">
            <a:avLst/>
          </a:prstGeom>
          <a:noFill/>
        </p:spPr>
        <p:txBody>
          <a:bodyPr wrap="square">
            <a:spAutoFit/>
          </a:bodyPr>
          <a:lstStyle/>
          <a:p>
            <a:pPr>
              <a:defRPr sz="1080">
                <a:solidFill>
                  <a:srgbClr val="40372F"/>
                </a:solidFill>
                <a:latin typeface="Aptos"/>
              </a:defRPr>
            </a:pPr>
            <a:r>
              <a:t>Focused attention on the cross.</a:t>
            </a:r>
          </a:p>
        </p:txBody>
      </p:sp>
      <p:sp>
        <p:nvSpPr>
          <p:cNvPr id="10" name="Rounded Rectangle 9"/>
          <p:cNvSpPr/>
          <p:nvPr/>
        </p:nvSpPr>
        <p:spPr>
          <a:xfrm>
            <a:off x="8311896" y="1572768"/>
            <a:ext cx="3246120" cy="1143000"/>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567928" y="1755648"/>
            <a:ext cx="2834639" cy="320040"/>
          </a:xfrm>
          <a:prstGeom prst="rect">
            <a:avLst/>
          </a:prstGeom>
          <a:noFill/>
        </p:spPr>
        <p:txBody>
          <a:bodyPr wrap="none">
            <a:spAutoFit/>
          </a:bodyPr>
          <a:lstStyle/>
          <a:p>
            <a:pPr>
              <a:defRPr b="1" sz="1400">
                <a:solidFill>
                  <a:srgbClr val="382B1F"/>
                </a:solidFill>
                <a:latin typeface="Aptos Display"/>
              </a:defRPr>
            </a:pPr>
            <a:r>
              <a:t>Communion preparation</a:t>
            </a:r>
          </a:p>
        </p:txBody>
      </p:sp>
      <p:sp>
        <p:nvSpPr>
          <p:cNvPr id="12" name="TextBox 11"/>
          <p:cNvSpPr txBox="1"/>
          <p:nvPr/>
        </p:nvSpPr>
        <p:spPr>
          <a:xfrm>
            <a:off x="8567928" y="2139696"/>
            <a:ext cx="2807208" cy="457200"/>
          </a:xfrm>
          <a:prstGeom prst="rect">
            <a:avLst/>
          </a:prstGeom>
          <a:noFill/>
        </p:spPr>
        <p:txBody>
          <a:bodyPr wrap="square">
            <a:spAutoFit/>
          </a:bodyPr>
          <a:lstStyle/>
          <a:p>
            <a:pPr>
              <a:defRPr sz="1080">
                <a:solidFill>
                  <a:srgbClr val="40372F"/>
                </a:solidFill>
                <a:latin typeface="Aptos"/>
              </a:defRPr>
            </a:pPr>
            <a:r>
              <a:t>Grateful remembrance of Christ’s saving work.</a:t>
            </a:r>
          </a:p>
        </p:txBody>
      </p:sp>
      <p:sp>
        <p:nvSpPr>
          <p:cNvPr id="13" name="Rounded Rectangle 12"/>
          <p:cNvSpPr/>
          <p:nvPr/>
        </p:nvSpPr>
        <p:spPr>
          <a:xfrm>
            <a:off x="777240" y="3172968"/>
            <a:ext cx="3246120" cy="1143000"/>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1033271" y="3355848"/>
            <a:ext cx="2834639" cy="320040"/>
          </a:xfrm>
          <a:prstGeom prst="rect">
            <a:avLst/>
          </a:prstGeom>
          <a:noFill/>
        </p:spPr>
        <p:txBody>
          <a:bodyPr wrap="none">
            <a:spAutoFit/>
          </a:bodyPr>
          <a:lstStyle/>
          <a:p>
            <a:pPr>
              <a:defRPr b="1" sz="1400">
                <a:solidFill>
                  <a:srgbClr val="382B1F"/>
                </a:solidFill>
                <a:latin typeface="Aptos Display"/>
              </a:defRPr>
            </a:pPr>
            <a:r>
              <a:t>Testimony services</a:t>
            </a:r>
          </a:p>
        </p:txBody>
      </p:sp>
      <p:sp>
        <p:nvSpPr>
          <p:cNvPr id="15" name="TextBox 14"/>
          <p:cNvSpPr txBox="1"/>
          <p:nvPr/>
        </p:nvSpPr>
        <p:spPr>
          <a:xfrm>
            <a:off x="1033271" y="3739896"/>
            <a:ext cx="2807208" cy="457200"/>
          </a:xfrm>
          <a:prstGeom prst="rect">
            <a:avLst/>
          </a:prstGeom>
          <a:noFill/>
        </p:spPr>
        <p:txBody>
          <a:bodyPr wrap="square">
            <a:spAutoFit/>
          </a:bodyPr>
          <a:lstStyle/>
          <a:p>
            <a:pPr>
              <a:defRPr sz="1080">
                <a:solidFill>
                  <a:srgbClr val="40372F"/>
                </a:solidFill>
                <a:latin typeface="Aptos"/>
              </a:defRPr>
            </a:pPr>
            <a:r>
              <a:t>Personal language without losing doctrine.</a:t>
            </a:r>
          </a:p>
        </p:txBody>
      </p:sp>
      <p:sp>
        <p:nvSpPr>
          <p:cNvPr id="16" name="Rounded Rectangle 15"/>
          <p:cNvSpPr/>
          <p:nvPr/>
        </p:nvSpPr>
        <p:spPr>
          <a:xfrm>
            <a:off x="4544568" y="3172968"/>
            <a:ext cx="3246120" cy="1143000"/>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4800600" y="3355848"/>
            <a:ext cx="2834639" cy="320040"/>
          </a:xfrm>
          <a:prstGeom prst="rect">
            <a:avLst/>
          </a:prstGeom>
          <a:noFill/>
        </p:spPr>
        <p:txBody>
          <a:bodyPr wrap="none">
            <a:spAutoFit/>
          </a:bodyPr>
          <a:lstStyle/>
          <a:p>
            <a:pPr>
              <a:defRPr b="1" sz="1400">
                <a:solidFill>
                  <a:srgbClr val="382B1F"/>
                </a:solidFill>
                <a:latin typeface="Aptos Display"/>
              </a:defRPr>
            </a:pPr>
            <a:r>
              <a:t>Assurance after confession</a:t>
            </a:r>
          </a:p>
        </p:txBody>
      </p:sp>
      <p:sp>
        <p:nvSpPr>
          <p:cNvPr id="18" name="TextBox 17"/>
          <p:cNvSpPr txBox="1"/>
          <p:nvPr/>
        </p:nvSpPr>
        <p:spPr>
          <a:xfrm>
            <a:off x="4800600" y="3739896"/>
            <a:ext cx="2807208" cy="457200"/>
          </a:xfrm>
          <a:prstGeom prst="rect">
            <a:avLst/>
          </a:prstGeom>
          <a:noFill/>
        </p:spPr>
        <p:txBody>
          <a:bodyPr wrap="square">
            <a:spAutoFit/>
          </a:bodyPr>
          <a:lstStyle/>
          <a:p>
            <a:pPr>
              <a:defRPr sz="1080">
                <a:solidFill>
                  <a:srgbClr val="40372F"/>
                </a:solidFill>
                <a:latin typeface="Aptos"/>
              </a:defRPr>
            </a:pPr>
            <a:r>
              <a:t>Pardon and liberty are sung with confidence.</a:t>
            </a:r>
          </a:p>
        </p:txBody>
      </p:sp>
      <p:sp>
        <p:nvSpPr>
          <p:cNvPr id="19" name="Rounded Rectangle 18"/>
          <p:cNvSpPr/>
          <p:nvPr/>
        </p:nvSpPr>
        <p:spPr>
          <a:xfrm>
            <a:off x="8311896" y="3172968"/>
            <a:ext cx="3246120" cy="1143000"/>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8567928" y="3355848"/>
            <a:ext cx="2834639" cy="320040"/>
          </a:xfrm>
          <a:prstGeom prst="rect">
            <a:avLst/>
          </a:prstGeom>
          <a:noFill/>
        </p:spPr>
        <p:txBody>
          <a:bodyPr wrap="none">
            <a:spAutoFit/>
          </a:bodyPr>
          <a:lstStyle/>
          <a:p>
            <a:pPr>
              <a:defRPr b="1" sz="1400">
                <a:solidFill>
                  <a:srgbClr val="382B1F"/>
                </a:solidFill>
                <a:latin typeface="Aptos Display"/>
              </a:defRPr>
            </a:pPr>
            <a:r>
              <a:t>Discipleship classes</a:t>
            </a:r>
          </a:p>
        </p:txBody>
      </p:sp>
      <p:sp>
        <p:nvSpPr>
          <p:cNvPr id="21" name="TextBox 20"/>
          <p:cNvSpPr txBox="1"/>
          <p:nvPr/>
        </p:nvSpPr>
        <p:spPr>
          <a:xfrm>
            <a:off x="8567928" y="3739896"/>
            <a:ext cx="2807208" cy="457200"/>
          </a:xfrm>
          <a:prstGeom prst="rect">
            <a:avLst/>
          </a:prstGeom>
          <a:noFill/>
        </p:spPr>
        <p:txBody>
          <a:bodyPr wrap="square">
            <a:spAutoFit/>
          </a:bodyPr>
          <a:lstStyle/>
          <a:p>
            <a:pPr>
              <a:defRPr sz="1080">
                <a:solidFill>
                  <a:srgbClr val="40372F"/>
                </a:solidFill>
                <a:latin typeface="Aptos"/>
              </a:defRPr>
            </a:pPr>
            <a:r>
              <a:t>Grace leads to surrender and worship.</a:t>
            </a:r>
          </a:p>
        </p:txBody>
      </p:sp>
      <p:sp>
        <p:nvSpPr>
          <p:cNvPr id="22" name="TextBox 21"/>
          <p:cNvSpPr txBox="1"/>
          <p:nvPr/>
        </p:nvSpPr>
        <p:spPr>
          <a:xfrm>
            <a:off x="411480" y="6510528"/>
            <a:ext cx="11338560" cy="201168"/>
          </a:xfrm>
          <a:prstGeom prst="rect">
            <a:avLst/>
          </a:prstGeom>
          <a:noFill/>
        </p:spPr>
        <p:txBody>
          <a:bodyPr wrap="none">
            <a:spAutoFit/>
          </a:bodyPr>
          <a:lstStyle/>
          <a:p>
            <a:pPr algn="r">
              <a:defRPr sz="750">
                <a:solidFill>
                  <a:srgbClr val="E6E0D2"/>
                </a:solidFill>
                <a:latin typeface="Aptos"/>
              </a:defRPr>
            </a:pPr>
            <a:r>
              <a:t>Prepared for teaching and small group use - hymninfo.com</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1F1816"/>
        </a:solidFill>
        <a:effectLst/>
      </p:bgPr>
    </p:bg>
    <p:spTree>
      <p:nvGrpSpPr>
        <p:cNvPr id="1" name=""/>
        <p:cNvGrpSpPr/>
        <p:nvPr/>
      </p:nvGrpSpPr>
      <p:grpSpPr/>
      <p:pic>
        <p:nvPicPr>
          <p:cNvPr id="2" name="Picture 1" descr="runner_side.jpg"/>
          <p:cNvPicPr>
            <a:picLocks noChangeAspect="1"/>
          </p:cNvPicPr>
          <p:nvPr/>
        </p:nvPicPr>
        <p:blipFill>
          <a:blip r:embed="rId2"/>
          <a:stretch>
            <a:fillRect/>
          </a:stretch>
        </p:blipFill>
        <p:spPr>
          <a:xfrm>
            <a:off x="7543800" y="0"/>
            <a:ext cx="4645152" cy="6858000"/>
          </a:xfrm>
          <a:prstGeom prst="rect">
            <a:avLst/>
          </a:prstGeom>
        </p:spPr>
      </p:pic>
      <p:sp>
        <p:nvSpPr>
          <p:cNvPr id="3" name="Rectangle 2"/>
          <p:cNvSpPr/>
          <p:nvPr/>
        </p:nvSpPr>
        <p:spPr>
          <a:xfrm>
            <a:off x="7278624" y="0"/>
            <a:ext cx="54864" cy="6858000"/>
          </a:xfrm>
          <a:prstGeom prst="rect">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58368" y="502920"/>
            <a:ext cx="6492240" cy="960120"/>
          </a:xfrm>
          <a:prstGeom prst="rect">
            <a:avLst/>
          </a:prstGeom>
          <a:noFill/>
        </p:spPr>
        <p:txBody>
          <a:bodyPr wrap="none" lIns="0" rIns="0">
            <a:spAutoFit/>
          </a:bodyPr>
          <a:lstStyle/>
          <a:p>
            <a:pPr>
              <a:lnSpc>
                <a:spcPct val="95000"/>
              </a:lnSpc>
              <a:defRPr b="1" sz="3100">
                <a:solidFill>
                  <a:srgbClr val="F8F1E1"/>
                </a:solidFill>
                <a:latin typeface="Aptos Display"/>
              </a:defRPr>
            </a:pPr>
            <a:r>
              <a:t>Teaching Questions</a:t>
            </a:r>
          </a:p>
          <a:p>
            <a:pPr>
              <a:spcBef>
                <a:spcPts val="600"/>
              </a:spcBef>
              <a:defRPr sz="1500">
                <a:solidFill>
                  <a:srgbClr val="DAD2BF"/>
                </a:solidFill>
                <a:latin typeface="Aptos"/>
              </a:defRPr>
            </a:pPr>
            <a:r>
              <a:t>Use these to open discussion after singing</a:t>
            </a:r>
          </a:p>
        </p:txBody>
      </p:sp>
      <p:sp>
        <p:nvSpPr>
          <p:cNvPr id="5" name="TextBox 4"/>
          <p:cNvSpPr txBox="1"/>
          <p:nvPr/>
        </p:nvSpPr>
        <p:spPr>
          <a:xfrm>
            <a:off x="777240" y="1600200"/>
            <a:ext cx="6263640" cy="4434840"/>
          </a:xfrm>
          <a:prstGeom prst="rect">
            <a:avLst/>
          </a:prstGeom>
          <a:noFill/>
        </p:spPr>
        <p:txBody>
          <a:bodyPr wrap="square" lIns="45720" rIns="45720" tIns="18288">
            <a:spAutoFit/>
          </a:bodyPr>
          <a:lstStyle/>
          <a:p>
            <a:pPr>
              <a:spcAft>
                <a:spcPts val="1000"/>
              </a:spcAft>
              <a:defRPr sz="1700">
                <a:solidFill>
                  <a:srgbClr val="F8F1E1"/>
                </a:solidFill>
                <a:latin typeface="Aptos"/>
              </a:defRPr>
            </a:pPr>
            <a:r>
              <a:t>What difference is there between regret and true conviction before God?</a:t>
            </a:r>
          </a:p>
          <a:p>
            <a:pPr>
              <a:spcAft>
                <a:spcPts val="1000"/>
              </a:spcAft>
              <a:defRPr sz="1700">
                <a:solidFill>
                  <a:srgbClr val="F8F1E1"/>
                </a:solidFill>
                <a:latin typeface="Aptos"/>
              </a:defRPr>
            </a:pPr>
            <a:r>
              <a:t>How does Romans 5:20-21 deepen the refrain’s confidence in grace?</a:t>
            </a:r>
          </a:p>
          <a:p>
            <a:pPr>
              <a:spcAft>
                <a:spcPts val="1000"/>
              </a:spcAft>
              <a:defRPr sz="1700">
                <a:solidFill>
                  <a:srgbClr val="F8F1E1"/>
                </a:solidFill>
                <a:latin typeface="Aptos"/>
              </a:defRPr>
            </a:pPr>
            <a:r>
              <a:t>Why is liberty at the cross different from simply feeling better about ourselves?</a:t>
            </a:r>
          </a:p>
          <a:p>
            <a:pPr>
              <a:spcAft>
                <a:spcPts val="1000"/>
              </a:spcAft>
              <a:defRPr sz="1700">
                <a:solidFill>
                  <a:srgbClr val="F8F1E1"/>
                </a:solidFill>
                <a:latin typeface="Aptos"/>
              </a:defRPr>
            </a:pPr>
            <a:r>
              <a:t>What part of the hymn best names your own testimony?</a:t>
            </a:r>
          </a:p>
          <a:p>
            <a:pPr>
              <a:spcAft>
                <a:spcPts val="1000"/>
              </a:spcAft>
              <a:defRPr sz="1700">
                <a:solidFill>
                  <a:srgbClr val="F8F1E1"/>
                </a:solidFill>
                <a:latin typeface="Aptos"/>
              </a:defRPr>
            </a:pPr>
            <a:r>
              <a:t>How can a congregation sing this hymn without turning it into mere nostalgia?</a:t>
            </a:r>
          </a:p>
        </p:txBody>
      </p:sp>
      <p:sp>
        <p:nvSpPr>
          <p:cNvPr id="6" name="TextBox 5"/>
          <p:cNvSpPr txBox="1"/>
          <p:nvPr/>
        </p:nvSpPr>
        <p:spPr>
          <a:xfrm>
            <a:off x="411480" y="6510528"/>
            <a:ext cx="11338560" cy="201168"/>
          </a:xfrm>
          <a:prstGeom prst="rect">
            <a:avLst/>
          </a:prstGeom>
          <a:noFill/>
        </p:spPr>
        <p:txBody>
          <a:bodyPr wrap="none">
            <a:spAutoFit/>
          </a:bodyPr>
          <a:lstStyle/>
          <a:p>
            <a:pPr algn="r">
              <a:defRPr sz="750">
                <a:solidFill>
                  <a:srgbClr val="E6E0D2"/>
                </a:solidFill>
                <a:latin typeface="Aptos"/>
              </a:defRPr>
            </a:pPr>
            <a:r>
              <a:t>Prepared for teaching and small group use - hymninfo.com</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chapel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658368"/>
            <a:ext cx="10789920" cy="960120"/>
          </a:xfrm>
          <a:prstGeom prst="rect">
            <a:avLst/>
          </a:prstGeom>
          <a:noFill/>
        </p:spPr>
        <p:txBody>
          <a:bodyPr wrap="none" lIns="0" rIns="0">
            <a:spAutoFit/>
          </a:bodyPr>
          <a:lstStyle/>
          <a:p>
            <a:pPr>
              <a:lnSpc>
                <a:spcPct val="95000"/>
              </a:lnSpc>
              <a:defRPr b="1" sz="3400">
                <a:solidFill>
                  <a:srgbClr val="F8F1E1"/>
                </a:solidFill>
                <a:latin typeface="Aptos Display"/>
              </a:defRPr>
            </a:pPr>
            <a:r>
              <a:t>Application</a:t>
            </a:r>
          </a:p>
          <a:p>
            <a:pPr>
              <a:spcBef>
                <a:spcPts val="600"/>
              </a:spcBef>
              <a:defRPr sz="1500">
                <a:solidFill>
                  <a:srgbClr val="DAD2BF"/>
                </a:solidFill>
                <a:latin typeface="Aptos"/>
              </a:defRPr>
            </a:pPr>
            <a:r>
              <a:t>Four ways to respond this week</a:t>
            </a:r>
          </a:p>
        </p:txBody>
      </p:sp>
      <p:sp>
        <p:nvSpPr>
          <p:cNvPr id="4" name="Rounded Rectangle 3"/>
          <p:cNvSpPr/>
          <p:nvPr/>
        </p:nvSpPr>
        <p:spPr>
          <a:xfrm>
            <a:off x="914400" y="1920240"/>
            <a:ext cx="2331720" cy="2331720"/>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170432" y="2103120"/>
            <a:ext cx="1920239" cy="320040"/>
          </a:xfrm>
          <a:prstGeom prst="rect">
            <a:avLst/>
          </a:prstGeom>
          <a:noFill/>
        </p:spPr>
        <p:txBody>
          <a:bodyPr wrap="none">
            <a:spAutoFit/>
          </a:bodyPr>
          <a:lstStyle/>
          <a:p>
            <a:pPr>
              <a:defRPr b="1" sz="1400">
                <a:solidFill>
                  <a:srgbClr val="382B1F"/>
                </a:solidFill>
                <a:latin typeface="Aptos Display"/>
              </a:defRPr>
            </a:pPr>
            <a:r>
              <a:t>Confess honestly</a:t>
            </a:r>
          </a:p>
        </p:txBody>
      </p:sp>
      <p:sp>
        <p:nvSpPr>
          <p:cNvPr id="6" name="TextBox 5"/>
          <p:cNvSpPr txBox="1"/>
          <p:nvPr/>
        </p:nvSpPr>
        <p:spPr>
          <a:xfrm>
            <a:off x="1170432" y="2487168"/>
            <a:ext cx="1892807" cy="1645919"/>
          </a:xfrm>
          <a:prstGeom prst="rect">
            <a:avLst/>
          </a:prstGeom>
          <a:noFill/>
        </p:spPr>
        <p:txBody>
          <a:bodyPr wrap="square">
            <a:spAutoFit/>
          </a:bodyPr>
          <a:lstStyle/>
          <a:p>
            <a:pPr>
              <a:defRPr sz="1080">
                <a:solidFill>
                  <a:srgbClr val="40372F"/>
                </a:solidFill>
                <a:latin typeface="Aptos"/>
              </a:defRPr>
            </a:pPr>
            <a:r>
              <a:t>Name pride, self-defense, and hidden sin before God.</a:t>
            </a:r>
          </a:p>
        </p:txBody>
      </p:sp>
      <p:sp>
        <p:nvSpPr>
          <p:cNvPr id="7" name="Rounded Rectangle 6"/>
          <p:cNvSpPr/>
          <p:nvPr/>
        </p:nvSpPr>
        <p:spPr>
          <a:xfrm>
            <a:off x="3685031" y="1920240"/>
            <a:ext cx="2331720" cy="2331720"/>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3941063" y="2103120"/>
            <a:ext cx="1920239" cy="320040"/>
          </a:xfrm>
          <a:prstGeom prst="rect">
            <a:avLst/>
          </a:prstGeom>
          <a:noFill/>
        </p:spPr>
        <p:txBody>
          <a:bodyPr wrap="none">
            <a:spAutoFit/>
          </a:bodyPr>
          <a:lstStyle/>
          <a:p>
            <a:pPr>
              <a:defRPr b="1" sz="1400">
                <a:solidFill>
                  <a:srgbClr val="382B1F"/>
                </a:solidFill>
                <a:latin typeface="Aptos Display"/>
              </a:defRPr>
            </a:pPr>
            <a:r>
              <a:t>Receive freely</a:t>
            </a:r>
          </a:p>
        </p:txBody>
      </p:sp>
      <p:sp>
        <p:nvSpPr>
          <p:cNvPr id="9" name="TextBox 8"/>
          <p:cNvSpPr txBox="1"/>
          <p:nvPr/>
        </p:nvSpPr>
        <p:spPr>
          <a:xfrm>
            <a:off x="3941063" y="2487168"/>
            <a:ext cx="1892807" cy="1645919"/>
          </a:xfrm>
          <a:prstGeom prst="rect">
            <a:avLst/>
          </a:prstGeom>
          <a:noFill/>
        </p:spPr>
        <p:txBody>
          <a:bodyPr wrap="square">
            <a:spAutoFit/>
          </a:bodyPr>
          <a:lstStyle/>
          <a:p>
            <a:pPr>
              <a:defRPr sz="1080">
                <a:solidFill>
                  <a:srgbClr val="40372F"/>
                </a:solidFill>
                <a:latin typeface="Aptos"/>
              </a:defRPr>
            </a:pPr>
            <a:r>
              <a:t>Rest in grace rather than bargaining with God.</a:t>
            </a:r>
          </a:p>
        </p:txBody>
      </p:sp>
      <p:sp>
        <p:nvSpPr>
          <p:cNvPr id="10" name="Rounded Rectangle 9"/>
          <p:cNvSpPr/>
          <p:nvPr/>
        </p:nvSpPr>
        <p:spPr>
          <a:xfrm>
            <a:off x="6455664" y="1920240"/>
            <a:ext cx="2331720" cy="2331720"/>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711696" y="2103120"/>
            <a:ext cx="1920239" cy="320040"/>
          </a:xfrm>
          <a:prstGeom prst="rect">
            <a:avLst/>
          </a:prstGeom>
          <a:noFill/>
        </p:spPr>
        <p:txBody>
          <a:bodyPr wrap="none">
            <a:spAutoFit/>
          </a:bodyPr>
          <a:lstStyle/>
          <a:p>
            <a:pPr>
              <a:defRPr b="1" sz="1400">
                <a:solidFill>
                  <a:srgbClr val="382B1F"/>
                </a:solidFill>
                <a:latin typeface="Aptos Display"/>
              </a:defRPr>
            </a:pPr>
            <a:r>
              <a:t>Surrender gladly</a:t>
            </a:r>
          </a:p>
        </p:txBody>
      </p:sp>
      <p:sp>
        <p:nvSpPr>
          <p:cNvPr id="12" name="TextBox 11"/>
          <p:cNvSpPr txBox="1"/>
          <p:nvPr/>
        </p:nvSpPr>
        <p:spPr>
          <a:xfrm>
            <a:off x="6711696" y="2487168"/>
            <a:ext cx="1892807" cy="1645919"/>
          </a:xfrm>
          <a:prstGeom prst="rect">
            <a:avLst/>
          </a:prstGeom>
          <a:noFill/>
        </p:spPr>
        <p:txBody>
          <a:bodyPr wrap="square">
            <a:spAutoFit/>
          </a:bodyPr>
          <a:lstStyle/>
          <a:p>
            <a:pPr>
              <a:defRPr sz="1080">
                <a:solidFill>
                  <a:srgbClr val="40372F"/>
                </a:solidFill>
                <a:latin typeface="Aptos"/>
              </a:defRPr>
            </a:pPr>
            <a:r>
              <a:t>Ask where Christ’s kingship should reshape daily habits.</a:t>
            </a:r>
          </a:p>
        </p:txBody>
      </p:sp>
      <p:sp>
        <p:nvSpPr>
          <p:cNvPr id="13" name="Rounded Rectangle 12"/>
          <p:cNvSpPr/>
          <p:nvPr/>
        </p:nvSpPr>
        <p:spPr>
          <a:xfrm>
            <a:off x="9226296" y="1920240"/>
            <a:ext cx="2331720" cy="2331720"/>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9482328" y="2103120"/>
            <a:ext cx="1920239" cy="320040"/>
          </a:xfrm>
          <a:prstGeom prst="rect">
            <a:avLst/>
          </a:prstGeom>
          <a:noFill/>
        </p:spPr>
        <p:txBody>
          <a:bodyPr wrap="none">
            <a:spAutoFit/>
          </a:bodyPr>
          <a:lstStyle/>
          <a:p>
            <a:pPr>
              <a:defRPr b="1" sz="1400">
                <a:solidFill>
                  <a:srgbClr val="382B1F"/>
                </a:solidFill>
                <a:latin typeface="Aptos Display"/>
              </a:defRPr>
            </a:pPr>
            <a:r>
              <a:t>Witness humbly</a:t>
            </a:r>
          </a:p>
        </p:txBody>
      </p:sp>
      <p:sp>
        <p:nvSpPr>
          <p:cNvPr id="15" name="TextBox 14"/>
          <p:cNvSpPr txBox="1"/>
          <p:nvPr/>
        </p:nvSpPr>
        <p:spPr>
          <a:xfrm>
            <a:off x="9482328" y="2487168"/>
            <a:ext cx="1892807" cy="1645919"/>
          </a:xfrm>
          <a:prstGeom prst="rect">
            <a:avLst/>
          </a:prstGeom>
          <a:noFill/>
        </p:spPr>
        <p:txBody>
          <a:bodyPr wrap="square">
            <a:spAutoFit/>
          </a:bodyPr>
          <a:lstStyle/>
          <a:p>
            <a:pPr>
              <a:defRPr sz="1080">
                <a:solidFill>
                  <a:srgbClr val="40372F"/>
                </a:solidFill>
                <a:latin typeface="Aptos"/>
              </a:defRPr>
            </a:pPr>
            <a:r>
              <a:t>Tell the story of mercy without boasting in yourself.</a:t>
            </a:r>
          </a:p>
        </p:txBody>
      </p:sp>
      <p:sp>
        <p:nvSpPr>
          <p:cNvPr id="16" name="TextBox 15"/>
          <p:cNvSpPr txBox="1"/>
          <p:nvPr/>
        </p:nvSpPr>
        <p:spPr>
          <a:xfrm>
            <a:off x="411480" y="6510528"/>
            <a:ext cx="11338560" cy="201168"/>
          </a:xfrm>
          <a:prstGeom prst="rect">
            <a:avLst/>
          </a:prstGeom>
          <a:noFill/>
        </p:spPr>
        <p:txBody>
          <a:bodyPr wrap="none">
            <a:spAutoFit/>
          </a:bodyPr>
          <a:lstStyle/>
          <a:p>
            <a:pPr algn="r">
              <a:defRPr sz="750">
                <a:solidFill>
                  <a:srgbClr val="E6E0D2"/>
                </a:solidFill>
                <a:latin typeface="Aptos"/>
              </a:defRPr>
            </a:pPr>
            <a:r>
              <a:t>Prepared for teaching and small group use - hymninfo.com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chapel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658368"/>
            <a:ext cx="10789920" cy="960120"/>
          </a:xfrm>
          <a:prstGeom prst="rect">
            <a:avLst/>
          </a:prstGeom>
          <a:noFill/>
        </p:spPr>
        <p:txBody>
          <a:bodyPr wrap="none" lIns="0" rIns="0">
            <a:spAutoFit/>
          </a:bodyPr>
          <a:lstStyle/>
          <a:p>
            <a:pPr>
              <a:lnSpc>
                <a:spcPct val="95000"/>
              </a:lnSpc>
              <a:defRPr b="1" sz="3400">
                <a:solidFill>
                  <a:srgbClr val="F8F1E1"/>
                </a:solidFill>
                <a:latin typeface="Aptos Display"/>
              </a:defRPr>
            </a:pPr>
            <a:r>
              <a:t>Teaching Aim</a:t>
            </a:r>
          </a:p>
          <a:p>
            <a:pPr>
              <a:spcBef>
                <a:spcPts val="600"/>
              </a:spcBef>
              <a:defRPr sz="1500">
                <a:solidFill>
                  <a:srgbClr val="DAD2BF"/>
                </a:solidFill>
                <a:latin typeface="Aptos"/>
              </a:defRPr>
            </a:pPr>
            <a:r>
              <a:t>What this study should form in learners</a:t>
            </a:r>
          </a:p>
        </p:txBody>
      </p:sp>
      <p:sp>
        <p:nvSpPr>
          <p:cNvPr id="4" name="Rounded Rectangle 3"/>
          <p:cNvSpPr/>
          <p:nvPr/>
        </p:nvSpPr>
        <p:spPr>
          <a:xfrm>
            <a:off x="868680" y="1828800"/>
            <a:ext cx="3017520" cy="3383280"/>
          </a:xfrm>
          <a:prstGeom prst="roundRect">
            <a:avLst/>
          </a:prstGeom>
          <a:solidFill>
            <a:srgbClr val="FFFFFF"/>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Lightning Bolt 4"/>
          <p:cNvSpPr/>
          <p:nvPr/>
        </p:nvSpPr>
        <p:spPr>
          <a:xfrm>
            <a:off x="2011680" y="2084831"/>
            <a:ext cx="731520" cy="731520"/>
          </a:xfrm>
          <a:prstGeom prst="lightningBolt">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161288" y="2971800"/>
            <a:ext cx="2450592" cy="1737360"/>
          </a:xfrm>
          <a:prstGeom prst="rect">
            <a:avLst/>
          </a:prstGeom>
          <a:noFill/>
        </p:spPr>
        <p:txBody>
          <a:bodyPr wrap="square">
            <a:spAutoFit/>
          </a:bodyPr>
          <a:lstStyle/>
          <a:p>
            <a:pPr algn="ctr">
              <a:defRPr sz="2100" b="1">
                <a:solidFill>
                  <a:srgbClr val="30281F"/>
                </a:solidFill>
                <a:latin typeface="Aptos Display"/>
              </a:defRPr>
            </a:pPr>
            <a:r>
              <a:t>Understand</a:t>
            </a:r>
          </a:p>
          <a:p>
            <a:pPr algn="ctr">
              <a:defRPr sz="1300">
                <a:solidFill>
                  <a:srgbClr val="443A30"/>
                </a:solidFill>
                <a:latin typeface="Aptos"/>
              </a:defRPr>
            </a:pPr>
            <a:r>
              <a:t>Grace is not earned by moral repair; it is received at Calvary through Christ.</a:t>
            </a:r>
          </a:p>
        </p:txBody>
      </p:sp>
      <p:sp>
        <p:nvSpPr>
          <p:cNvPr id="7" name="Rounded Rectangle 6"/>
          <p:cNvSpPr/>
          <p:nvPr/>
        </p:nvSpPr>
        <p:spPr>
          <a:xfrm>
            <a:off x="4251960" y="1828800"/>
            <a:ext cx="3017520" cy="3383280"/>
          </a:xfrm>
          <a:prstGeom prst="roundRect">
            <a:avLst/>
          </a:prstGeom>
          <a:solidFill>
            <a:srgbClr val="FFFFFF"/>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Heart 7"/>
          <p:cNvSpPr/>
          <p:nvPr/>
        </p:nvSpPr>
        <p:spPr>
          <a:xfrm>
            <a:off x="5394960" y="2084831"/>
            <a:ext cx="731520" cy="731520"/>
          </a:xfrm>
          <a:prstGeom prst="heart">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544568" y="2971800"/>
            <a:ext cx="2450592" cy="1737360"/>
          </a:xfrm>
          <a:prstGeom prst="rect">
            <a:avLst/>
          </a:prstGeom>
          <a:noFill/>
        </p:spPr>
        <p:txBody>
          <a:bodyPr wrap="square">
            <a:spAutoFit/>
          </a:bodyPr>
          <a:lstStyle/>
          <a:p>
            <a:pPr algn="ctr">
              <a:defRPr sz="2100" b="1">
                <a:solidFill>
                  <a:srgbClr val="30281F"/>
                </a:solidFill>
                <a:latin typeface="Aptos Display"/>
              </a:defRPr>
            </a:pPr>
            <a:r>
              <a:t>Feel</a:t>
            </a:r>
          </a:p>
          <a:p>
            <a:pPr algn="ctr">
              <a:defRPr sz="1300">
                <a:solidFill>
                  <a:srgbClr val="443A30"/>
                </a:solidFill>
                <a:latin typeface="Aptos"/>
              </a:defRPr>
            </a:pPr>
            <a:r>
              <a:t>The cross exposes sin without crushing hope, because mercy is greater than guilt.</a:t>
            </a:r>
          </a:p>
        </p:txBody>
      </p:sp>
      <p:sp>
        <p:nvSpPr>
          <p:cNvPr id="10" name="Rounded Rectangle 9"/>
          <p:cNvSpPr/>
          <p:nvPr/>
        </p:nvSpPr>
        <p:spPr>
          <a:xfrm>
            <a:off x="7635240" y="1828800"/>
            <a:ext cx="3017520" cy="3383280"/>
          </a:xfrm>
          <a:prstGeom prst="roundRect">
            <a:avLst/>
          </a:prstGeom>
          <a:solidFill>
            <a:srgbClr val="FFFFFF"/>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ight Arrow 10"/>
          <p:cNvSpPr/>
          <p:nvPr/>
        </p:nvSpPr>
        <p:spPr>
          <a:xfrm>
            <a:off x="8778240" y="2084831"/>
            <a:ext cx="731520" cy="731520"/>
          </a:xfrm>
          <a:prstGeom prst="rightArrow">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927848" y="2971800"/>
            <a:ext cx="2450592" cy="1737360"/>
          </a:xfrm>
          <a:prstGeom prst="rect">
            <a:avLst/>
          </a:prstGeom>
          <a:noFill/>
        </p:spPr>
        <p:txBody>
          <a:bodyPr wrap="square">
            <a:spAutoFit/>
          </a:bodyPr>
          <a:lstStyle/>
          <a:p>
            <a:pPr algn="ctr">
              <a:defRPr sz="2100" b="1">
                <a:solidFill>
                  <a:srgbClr val="30281F"/>
                </a:solidFill>
                <a:latin typeface="Aptos Display"/>
              </a:defRPr>
            </a:pPr>
            <a:r>
              <a:t>Practice</a:t>
            </a:r>
          </a:p>
          <a:p>
            <a:pPr algn="ctr">
              <a:defRPr sz="1300">
                <a:solidFill>
                  <a:srgbClr val="443A30"/>
                </a:solidFill>
                <a:latin typeface="Aptos"/>
              </a:defRPr>
            </a:pPr>
            <a:r>
              <a:t>Move from self-reliance to confession, surrender, gratitude, and public witness.</a:t>
            </a:r>
          </a:p>
        </p:txBody>
      </p:sp>
      <p:sp>
        <p:nvSpPr>
          <p:cNvPr id="13" name="TextBox 12"/>
          <p:cNvSpPr txBox="1"/>
          <p:nvPr/>
        </p:nvSpPr>
        <p:spPr>
          <a:xfrm>
            <a:off x="411480" y="6510528"/>
            <a:ext cx="11338560" cy="201168"/>
          </a:xfrm>
          <a:prstGeom prst="rect">
            <a:avLst/>
          </a:prstGeom>
          <a:noFill/>
        </p:spPr>
        <p:txBody>
          <a:bodyPr wrap="none">
            <a:spAutoFit/>
          </a:bodyPr>
          <a:lstStyle/>
          <a:p>
            <a:pPr algn="r">
              <a:defRPr sz="750">
                <a:solidFill>
                  <a:srgbClr val="E6E0D2"/>
                </a:solidFill>
                <a:latin typeface="Aptos"/>
              </a:defRPr>
            </a:pPr>
            <a:r>
              <a:t>Prepared for teaching and small group use - hymninfo.com</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1E1C1A"/>
        </a:solidFill>
        <a:effectLst/>
      </p:bgPr>
    </p:bg>
    <p:spTree>
      <p:nvGrpSpPr>
        <p:cNvPr id="1" name=""/>
        <p:cNvGrpSpPr/>
        <p:nvPr/>
      </p:nvGrpSpPr>
      <p:grpSpPr/>
      <p:pic>
        <p:nvPicPr>
          <p:cNvPr id="2" name="Picture 1" descr="runner_side.jpg"/>
          <p:cNvPicPr>
            <a:picLocks noChangeAspect="1"/>
          </p:cNvPicPr>
          <p:nvPr/>
        </p:nvPicPr>
        <p:blipFill>
          <a:blip r:embed="rId2"/>
          <a:stretch>
            <a:fillRect/>
          </a:stretch>
        </p:blipFill>
        <p:spPr>
          <a:xfrm>
            <a:off x="7955279" y="0"/>
            <a:ext cx="4251960" cy="6858000"/>
          </a:xfrm>
          <a:prstGeom prst="rect">
            <a:avLst/>
          </a:prstGeom>
        </p:spPr>
      </p:pic>
      <p:sp>
        <p:nvSpPr>
          <p:cNvPr id="3" name="TextBox 2"/>
          <p:cNvSpPr txBox="1"/>
          <p:nvPr/>
        </p:nvSpPr>
        <p:spPr>
          <a:xfrm>
            <a:off x="685800" y="658368"/>
            <a:ext cx="10789920" cy="960120"/>
          </a:xfrm>
          <a:prstGeom prst="rect">
            <a:avLst/>
          </a:prstGeom>
          <a:noFill/>
        </p:spPr>
        <p:txBody>
          <a:bodyPr wrap="none" lIns="0" rIns="0">
            <a:spAutoFit/>
          </a:bodyPr>
          <a:lstStyle/>
          <a:p>
            <a:pPr>
              <a:lnSpc>
                <a:spcPct val="95000"/>
              </a:lnSpc>
              <a:defRPr b="1" sz="3100">
                <a:solidFill>
                  <a:srgbClr val="F8F1E1"/>
                </a:solidFill>
                <a:latin typeface="Aptos Display"/>
              </a:defRPr>
            </a:pPr>
            <a:r>
              <a:t>Suggested 30-Minute Lesson Flow</a:t>
            </a:r>
          </a:p>
          <a:p>
            <a:pPr>
              <a:spcBef>
                <a:spcPts val="600"/>
              </a:spcBef>
              <a:defRPr sz="1500">
                <a:solidFill>
                  <a:srgbClr val="DAD2BF"/>
                </a:solidFill>
                <a:latin typeface="Aptos"/>
              </a:defRPr>
            </a:pPr>
            <a:r>
              <a:t>A compact plan for Sunday school or choir rehearsal</a:t>
            </a:r>
          </a:p>
        </p:txBody>
      </p:sp>
      <p:sp>
        <p:nvSpPr>
          <p:cNvPr id="4" name="Oval 3"/>
          <p:cNvSpPr/>
          <p:nvPr/>
        </p:nvSpPr>
        <p:spPr>
          <a:xfrm>
            <a:off x="868680" y="1508760"/>
            <a:ext cx="502920" cy="502920"/>
          </a:xfrm>
          <a:prstGeom prst="ellipse">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69264" y="1627631"/>
            <a:ext cx="320040" cy="164592"/>
          </a:xfrm>
          <a:prstGeom prst="rect">
            <a:avLst/>
          </a:prstGeom>
          <a:noFill/>
        </p:spPr>
        <p:txBody>
          <a:bodyPr wrap="none">
            <a:spAutoFit/>
          </a:bodyPr>
          <a:lstStyle/>
          <a:p>
            <a:pPr algn="ctr">
              <a:defRPr b="1" sz="1200">
                <a:solidFill>
                  <a:srgbClr val="281E14"/>
                </a:solidFill>
              </a:defRPr>
            </a:pPr>
            <a:r>
              <a:t>1</a:t>
            </a:r>
          </a:p>
        </p:txBody>
      </p:sp>
      <p:sp>
        <p:nvSpPr>
          <p:cNvPr id="6" name="TextBox 5"/>
          <p:cNvSpPr txBox="1"/>
          <p:nvPr/>
        </p:nvSpPr>
        <p:spPr>
          <a:xfrm>
            <a:off x="1572768" y="1481328"/>
            <a:ext cx="5943600" cy="502920"/>
          </a:xfrm>
          <a:prstGeom prst="rect">
            <a:avLst/>
          </a:prstGeom>
          <a:noFill/>
        </p:spPr>
        <p:txBody>
          <a:bodyPr wrap="none">
            <a:spAutoFit/>
          </a:bodyPr>
          <a:lstStyle/>
          <a:p>
            <a:pPr>
              <a:defRPr sz="1600">
                <a:solidFill>
                  <a:srgbClr val="F8F1E1"/>
                </a:solidFill>
                <a:latin typeface="Aptos"/>
              </a:defRPr>
            </a:pPr>
            <a:r>
              <a:t>0-5 min  —  Sing or read the refrain and identify its four gospel words.</a:t>
            </a:r>
          </a:p>
        </p:txBody>
      </p:sp>
      <p:sp>
        <p:nvSpPr>
          <p:cNvPr id="7" name="Oval 6"/>
          <p:cNvSpPr/>
          <p:nvPr/>
        </p:nvSpPr>
        <p:spPr>
          <a:xfrm>
            <a:off x="868680" y="2258568"/>
            <a:ext cx="502920" cy="502920"/>
          </a:xfrm>
          <a:prstGeom prst="ellipse">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69264" y="2377439"/>
            <a:ext cx="320040" cy="164592"/>
          </a:xfrm>
          <a:prstGeom prst="rect">
            <a:avLst/>
          </a:prstGeom>
          <a:noFill/>
        </p:spPr>
        <p:txBody>
          <a:bodyPr wrap="none">
            <a:spAutoFit/>
          </a:bodyPr>
          <a:lstStyle/>
          <a:p>
            <a:pPr algn="ctr">
              <a:defRPr b="1" sz="1200">
                <a:solidFill>
                  <a:srgbClr val="281E14"/>
                </a:solidFill>
              </a:defRPr>
            </a:pPr>
            <a:r>
              <a:t>2</a:t>
            </a:r>
          </a:p>
        </p:txBody>
      </p:sp>
      <p:sp>
        <p:nvSpPr>
          <p:cNvPr id="9" name="TextBox 8"/>
          <p:cNvSpPr txBox="1"/>
          <p:nvPr/>
        </p:nvSpPr>
        <p:spPr>
          <a:xfrm>
            <a:off x="1572768" y="2231136"/>
            <a:ext cx="5943600" cy="502920"/>
          </a:xfrm>
          <a:prstGeom prst="rect">
            <a:avLst/>
          </a:prstGeom>
          <a:noFill/>
        </p:spPr>
        <p:txBody>
          <a:bodyPr wrap="none">
            <a:spAutoFit/>
          </a:bodyPr>
          <a:lstStyle/>
          <a:p>
            <a:pPr>
              <a:defRPr sz="1600">
                <a:solidFill>
                  <a:srgbClr val="F8F1E1"/>
                </a:solidFill>
                <a:latin typeface="Aptos"/>
              </a:defRPr>
            </a:pPr>
            <a:r>
              <a:t>5-10 min  —  Read Romans 5:20-21 and Ephesians 2:8-9.</a:t>
            </a:r>
          </a:p>
        </p:txBody>
      </p:sp>
      <p:sp>
        <p:nvSpPr>
          <p:cNvPr id="10" name="Oval 9"/>
          <p:cNvSpPr/>
          <p:nvPr/>
        </p:nvSpPr>
        <p:spPr>
          <a:xfrm>
            <a:off x="868680" y="3008376"/>
            <a:ext cx="502920" cy="502920"/>
          </a:xfrm>
          <a:prstGeom prst="ellipse">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69264" y="3127248"/>
            <a:ext cx="320040" cy="164592"/>
          </a:xfrm>
          <a:prstGeom prst="rect">
            <a:avLst/>
          </a:prstGeom>
          <a:noFill/>
        </p:spPr>
        <p:txBody>
          <a:bodyPr wrap="none">
            <a:spAutoFit/>
          </a:bodyPr>
          <a:lstStyle/>
          <a:p>
            <a:pPr algn="ctr">
              <a:defRPr b="1" sz="1200">
                <a:solidFill>
                  <a:srgbClr val="281E14"/>
                </a:solidFill>
              </a:defRPr>
            </a:pPr>
            <a:r>
              <a:t>3</a:t>
            </a:r>
          </a:p>
        </p:txBody>
      </p:sp>
      <p:sp>
        <p:nvSpPr>
          <p:cNvPr id="12" name="TextBox 11"/>
          <p:cNvSpPr txBox="1"/>
          <p:nvPr/>
        </p:nvSpPr>
        <p:spPr>
          <a:xfrm>
            <a:off x="1572768" y="2980944"/>
            <a:ext cx="5943600" cy="502920"/>
          </a:xfrm>
          <a:prstGeom prst="rect">
            <a:avLst/>
          </a:prstGeom>
          <a:noFill/>
        </p:spPr>
        <p:txBody>
          <a:bodyPr wrap="none">
            <a:spAutoFit/>
          </a:bodyPr>
          <a:lstStyle/>
          <a:p>
            <a:pPr>
              <a:defRPr sz="1600">
                <a:solidFill>
                  <a:srgbClr val="F8F1E1"/>
                </a:solidFill>
                <a:latin typeface="Aptos"/>
              </a:defRPr>
            </a:pPr>
            <a:r>
              <a:t>10-18 min  —  Walk through the hymn’s movement: pride, conviction, pardon, surrender, wonder.</a:t>
            </a:r>
          </a:p>
        </p:txBody>
      </p:sp>
      <p:sp>
        <p:nvSpPr>
          <p:cNvPr id="13" name="Oval 12"/>
          <p:cNvSpPr/>
          <p:nvPr/>
        </p:nvSpPr>
        <p:spPr>
          <a:xfrm>
            <a:off x="868680" y="3758183"/>
            <a:ext cx="502920" cy="502920"/>
          </a:xfrm>
          <a:prstGeom prst="ellipse">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969264" y="3877055"/>
            <a:ext cx="320040" cy="164592"/>
          </a:xfrm>
          <a:prstGeom prst="rect">
            <a:avLst/>
          </a:prstGeom>
          <a:noFill/>
        </p:spPr>
        <p:txBody>
          <a:bodyPr wrap="none">
            <a:spAutoFit/>
          </a:bodyPr>
          <a:lstStyle/>
          <a:p>
            <a:pPr algn="ctr">
              <a:defRPr b="1" sz="1200">
                <a:solidFill>
                  <a:srgbClr val="281E14"/>
                </a:solidFill>
              </a:defRPr>
            </a:pPr>
            <a:r>
              <a:t>4</a:t>
            </a:r>
          </a:p>
        </p:txBody>
      </p:sp>
      <p:sp>
        <p:nvSpPr>
          <p:cNvPr id="15" name="TextBox 14"/>
          <p:cNvSpPr txBox="1"/>
          <p:nvPr/>
        </p:nvSpPr>
        <p:spPr>
          <a:xfrm>
            <a:off x="1572768" y="3730751"/>
            <a:ext cx="5943600" cy="502920"/>
          </a:xfrm>
          <a:prstGeom prst="rect">
            <a:avLst/>
          </a:prstGeom>
          <a:noFill/>
        </p:spPr>
        <p:txBody>
          <a:bodyPr wrap="none">
            <a:spAutoFit/>
          </a:bodyPr>
          <a:lstStyle/>
          <a:p>
            <a:pPr>
              <a:defRPr sz="1600">
                <a:solidFill>
                  <a:srgbClr val="F8F1E1"/>
                </a:solidFill>
                <a:latin typeface="Aptos"/>
              </a:defRPr>
            </a:pPr>
            <a:r>
              <a:t>18-25 min  —  Discuss one question: What burden does Calvary remove?</a:t>
            </a:r>
          </a:p>
        </p:txBody>
      </p:sp>
      <p:sp>
        <p:nvSpPr>
          <p:cNvPr id="16" name="Oval 15"/>
          <p:cNvSpPr/>
          <p:nvPr/>
        </p:nvSpPr>
        <p:spPr>
          <a:xfrm>
            <a:off x="868680" y="4507992"/>
            <a:ext cx="502920" cy="502920"/>
          </a:xfrm>
          <a:prstGeom prst="ellipse">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969264" y="4626864"/>
            <a:ext cx="320040" cy="164592"/>
          </a:xfrm>
          <a:prstGeom prst="rect">
            <a:avLst/>
          </a:prstGeom>
          <a:noFill/>
        </p:spPr>
        <p:txBody>
          <a:bodyPr wrap="none">
            <a:spAutoFit/>
          </a:bodyPr>
          <a:lstStyle/>
          <a:p>
            <a:pPr algn="ctr">
              <a:defRPr b="1" sz="1200">
                <a:solidFill>
                  <a:srgbClr val="281E14"/>
                </a:solidFill>
              </a:defRPr>
            </a:pPr>
            <a:r>
              <a:t>5</a:t>
            </a:r>
          </a:p>
        </p:txBody>
      </p:sp>
      <p:sp>
        <p:nvSpPr>
          <p:cNvPr id="18" name="TextBox 17"/>
          <p:cNvSpPr txBox="1"/>
          <p:nvPr/>
        </p:nvSpPr>
        <p:spPr>
          <a:xfrm>
            <a:off x="1572768" y="4480559"/>
            <a:ext cx="5943600" cy="502920"/>
          </a:xfrm>
          <a:prstGeom prst="rect">
            <a:avLst/>
          </a:prstGeom>
          <a:noFill/>
        </p:spPr>
        <p:txBody>
          <a:bodyPr wrap="none">
            <a:spAutoFit/>
          </a:bodyPr>
          <a:lstStyle/>
          <a:p>
            <a:pPr>
              <a:defRPr sz="1600">
                <a:solidFill>
                  <a:srgbClr val="F8F1E1"/>
                </a:solidFill>
                <a:latin typeface="Aptos"/>
              </a:defRPr>
            </a:pPr>
            <a:r>
              <a:t>25-30 min  —  Pray in thanksgiving for mercy and grace.</a:t>
            </a:r>
          </a:p>
        </p:txBody>
      </p:sp>
      <p:sp>
        <p:nvSpPr>
          <p:cNvPr id="19" name="TextBox 18"/>
          <p:cNvSpPr txBox="1"/>
          <p:nvPr/>
        </p:nvSpPr>
        <p:spPr>
          <a:xfrm>
            <a:off x="411480" y="6510528"/>
            <a:ext cx="11338560" cy="201168"/>
          </a:xfrm>
          <a:prstGeom prst="rect">
            <a:avLst/>
          </a:prstGeom>
          <a:noFill/>
        </p:spPr>
        <p:txBody>
          <a:bodyPr wrap="none">
            <a:spAutoFit/>
          </a:bodyPr>
          <a:lstStyle/>
          <a:p>
            <a:pPr algn="r">
              <a:defRPr sz="750">
                <a:solidFill>
                  <a:srgbClr val="E6E0D2"/>
                </a:solidFill>
                <a:latin typeface="Aptos"/>
              </a:defRPr>
            </a:pPr>
            <a:r>
              <a:t>Prepared for teaching and small group use - hymninfo.com</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race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658368"/>
            <a:ext cx="10789920" cy="960120"/>
          </a:xfrm>
          <a:prstGeom prst="rect">
            <a:avLst/>
          </a:prstGeom>
          <a:noFill/>
        </p:spPr>
        <p:txBody>
          <a:bodyPr wrap="none" lIns="0" rIns="0">
            <a:spAutoFit/>
          </a:bodyPr>
          <a:lstStyle/>
          <a:p>
            <a:pPr>
              <a:lnSpc>
                <a:spcPct val="95000"/>
              </a:lnSpc>
              <a:defRPr b="1" sz="3100">
                <a:solidFill>
                  <a:srgbClr val="F8F1E1"/>
                </a:solidFill>
                <a:latin typeface="Aptos Display"/>
              </a:defRPr>
            </a:pPr>
            <a:r>
              <a:t>Suggested 60-Minute Lesson Flow</a:t>
            </a:r>
          </a:p>
          <a:p>
            <a:pPr>
              <a:spcBef>
                <a:spcPts val="600"/>
              </a:spcBef>
              <a:defRPr sz="1500">
                <a:solidFill>
                  <a:srgbClr val="DAD2BF"/>
                </a:solidFill>
                <a:latin typeface="Aptos"/>
              </a:defRPr>
            </a:pPr>
            <a:r>
              <a:t>A fuller plan for hymn study and discussion</a:t>
            </a:r>
          </a:p>
        </p:txBody>
      </p:sp>
      <p:sp>
        <p:nvSpPr>
          <p:cNvPr id="4" name="Rounded Rectangle 3"/>
          <p:cNvSpPr/>
          <p:nvPr/>
        </p:nvSpPr>
        <p:spPr>
          <a:xfrm>
            <a:off x="868680" y="1417320"/>
            <a:ext cx="4709160" cy="960120"/>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124712" y="1600200"/>
            <a:ext cx="4297680" cy="320040"/>
          </a:xfrm>
          <a:prstGeom prst="rect">
            <a:avLst/>
          </a:prstGeom>
          <a:noFill/>
        </p:spPr>
        <p:txBody>
          <a:bodyPr wrap="none">
            <a:spAutoFit/>
          </a:bodyPr>
          <a:lstStyle/>
          <a:p>
            <a:pPr>
              <a:defRPr b="1" sz="1400">
                <a:solidFill>
                  <a:srgbClr val="382B1F"/>
                </a:solidFill>
                <a:latin typeface="Aptos Display"/>
              </a:defRPr>
            </a:pPr>
            <a:r>
              <a:t>0-8</a:t>
            </a:r>
          </a:p>
        </p:txBody>
      </p:sp>
      <p:sp>
        <p:nvSpPr>
          <p:cNvPr id="6" name="TextBox 5"/>
          <p:cNvSpPr txBox="1"/>
          <p:nvPr/>
        </p:nvSpPr>
        <p:spPr>
          <a:xfrm>
            <a:off x="1124712" y="1984248"/>
            <a:ext cx="4270248" cy="274320"/>
          </a:xfrm>
          <a:prstGeom prst="rect">
            <a:avLst/>
          </a:prstGeom>
          <a:noFill/>
        </p:spPr>
        <p:txBody>
          <a:bodyPr wrap="square">
            <a:spAutoFit/>
          </a:bodyPr>
          <a:lstStyle/>
          <a:p>
            <a:pPr>
              <a:defRPr sz="1080">
                <a:solidFill>
                  <a:srgbClr val="40372F"/>
                </a:solidFill>
                <a:latin typeface="Aptos"/>
              </a:defRPr>
            </a:pPr>
            <a:r>
              <a:t>Opening reflection and prayer</a:t>
            </a:r>
          </a:p>
        </p:txBody>
      </p:sp>
      <p:sp>
        <p:nvSpPr>
          <p:cNvPr id="7" name="Rounded Rectangle 6"/>
          <p:cNvSpPr/>
          <p:nvPr/>
        </p:nvSpPr>
        <p:spPr>
          <a:xfrm>
            <a:off x="6080760" y="1417320"/>
            <a:ext cx="4709160" cy="960120"/>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336792" y="1600200"/>
            <a:ext cx="4297680" cy="320040"/>
          </a:xfrm>
          <a:prstGeom prst="rect">
            <a:avLst/>
          </a:prstGeom>
          <a:noFill/>
        </p:spPr>
        <p:txBody>
          <a:bodyPr wrap="none">
            <a:spAutoFit/>
          </a:bodyPr>
          <a:lstStyle/>
          <a:p>
            <a:pPr>
              <a:defRPr b="1" sz="1400">
                <a:solidFill>
                  <a:srgbClr val="382B1F"/>
                </a:solidFill>
                <a:latin typeface="Aptos Display"/>
              </a:defRPr>
            </a:pPr>
            <a:r>
              <a:t>8-15</a:t>
            </a:r>
          </a:p>
        </p:txBody>
      </p:sp>
      <p:sp>
        <p:nvSpPr>
          <p:cNvPr id="9" name="TextBox 8"/>
          <p:cNvSpPr txBox="1"/>
          <p:nvPr/>
        </p:nvSpPr>
        <p:spPr>
          <a:xfrm>
            <a:off x="6336792" y="1984248"/>
            <a:ext cx="4270248" cy="274320"/>
          </a:xfrm>
          <a:prstGeom prst="rect">
            <a:avLst/>
          </a:prstGeom>
          <a:noFill/>
        </p:spPr>
        <p:txBody>
          <a:bodyPr wrap="square">
            <a:spAutoFit/>
          </a:bodyPr>
          <a:lstStyle/>
          <a:p>
            <a:pPr>
              <a:defRPr sz="1080">
                <a:solidFill>
                  <a:srgbClr val="40372F"/>
                </a:solidFill>
                <a:latin typeface="Aptos"/>
              </a:defRPr>
            </a:pPr>
            <a:r>
              <a:t>Hymn identity and Moody-era context</a:t>
            </a:r>
          </a:p>
        </p:txBody>
      </p:sp>
      <p:sp>
        <p:nvSpPr>
          <p:cNvPr id="10" name="Rounded Rectangle 9"/>
          <p:cNvSpPr/>
          <p:nvPr/>
        </p:nvSpPr>
        <p:spPr>
          <a:xfrm>
            <a:off x="868680" y="2770632"/>
            <a:ext cx="4709160" cy="960120"/>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1124712" y="2953512"/>
            <a:ext cx="4297680" cy="320040"/>
          </a:xfrm>
          <a:prstGeom prst="rect">
            <a:avLst/>
          </a:prstGeom>
          <a:noFill/>
        </p:spPr>
        <p:txBody>
          <a:bodyPr wrap="none">
            <a:spAutoFit/>
          </a:bodyPr>
          <a:lstStyle/>
          <a:p>
            <a:pPr>
              <a:defRPr b="1" sz="1400">
                <a:solidFill>
                  <a:srgbClr val="382B1F"/>
                </a:solidFill>
                <a:latin typeface="Aptos Display"/>
              </a:defRPr>
            </a:pPr>
            <a:r>
              <a:t>15-25</a:t>
            </a:r>
          </a:p>
        </p:txBody>
      </p:sp>
      <p:sp>
        <p:nvSpPr>
          <p:cNvPr id="12" name="TextBox 11"/>
          <p:cNvSpPr txBox="1"/>
          <p:nvPr/>
        </p:nvSpPr>
        <p:spPr>
          <a:xfrm>
            <a:off x="1124712" y="3337560"/>
            <a:ext cx="4270248" cy="274320"/>
          </a:xfrm>
          <a:prstGeom prst="rect">
            <a:avLst/>
          </a:prstGeom>
          <a:noFill/>
        </p:spPr>
        <p:txBody>
          <a:bodyPr wrap="square">
            <a:spAutoFit/>
          </a:bodyPr>
          <a:lstStyle/>
          <a:p>
            <a:pPr>
              <a:defRPr sz="1080">
                <a:solidFill>
                  <a:srgbClr val="40372F"/>
                </a:solidFill>
                <a:latin typeface="Aptos"/>
              </a:defRPr>
            </a:pPr>
            <a:r>
              <a:t>Scripture study: Luke 23, Romans 5, Galatians 6, Ephesians 2</a:t>
            </a:r>
          </a:p>
        </p:txBody>
      </p:sp>
      <p:sp>
        <p:nvSpPr>
          <p:cNvPr id="13" name="Rounded Rectangle 12"/>
          <p:cNvSpPr/>
          <p:nvPr/>
        </p:nvSpPr>
        <p:spPr>
          <a:xfrm>
            <a:off x="6080760" y="2770632"/>
            <a:ext cx="4709160" cy="960120"/>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36792" y="2953512"/>
            <a:ext cx="4297680" cy="320040"/>
          </a:xfrm>
          <a:prstGeom prst="rect">
            <a:avLst/>
          </a:prstGeom>
          <a:noFill/>
        </p:spPr>
        <p:txBody>
          <a:bodyPr wrap="none">
            <a:spAutoFit/>
          </a:bodyPr>
          <a:lstStyle/>
          <a:p>
            <a:pPr>
              <a:defRPr b="1" sz="1400">
                <a:solidFill>
                  <a:srgbClr val="382B1F"/>
                </a:solidFill>
                <a:latin typeface="Aptos Display"/>
              </a:defRPr>
            </a:pPr>
            <a:r>
              <a:t>25-40</a:t>
            </a:r>
          </a:p>
        </p:txBody>
      </p:sp>
      <p:sp>
        <p:nvSpPr>
          <p:cNvPr id="15" name="TextBox 14"/>
          <p:cNvSpPr txBox="1"/>
          <p:nvPr/>
        </p:nvSpPr>
        <p:spPr>
          <a:xfrm>
            <a:off x="6336792" y="3337560"/>
            <a:ext cx="4270248" cy="274320"/>
          </a:xfrm>
          <a:prstGeom prst="rect">
            <a:avLst/>
          </a:prstGeom>
          <a:noFill/>
        </p:spPr>
        <p:txBody>
          <a:bodyPr wrap="square">
            <a:spAutoFit/>
          </a:bodyPr>
          <a:lstStyle/>
          <a:p>
            <a:pPr>
              <a:defRPr sz="1080">
                <a:solidFill>
                  <a:srgbClr val="40372F"/>
                </a:solidFill>
                <a:latin typeface="Aptos"/>
              </a:defRPr>
            </a:pPr>
            <a:r>
              <a:t>Hymn-section study: from pride to wonder</a:t>
            </a:r>
          </a:p>
        </p:txBody>
      </p:sp>
      <p:sp>
        <p:nvSpPr>
          <p:cNvPr id="16" name="Rounded Rectangle 15"/>
          <p:cNvSpPr/>
          <p:nvPr/>
        </p:nvSpPr>
        <p:spPr>
          <a:xfrm>
            <a:off x="868680" y="4123944"/>
            <a:ext cx="4709160" cy="960120"/>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1124712" y="4306824"/>
            <a:ext cx="4297680" cy="320040"/>
          </a:xfrm>
          <a:prstGeom prst="rect">
            <a:avLst/>
          </a:prstGeom>
          <a:noFill/>
        </p:spPr>
        <p:txBody>
          <a:bodyPr wrap="none">
            <a:spAutoFit/>
          </a:bodyPr>
          <a:lstStyle/>
          <a:p>
            <a:pPr>
              <a:defRPr b="1" sz="1400">
                <a:solidFill>
                  <a:srgbClr val="382B1F"/>
                </a:solidFill>
                <a:latin typeface="Aptos Display"/>
              </a:defRPr>
            </a:pPr>
            <a:r>
              <a:t>40-50</a:t>
            </a:r>
          </a:p>
        </p:txBody>
      </p:sp>
      <p:sp>
        <p:nvSpPr>
          <p:cNvPr id="18" name="TextBox 17"/>
          <p:cNvSpPr txBox="1"/>
          <p:nvPr/>
        </p:nvSpPr>
        <p:spPr>
          <a:xfrm>
            <a:off x="1124712" y="4690872"/>
            <a:ext cx="4270248" cy="274320"/>
          </a:xfrm>
          <a:prstGeom prst="rect">
            <a:avLst/>
          </a:prstGeom>
          <a:noFill/>
        </p:spPr>
        <p:txBody>
          <a:bodyPr wrap="square">
            <a:spAutoFit/>
          </a:bodyPr>
          <a:lstStyle/>
          <a:p>
            <a:pPr>
              <a:defRPr sz="1080">
                <a:solidFill>
                  <a:srgbClr val="40372F"/>
                </a:solidFill>
                <a:latin typeface="Aptos"/>
              </a:defRPr>
            </a:pPr>
            <a:r>
              <a:t>Pastoral application: assurance, surrender, witness</a:t>
            </a:r>
          </a:p>
        </p:txBody>
      </p:sp>
      <p:sp>
        <p:nvSpPr>
          <p:cNvPr id="19" name="Rounded Rectangle 18"/>
          <p:cNvSpPr/>
          <p:nvPr/>
        </p:nvSpPr>
        <p:spPr>
          <a:xfrm>
            <a:off x="6080760" y="4123944"/>
            <a:ext cx="4709160" cy="960120"/>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36792" y="4306824"/>
            <a:ext cx="4297680" cy="320040"/>
          </a:xfrm>
          <a:prstGeom prst="rect">
            <a:avLst/>
          </a:prstGeom>
          <a:noFill/>
        </p:spPr>
        <p:txBody>
          <a:bodyPr wrap="none">
            <a:spAutoFit/>
          </a:bodyPr>
          <a:lstStyle/>
          <a:p>
            <a:pPr>
              <a:defRPr b="1" sz="1400">
                <a:solidFill>
                  <a:srgbClr val="382B1F"/>
                </a:solidFill>
                <a:latin typeface="Aptos Display"/>
              </a:defRPr>
            </a:pPr>
            <a:r>
              <a:t>50-60</a:t>
            </a:r>
          </a:p>
        </p:txBody>
      </p:sp>
      <p:sp>
        <p:nvSpPr>
          <p:cNvPr id="21" name="TextBox 20"/>
          <p:cNvSpPr txBox="1"/>
          <p:nvPr/>
        </p:nvSpPr>
        <p:spPr>
          <a:xfrm>
            <a:off x="6336792" y="4690872"/>
            <a:ext cx="4270248" cy="274320"/>
          </a:xfrm>
          <a:prstGeom prst="rect">
            <a:avLst/>
          </a:prstGeom>
          <a:noFill/>
        </p:spPr>
        <p:txBody>
          <a:bodyPr wrap="square">
            <a:spAutoFit/>
          </a:bodyPr>
          <a:lstStyle/>
          <a:p>
            <a:pPr>
              <a:defRPr sz="1080">
                <a:solidFill>
                  <a:srgbClr val="40372F"/>
                </a:solidFill>
                <a:latin typeface="Aptos"/>
              </a:defRPr>
            </a:pPr>
            <a:r>
              <a:t>Sing, summarize, and close in prayer</a:t>
            </a:r>
          </a:p>
        </p:txBody>
      </p:sp>
      <p:sp>
        <p:nvSpPr>
          <p:cNvPr id="22" name="TextBox 21"/>
          <p:cNvSpPr txBox="1"/>
          <p:nvPr/>
        </p:nvSpPr>
        <p:spPr>
          <a:xfrm>
            <a:off x="411480" y="6510528"/>
            <a:ext cx="11338560" cy="201168"/>
          </a:xfrm>
          <a:prstGeom prst="rect">
            <a:avLst/>
          </a:prstGeom>
          <a:noFill/>
        </p:spPr>
        <p:txBody>
          <a:bodyPr wrap="none">
            <a:spAutoFit/>
          </a:bodyPr>
          <a:lstStyle/>
          <a:p>
            <a:pPr algn="r">
              <a:defRPr sz="750">
                <a:solidFill>
                  <a:srgbClr val="E6E0D2"/>
                </a:solidFill>
                <a:latin typeface="Aptos"/>
              </a:defRPr>
            </a:pPr>
            <a:r>
              <a:t>Prepared for teaching and small group use - hymninfo.com</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1F1816"/>
        </a:solidFill>
        <a:effectLst/>
      </p:bgPr>
    </p:bg>
    <p:spTree>
      <p:nvGrpSpPr>
        <p:cNvPr id="1" name=""/>
        <p:cNvGrpSpPr/>
        <p:nvPr/>
      </p:nvGrpSpPr>
      <p:grpSpPr/>
      <p:pic>
        <p:nvPicPr>
          <p:cNvPr id="2" name="Picture 1" descr="hero_side.jpg"/>
          <p:cNvPicPr>
            <a:picLocks noChangeAspect="1"/>
          </p:cNvPicPr>
          <p:nvPr/>
        </p:nvPicPr>
        <p:blipFill>
          <a:blip r:embed="rId2"/>
          <a:stretch>
            <a:fillRect/>
          </a:stretch>
        </p:blipFill>
        <p:spPr>
          <a:xfrm>
            <a:off x="7543800" y="0"/>
            <a:ext cx="4645152" cy="6858000"/>
          </a:xfrm>
          <a:prstGeom prst="rect">
            <a:avLst/>
          </a:prstGeom>
        </p:spPr>
      </p:pic>
      <p:sp>
        <p:nvSpPr>
          <p:cNvPr id="3" name="Rectangle 2"/>
          <p:cNvSpPr/>
          <p:nvPr/>
        </p:nvSpPr>
        <p:spPr>
          <a:xfrm>
            <a:off x="7278624" y="0"/>
            <a:ext cx="54864" cy="6858000"/>
          </a:xfrm>
          <a:prstGeom prst="rect">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58368" y="502920"/>
            <a:ext cx="6492240" cy="960120"/>
          </a:xfrm>
          <a:prstGeom prst="rect">
            <a:avLst/>
          </a:prstGeom>
          <a:noFill/>
        </p:spPr>
        <p:txBody>
          <a:bodyPr wrap="none" lIns="0" rIns="0">
            <a:spAutoFit/>
          </a:bodyPr>
          <a:lstStyle/>
          <a:p>
            <a:pPr>
              <a:lnSpc>
                <a:spcPct val="95000"/>
              </a:lnSpc>
              <a:defRPr b="1" sz="3100">
                <a:solidFill>
                  <a:srgbClr val="F8F1E1"/>
                </a:solidFill>
                <a:latin typeface="Aptos Display"/>
              </a:defRPr>
            </a:pPr>
            <a:r>
              <a:t>Closing Summary</a:t>
            </a:r>
          </a:p>
          <a:p>
            <a:pPr>
              <a:spcBef>
                <a:spcPts val="600"/>
              </a:spcBef>
              <a:defRPr sz="1500">
                <a:solidFill>
                  <a:srgbClr val="DAD2BF"/>
                </a:solidFill>
                <a:latin typeface="Aptos"/>
              </a:defRPr>
            </a:pPr>
            <a:r>
              <a:t>Calvary is where the burdened soul finds liberty.</a:t>
            </a:r>
          </a:p>
        </p:txBody>
      </p:sp>
      <p:sp>
        <p:nvSpPr>
          <p:cNvPr id="5" name="TextBox 4"/>
          <p:cNvSpPr txBox="1"/>
          <p:nvPr/>
        </p:nvSpPr>
        <p:spPr>
          <a:xfrm>
            <a:off x="777240" y="1600200"/>
            <a:ext cx="6263640" cy="4434840"/>
          </a:xfrm>
          <a:prstGeom prst="rect">
            <a:avLst/>
          </a:prstGeom>
          <a:noFill/>
        </p:spPr>
        <p:txBody>
          <a:bodyPr wrap="square" lIns="45720" rIns="45720" tIns="18288">
            <a:spAutoFit/>
          </a:bodyPr>
          <a:lstStyle/>
          <a:p>
            <a:pPr>
              <a:spcAft>
                <a:spcPts val="1000"/>
              </a:spcAft>
              <a:defRPr sz="1700">
                <a:solidFill>
                  <a:srgbClr val="F8F1E1"/>
                </a:solidFill>
                <a:latin typeface="Aptos"/>
              </a:defRPr>
            </a:pPr>
            <a:r>
              <a:t>The hymn begins with human pride and ends with divine love.</a:t>
            </a:r>
          </a:p>
          <a:p>
            <a:pPr>
              <a:spcAft>
                <a:spcPts val="1000"/>
              </a:spcAft>
              <a:defRPr sz="1700">
                <a:solidFill>
                  <a:srgbClr val="F8F1E1"/>
                </a:solidFill>
                <a:latin typeface="Aptos"/>
              </a:defRPr>
            </a:pPr>
            <a:r>
              <a:t>It teaches that conviction is a mercy when it leads us to Christ.</a:t>
            </a:r>
          </a:p>
          <a:p>
            <a:pPr>
              <a:spcAft>
                <a:spcPts val="1000"/>
              </a:spcAft>
              <a:defRPr sz="1700">
                <a:solidFill>
                  <a:srgbClr val="F8F1E1"/>
                </a:solidFill>
                <a:latin typeface="Aptos"/>
              </a:defRPr>
            </a:pPr>
            <a:r>
              <a:t>It gives congregations words for grace that is free, pardon that is abundant, and liberty that is real.</a:t>
            </a:r>
          </a:p>
          <a:p>
            <a:pPr>
              <a:spcAft>
                <a:spcPts val="1000"/>
              </a:spcAft>
              <a:defRPr sz="1700">
                <a:solidFill>
                  <a:srgbClr val="F8F1E1"/>
                </a:solidFill>
                <a:latin typeface="Aptos"/>
              </a:defRPr>
            </a:pPr>
            <a:r>
              <a:t>It sends worshipers away not boasting in themselves, but praising the Savior who meets sinners at the cross.</a:t>
            </a:r>
          </a:p>
        </p:txBody>
      </p:sp>
      <p:sp>
        <p:nvSpPr>
          <p:cNvPr id="6" name="TextBox 5"/>
          <p:cNvSpPr txBox="1"/>
          <p:nvPr/>
        </p:nvSpPr>
        <p:spPr>
          <a:xfrm>
            <a:off x="411480" y="6510528"/>
            <a:ext cx="11338560" cy="201168"/>
          </a:xfrm>
          <a:prstGeom prst="rect">
            <a:avLst/>
          </a:prstGeom>
          <a:noFill/>
        </p:spPr>
        <p:txBody>
          <a:bodyPr wrap="none">
            <a:spAutoFit/>
          </a:bodyPr>
          <a:lstStyle/>
          <a:p>
            <a:pPr algn="r">
              <a:defRPr sz="750">
                <a:solidFill>
                  <a:srgbClr val="E6E0D2"/>
                </a:solidFill>
                <a:latin typeface="Aptos"/>
              </a:defRPr>
            </a:pPr>
            <a:r>
              <a:t>Prepared for teaching and small group use - hymninfo.com</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ible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658368"/>
            <a:ext cx="10789920" cy="960120"/>
          </a:xfrm>
          <a:prstGeom prst="rect">
            <a:avLst/>
          </a:prstGeom>
          <a:noFill/>
        </p:spPr>
        <p:txBody>
          <a:bodyPr wrap="none" lIns="0" rIns="0">
            <a:spAutoFit/>
          </a:bodyPr>
          <a:lstStyle/>
          <a:p>
            <a:pPr>
              <a:lnSpc>
                <a:spcPct val="95000"/>
              </a:lnSpc>
              <a:defRPr b="1" sz="3500">
                <a:solidFill>
                  <a:srgbClr val="F8F1E1"/>
                </a:solidFill>
                <a:latin typeface="Aptos Display"/>
              </a:defRPr>
            </a:pPr>
            <a:r>
              <a:t>Closing Prayer</a:t>
            </a:r>
          </a:p>
        </p:txBody>
      </p:sp>
      <p:sp>
        <p:nvSpPr>
          <p:cNvPr id="4" name="Rounded Rectangle 3"/>
          <p:cNvSpPr/>
          <p:nvPr/>
        </p:nvSpPr>
        <p:spPr>
          <a:xfrm>
            <a:off x="1097280" y="1783080"/>
            <a:ext cx="9966960" cy="2240280"/>
          </a:xfrm>
          <a:prstGeom prst="roundRect">
            <a:avLst/>
          </a:prstGeom>
          <a:solidFill>
            <a:srgbClr val="FFFFFF"/>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508760" y="2057400"/>
            <a:ext cx="9144000" cy="1600200"/>
          </a:xfrm>
          <a:prstGeom prst="rect">
            <a:avLst/>
          </a:prstGeom>
          <a:noFill/>
        </p:spPr>
        <p:txBody>
          <a:bodyPr wrap="square">
            <a:spAutoFit/>
          </a:bodyPr>
          <a:lstStyle/>
          <a:p>
            <a:pPr algn="ctr">
              <a:defRPr sz="2000">
                <a:solidFill>
                  <a:srgbClr val="362D24"/>
                </a:solidFill>
                <a:latin typeface="Aptos"/>
              </a:defRPr>
            </a:pPr>
            <a:r>
              <a:t>Lord Jesus Christ, bring us again to Calvary. Strip away pride, awaken honest confession, and teach us to receive the mercy we cannot earn. Let your grace free burdened souls, make our worship grateful, and send us to live as forgiven people. Amen.</a:t>
            </a:r>
          </a:p>
        </p:txBody>
      </p:sp>
      <p:sp>
        <p:nvSpPr>
          <p:cNvPr id="6" name="TextBox 5"/>
          <p:cNvSpPr txBox="1"/>
          <p:nvPr/>
        </p:nvSpPr>
        <p:spPr>
          <a:xfrm>
            <a:off x="1097280" y="5074920"/>
            <a:ext cx="9966960" cy="502920"/>
          </a:xfrm>
          <a:prstGeom prst="rect">
            <a:avLst/>
          </a:prstGeom>
          <a:noFill/>
        </p:spPr>
        <p:txBody>
          <a:bodyPr wrap="none">
            <a:spAutoFit/>
          </a:bodyPr>
          <a:lstStyle/>
          <a:p>
            <a:pPr algn="ctr">
              <a:defRPr sz="900">
                <a:solidFill>
                  <a:srgbClr val="DAD2BF"/>
                </a:solidFill>
                <a:latin typeface="Aptos"/>
              </a:defRPr>
            </a:pPr>
            <a:r>
              <a:t>© HymnInfo.com. Free for personal, church, classroom, and small-group teaching use. Please do not sell, repost, or redistribute as downloadable files without permission.</a:t>
            </a:r>
          </a:p>
        </p:txBody>
      </p:sp>
      <p:sp>
        <p:nvSpPr>
          <p:cNvPr id="7" name="TextBox 6"/>
          <p:cNvSpPr txBox="1"/>
          <p:nvPr/>
        </p:nvSpPr>
        <p:spPr>
          <a:xfrm>
            <a:off x="411480" y="6510528"/>
            <a:ext cx="11338560" cy="201168"/>
          </a:xfrm>
          <a:prstGeom prst="rect">
            <a:avLst/>
          </a:prstGeom>
          <a:noFill/>
        </p:spPr>
        <p:txBody>
          <a:bodyPr wrap="none">
            <a:spAutoFit/>
          </a:bodyPr>
          <a:lstStyle/>
          <a:p>
            <a:pPr algn="r">
              <a:defRPr sz="750">
                <a:solidFill>
                  <a:srgbClr val="E6E0D2"/>
                </a:solidFill>
                <a:latin typeface="Aptos"/>
              </a:defRPr>
            </a:pPr>
            <a:r>
              <a:t>Prepared for teaching and small group use - hymninfo.com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ible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658368"/>
            <a:ext cx="10789920" cy="960120"/>
          </a:xfrm>
          <a:prstGeom prst="rect">
            <a:avLst/>
          </a:prstGeom>
          <a:noFill/>
        </p:spPr>
        <p:txBody>
          <a:bodyPr wrap="none" lIns="0" rIns="0">
            <a:spAutoFit/>
          </a:bodyPr>
          <a:lstStyle/>
          <a:p>
            <a:pPr>
              <a:lnSpc>
                <a:spcPct val="95000"/>
              </a:lnSpc>
              <a:defRPr b="1" sz="3200">
                <a:solidFill>
                  <a:srgbClr val="F8F1E1"/>
                </a:solidFill>
                <a:latin typeface="Aptos Display"/>
              </a:defRPr>
            </a:pPr>
            <a:r>
              <a:t>Hymn Identity</a:t>
            </a:r>
          </a:p>
          <a:p>
            <a:pPr>
              <a:spcBef>
                <a:spcPts val="600"/>
              </a:spcBef>
              <a:defRPr sz="1500">
                <a:solidFill>
                  <a:srgbClr val="DAD2BF"/>
                </a:solidFill>
                <a:latin typeface="Aptos"/>
              </a:defRPr>
            </a:pPr>
            <a:r>
              <a:t>A gospel song shaped for testimony and congregational singing</a:t>
            </a:r>
          </a:p>
        </p:txBody>
      </p:sp>
      <p:sp>
        <p:nvSpPr>
          <p:cNvPr id="4" name="Rounded Rectangle 3"/>
          <p:cNvSpPr/>
          <p:nvPr/>
        </p:nvSpPr>
        <p:spPr>
          <a:xfrm>
            <a:off x="868680" y="1600200"/>
            <a:ext cx="4343400" cy="621792"/>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124712" y="1783080"/>
            <a:ext cx="3931920" cy="320040"/>
          </a:xfrm>
          <a:prstGeom prst="rect">
            <a:avLst/>
          </a:prstGeom>
          <a:noFill/>
        </p:spPr>
        <p:txBody>
          <a:bodyPr wrap="none">
            <a:spAutoFit/>
          </a:bodyPr>
          <a:lstStyle/>
          <a:p>
            <a:pPr>
              <a:defRPr b="1" sz="1400">
                <a:solidFill>
                  <a:srgbClr val="382B1F"/>
                </a:solidFill>
                <a:latin typeface="Aptos Display"/>
              </a:defRPr>
            </a:pPr>
            <a:r>
              <a:t>Title</a:t>
            </a:r>
          </a:p>
        </p:txBody>
      </p:sp>
      <p:sp>
        <p:nvSpPr>
          <p:cNvPr id="6" name="TextBox 5"/>
          <p:cNvSpPr txBox="1"/>
          <p:nvPr/>
        </p:nvSpPr>
        <p:spPr>
          <a:xfrm>
            <a:off x="1124712" y="2167128"/>
            <a:ext cx="3904487" cy="-64007"/>
          </a:xfrm>
          <a:prstGeom prst="rect">
            <a:avLst/>
          </a:prstGeom>
          <a:noFill/>
        </p:spPr>
        <p:txBody>
          <a:bodyPr wrap="square">
            <a:spAutoFit/>
          </a:bodyPr>
          <a:lstStyle/>
          <a:p>
            <a:pPr>
              <a:defRPr sz="1080">
                <a:solidFill>
                  <a:srgbClr val="40372F"/>
                </a:solidFill>
                <a:latin typeface="Aptos"/>
              </a:defRPr>
            </a:pPr>
            <a:r>
              <a:t>At Calvary</a:t>
            </a:r>
          </a:p>
        </p:txBody>
      </p:sp>
      <p:sp>
        <p:nvSpPr>
          <p:cNvPr id="7" name="Rounded Rectangle 6"/>
          <p:cNvSpPr/>
          <p:nvPr/>
        </p:nvSpPr>
        <p:spPr>
          <a:xfrm>
            <a:off x="5669280" y="1600200"/>
            <a:ext cx="4343400" cy="621792"/>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925312" y="1783080"/>
            <a:ext cx="3931920" cy="320040"/>
          </a:xfrm>
          <a:prstGeom prst="rect">
            <a:avLst/>
          </a:prstGeom>
          <a:noFill/>
        </p:spPr>
        <p:txBody>
          <a:bodyPr wrap="none">
            <a:spAutoFit/>
          </a:bodyPr>
          <a:lstStyle/>
          <a:p>
            <a:pPr>
              <a:defRPr b="1" sz="1400">
                <a:solidFill>
                  <a:srgbClr val="382B1F"/>
                </a:solidFill>
                <a:latin typeface="Aptos Display"/>
              </a:defRPr>
            </a:pPr>
            <a:r>
              <a:t>First line</a:t>
            </a:r>
          </a:p>
        </p:txBody>
      </p:sp>
      <p:sp>
        <p:nvSpPr>
          <p:cNvPr id="9" name="TextBox 8"/>
          <p:cNvSpPr txBox="1"/>
          <p:nvPr/>
        </p:nvSpPr>
        <p:spPr>
          <a:xfrm>
            <a:off x="5925312" y="2167128"/>
            <a:ext cx="3904487" cy="-64007"/>
          </a:xfrm>
          <a:prstGeom prst="rect">
            <a:avLst/>
          </a:prstGeom>
          <a:noFill/>
        </p:spPr>
        <p:txBody>
          <a:bodyPr wrap="square">
            <a:spAutoFit/>
          </a:bodyPr>
          <a:lstStyle/>
          <a:p>
            <a:pPr>
              <a:defRPr sz="1080">
                <a:solidFill>
                  <a:srgbClr val="40372F"/>
                </a:solidFill>
                <a:latin typeface="Aptos"/>
              </a:defRPr>
            </a:pPr>
            <a:r>
              <a:t>Years I spent in vanity and pride</a:t>
            </a:r>
          </a:p>
        </p:txBody>
      </p:sp>
      <p:sp>
        <p:nvSpPr>
          <p:cNvPr id="10" name="Rounded Rectangle 9"/>
          <p:cNvSpPr/>
          <p:nvPr/>
        </p:nvSpPr>
        <p:spPr>
          <a:xfrm>
            <a:off x="868680" y="2404872"/>
            <a:ext cx="4343400" cy="621792"/>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1124712" y="2587752"/>
            <a:ext cx="3931920" cy="320040"/>
          </a:xfrm>
          <a:prstGeom prst="rect">
            <a:avLst/>
          </a:prstGeom>
          <a:noFill/>
        </p:spPr>
        <p:txBody>
          <a:bodyPr wrap="none">
            <a:spAutoFit/>
          </a:bodyPr>
          <a:lstStyle/>
          <a:p>
            <a:pPr>
              <a:defRPr b="1" sz="1400">
                <a:solidFill>
                  <a:srgbClr val="382B1F"/>
                </a:solidFill>
                <a:latin typeface="Aptos Display"/>
              </a:defRPr>
            </a:pPr>
            <a:r>
              <a:t>Text</a:t>
            </a:r>
          </a:p>
        </p:txBody>
      </p:sp>
      <p:sp>
        <p:nvSpPr>
          <p:cNvPr id="12" name="TextBox 11"/>
          <p:cNvSpPr txBox="1"/>
          <p:nvPr/>
        </p:nvSpPr>
        <p:spPr>
          <a:xfrm>
            <a:off x="1124712" y="2971800"/>
            <a:ext cx="3904487" cy="-64007"/>
          </a:xfrm>
          <a:prstGeom prst="rect">
            <a:avLst/>
          </a:prstGeom>
          <a:noFill/>
        </p:spPr>
        <p:txBody>
          <a:bodyPr wrap="square">
            <a:spAutoFit/>
          </a:bodyPr>
          <a:lstStyle/>
          <a:p>
            <a:pPr>
              <a:defRPr sz="1080">
                <a:solidFill>
                  <a:srgbClr val="40372F"/>
                </a:solidFill>
                <a:latin typeface="Aptos"/>
              </a:defRPr>
            </a:pPr>
            <a:r>
              <a:t>William Reed Newell (1868-1956)</a:t>
            </a:r>
          </a:p>
        </p:txBody>
      </p:sp>
      <p:sp>
        <p:nvSpPr>
          <p:cNvPr id="13" name="Rounded Rectangle 12"/>
          <p:cNvSpPr/>
          <p:nvPr/>
        </p:nvSpPr>
        <p:spPr>
          <a:xfrm>
            <a:off x="5669280" y="2404872"/>
            <a:ext cx="4343400" cy="621792"/>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5925312" y="2587752"/>
            <a:ext cx="3931920" cy="320040"/>
          </a:xfrm>
          <a:prstGeom prst="rect">
            <a:avLst/>
          </a:prstGeom>
          <a:noFill/>
        </p:spPr>
        <p:txBody>
          <a:bodyPr wrap="none">
            <a:spAutoFit/>
          </a:bodyPr>
          <a:lstStyle/>
          <a:p>
            <a:pPr>
              <a:defRPr b="1" sz="1400">
                <a:solidFill>
                  <a:srgbClr val="382B1F"/>
                </a:solidFill>
                <a:latin typeface="Aptos Display"/>
              </a:defRPr>
            </a:pPr>
            <a:r>
              <a:t>Tune</a:t>
            </a:r>
          </a:p>
        </p:txBody>
      </p:sp>
      <p:sp>
        <p:nvSpPr>
          <p:cNvPr id="15" name="TextBox 14"/>
          <p:cNvSpPr txBox="1"/>
          <p:nvPr/>
        </p:nvSpPr>
        <p:spPr>
          <a:xfrm>
            <a:off x="5925312" y="2971800"/>
            <a:ext cx="3904487" cy="-64007"/>
          </a:xfrm>
          <a:prstGeom prst="rect">
            <a:avLst/>
          </a:prstGeom>
          <a:noFill/>
        </p:spPr>
        <p:txBody>
          <a:bodyPr wrap="square">
            <a:spAutoFit/>
          </a:bodyPr>
          <a:lstStyle/>
          <a:p>
            <a:pPr>
              <a:defRPr sz="1080">
                <a:solidFill>
                  <a:srgbClr val="40372F"/>
                </a:solidFill>
                <a:latin typeface="Aptos"/>
              </a:defRPr>
            </a:pPr>
            <a:r>
              <a:t>CALVARY</a:t>
            </a:r>
          </a:p>
        </p:txBody>
      </p:sp>
      <p:sp>
        <p:nvSpPr>
          <p:cNvPr id="16" name="Rounded Rectangle 15"/>
          <p:cNvSpPr/>
          <p:nvPr/>
        </p:nvSpPr>
        <p:spPr>
          <a:xfrm>
            <a:off x="868680" y="3209544"/>
            <a:ext cx="4343400" cy="621792"/>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1124712" y="3392424"/>
            <a:ext cx="3931920" cy="320040"/>
          </a:xfrm>
          <a:prstGeom prst="rect">
            <a:avLst/>
          </a:prstGeom>
          <a:noFill/>
        </p:spPr>
        <p:txBody>
          <a:bodyPr wrap="none">
            <a:spAutoFit/>
          </a:bodyPr>
          <a:lstStyle/>
          <a:p>
            <a:pPr>
              <a:defRPr b="1" sz="1400">
                <a:solidFill>
                  <a:srgbClr val="382B1F"/>
                </a:solidFill>
                <a:latin typeface="Aptos Display"/>
              </a:defRPr>
            </a:pPr>
            <a:r>
              <a:t>Music</a:t>
            </a:r>
          </a:p>
        </p:txBody>
      </p:sp>
      <p:sp>
        <p:nvSpPr>
          <p:cNvPr id="18" name="TextBox 17"/>
          <p:cNvSpPr txBox="1"/>
          <p:nvPr/>
        </p:nvSpPr>
        <p:spPr>
          <a:xfrm>
            <a:off x="1124712" y="3776472"/>
            <a:ext cx="3904487" cy="-64007"/>
          </a:xfrm>
          <a:prstGeom prst="rect">
            <a:avLst/>
          </a:prstGeom>
          <a:noFill/>
        </p:spPr>
        <p:txBody>
          <a:bodyPr wrap="square">
            <a:spAutoFit/>
          </a:bodyPr>
          <a:lstStyle/>
          <a:p>
            <a:pPr>
              <a:defRPr sz="1080">
                <a:solidFill>
                  <a:srgbClr val="40372F"/>
                </a:solidFill>
                <a:latin typeface="Aptos"/>
              </a:defRPr>
            </a:pPr>
            <a:r>
              <a:t>Daniel Brink Towner (1850-1919)</a:t>
            </a:r>
          </a:p>
        </p:txBody>
      </p:sp>
      <p:sp>
        <p:nvSpPr>
          <p:cNvPr id="19" name="Rounded Rectangle 18"/>
          <p:cNvSpPr/>
          <p:nvPr/>
        </p:nvSpPr>
        <p:spPr>
          <a:xfrm>
            <a:off x="5669280" y="3209544"/>
            <a:ext cx="4343400" cy="621792"/>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5925312" y="3392424"/>
            <a:ext cx="3931920" cy="320040"/>
          </a:xfrm>
          <a:prstGeom prst="rect">
            <a:avLst/>
          </a:prstGeom>
          <a:noFill/>
        </p:spPr>
        <p:txBody>
          <a:bodyPr wrap="none">
            <a:spAutoFit/>
          </a:bodyPr>
          <a:lstStyle/>
          <a:p>
            <a:pPr>
              <a:defRPr b="1" sz="1400">
                <a:solidFill>
                  <a:srgbClr val="382B1F"/>
                </a:solidFill>
                <a:latin typeface="Aptos Display"/>
              </a:defRPr>
            </a:pPr>
            <a:r>
              <a:t>Date</a:t>
            </a:r>
          </a:p>
        </p:txBody>
      </p:sp>
      <p:sp>
        <p:nvSpPr>
          <p:cNvPr id="21" name="TextBox 20"/>
          <p:cNvSpPr txBox="1"/>
          <p:nvPr/>
        </p:nvSpPr>
        <p:spPr>
          <a:xfrm>
            <a:off x="5925312" y="3776472"/>
            <a:ext cx="3904487" cy="-64007"/>
          </a:xfrm>
          <a:prstGeom prst="rect">
            <a:avLst/>
          </a:prstGeom>
          <a:noFill/>
        </p:spPr>
        <p:txBody>
          <a:bodyPr wrap="square">
            <a:spAutoFit/>
          </a:bodyPr>
          <a:lstStyle/>
          <a:p>
            <a:pPr>
              <a:defRPr sz="1080">
                <a:solidFill>
                  <a:srgbClr val="40372F"/>
                </a:solidFill>
                <a:latin typeface="Aptos"/>
              </a:defRPr>
            </a:pPr>
            <a:r>
              <a:t>1895</a:t>
            </a:r>
          </a:p>
        </p:txBody>
      </p:sp>
      <p:sp>
        <p:nvSpPr>
          <p:cNvPr id="22" name="Rounded Rectangle 21"/>
          <p:cNvSpPr/>
          <p:nvPr/>
        </p:nvSpPr>
        <p:spPr>
          <a:xfrm>
            <a:off x="868680" y="4014216"/>
            <a:ext cx="4343400" cy="621792"/>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1124712" y="4197096"/>
            <a:ext cx="3931920" cy="320040"/>
          </a:xfrm>
          <a:prstGeom prst="rect">
            <a:avLst/>
          </a:prstGeom>
          <a:noFill/>
        </p:spPr>
        <p:txBody>
          <a:bodyPr wrap="none">
            <a:spAutoFit/>
          </a:bodyPr>
          <a:lstStyle/>
          <a:p>
            <a:pPr>
              <a:defRPr b="1" sz="1400">
                <a:solidFill>
                  <a:srgbClr val="382B1F"/>
                </a:solidFill>
                <a:latin typeface="Aptos Display"/>
              </a:defRPr>
            </a:pPr>
            <a:r>
              <a:t>Central movement</a:t>
            </a:r>
          </a:p>
        </p:txBody>
      </p:sp>
      <p:sp>
        <p:nvSpPr>
          <p:cNvPr id="24" name="TextBox 23"/>
          <p:cNvSpPr txBox="1"/>
          <p:nvPr/>
        </p:nvSpPr>
        <p:spPr>
          <a:xfrm>
            <a:off x="1124712" y="4581144"/>
            <a:ext cx="3904487" cy="-64007"/>
          </a:xfrm>
          <a:prstGeom prst="rect">
            <a:avLst/>
          </a:prstGeom>
          <a:noFill/>
        </p:spPr>
        <p:txBody>
          <a:bodyPr wrap="square">
            <a:spAutoFit/>
          </a:bodyPr>
          <a:lstStyle/>
          <a:p>
            <a:pPr>
              <a:defRPr sz="1080">
                <a:solidFill>
                  <a:srgbClr val="40372F"/>
                </a:solidFill>
                <a:latin typeface="Aptos"/>
              </a:defRPr>
            </a:pPr>
            <a:r>
              <a:t>Conviction → pardon → surrender → wonder</a:t>
            </a:r>
          </a:p>
        </p:txBody>
      </p:sp>
      <p:sp>
        <p:nvSpPr>
          <p:cNvPr id="25" name="Rounded Rectangle 24"/>
          <p:cNvSpPr/>
          <p:nvPr/>
        </p:nvSpPr>
        <p:spPr>
          <a:xfrm>
            <a:off x="5669280" y="4014216"/>
            <a:ext cx="4343400" cy="621792"/>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5925312" y="4197096"/>
            <a:ext cx="3931920" cy="320040"/>
          </a:xfrm>
          <a:prstGeom prst="rect">
            <a:avLst/>
          </a:prstGeom>
          <a:noFill/>
        </p:spPr>
        <p:txBody>
          <a:bodyPr wrap="none">
            <a:spAutoFit/>
          </a:bodyPr>
          <a:lstStyle/>
          <a:p>
            <a:pPr>
              <a:defRPr b="1" sz="1400">
                <a:solidFill>
                  <a:srgbClr val="382B1F"/>
                </a:solidFill>
                <a:latin typeface="Aptos Display"/>
              </a:defRPr>
            </a:pPr>
            <a:r>
              <a:t>Primary theme</a:t>
            </a:r>
          </a:p>
        </p:txBody>
      </p:sp>
      <p:sp>
        <p:nvSpPr>
          <p:cNvPr id="27" name="TextBox 26"/>
          <p:cNvSpPr txBox="1"/>
          <p:nvPr/>
        </p:nvSpPr>
        <p:spPr>
          <a:xfrm>
            <a:off x="5925312" y="4581144"/>
            <a:ext cx="3904487" cy="-64007"/>
          </a:xfrm>
          <a:prstGeom prst="rect">
            <a:avLst/>
          </a:prstGeom>
          <a:noFill/>
        </p:spPr>
        <p:txBody>
          <a:bodyPr wrap="square">
            <a:spAutoFit/>
          </a:bodyPr>
          <a:lstStyle/>
          <a:p>
            <a:pPr>
              <a:defRPr sz="1080">
                <a:solidFill>
                  <a:srgbClr val="40372F"/>
                </a:solidFill>
                <a:latin typeface="Aptos"/>
              </a:defRPr>
            </a:pPr>
            <a:r>
              <a:t>Grace and liberty at the cross</a:t>
            </a:r>
          </a:p>
        </p:txBody>
      </p:sp>
      <p:sp>
        <p:nvSpPr>
          <p:cNvPr id="28" name="TextBox 27"/>
          <p:cNvSpPr txBox="1"/>
          <p:nvPr/>
        </p:nvSpPr>
        <p:spPr>
          <a:xfrm>
            <a:off x="411480" y="6510528"/>
            <a:ext cx="11338560" cy="201168"/>
          </a:xfrm>
          <a:prstGeom prst="rect">
            <a:avLst/>
          </a:prstGeom>
          <a:noFill/>
        </p:spPr>
        <p:txBody>
          <a:bodyPr wrap="none">
            <a:spAutoFit/>
          </a:bodyPr>
          <a:lstStyle/>
          <a:p>
            <a:pPr algn="r">
              <a:defRPr sz="750">
                <a:solidFill>
                  <a:srgbClr val="E6E0D2"/>
                </a:solidFill>
                <a:latin typeface="Aptos"/>
              </a:defRPr>
            </a:pPr>
            <a:r>
              <a:t>Prepared for teaching and small group use - hymninfo.com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race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822960" y="2057400"/>
            <a:ext cx="7589520" cy="960120"/>
          </a:xfrm>
          <a:prstGeom prst="rect">
            <a:avLst/>
          </a:prstGeom>
          <a:noFill/>
        </p:spPr>
        <p:txBody>
          <a:bodyPr wrap="none" lIns="0" rIns="0">
            <a:spAutoFit/>
          </a:bodyPr>
          <a:lstStyle/>
          <a:p>
            <a:pPr>
              <a:lnSpc>
                <a:spcPct val="95000"/>
              </a:lnSpc>
              <a:defRPr b="1" sz="4200">
                <a:solidFill>
                  <a:srgbClr val="F8F1E1"/>
                </a:solidFill>
                <a:latin typeface="Aptos Display"/>
              </a:defRPr>
            </a:pPr>
            <a:r>
              <a:t>The Road to Calvary</a:t>
            </a:r>
          </a:p>
          <a:p>
            <a:pPr>
              <a:spcBef>
                <a:spcPts val="600"/>
              </a:spcBef>
              <a:defRPr sz="1500">
                <a:solidFill>
                  <a:srgbClr val="DAD2BF"/>
                </a:solidFill>
                <a:latin typeface="Aptos"/>
              </a:defRPr>
            </a:pPr>
            <a:r>
              <a:t>The hymn’s story moves from pride to pardon, then from pardon to praise.</a:t>
            </a:r>
          </a:p>
        </p:txBody>
      </p:sp>
      <p:sp>
        <p:nvSpPr>
          <p:cNvPr id="4" name="TextBox 3"/>
          <p:cNvSpPr txBox="1"/>
          <p:nvPr/>
        </p:nvSpPr>
        <p:spPr>
          <a:xfrm>
            <a:off x="411480" y="6510528"/>
            <a:ext cx="11338560" cy="201168"/>
          </a:xfrm>
          <a:prstGeom prst="rect">
            <a:avLst/>
          </a:prstGeom>
          <a:noFill/>
        </p:spPr>
        <p:txBody>
          <a:bodyPr wrap="none">
            <a:spAutoFit/>
          </a:bodyPr>
          <a:lstStyle/>
          <a:p>
            <a:pPr algn="r">
              <a:defRPr sz="750">
                <a:solidFill>
                  <a:srgbClr val="E6E0D2"/>
                </a:solidFill>
                <a:latin typeface="Aptos"/>
              </a:defRPr>
            </a:pPr>
            <a:r>
              <a:t>Prepared for teaching and small group use - hymninfo.com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1F1816"/>
        </a:solidFill>
        <a:effectLst/>
      </p:bgPr>
    </p:bg>
    <p:spTree>
      <p:nvGrpSpPr>
        <p:cNvPr id="1" name=""/>
        <p:cNvGrpSpPr/>
        <p:nvPr/>
      </p:nvGrpSpPr>
      <p:grpSpPr/>
      <p:pic>
        <p:nvPicPr>
          <p:cNvPr id="2" name="Picture 1" descr="chapel_side.jpg"/>
          <p:cNvPicPr>
            <a:picLocks noChangeAspect="1"/>
          </p:cNvPicPr>
          <p:nvPr/>
        </p:nvPicPr>
        <p:blipFill>
          <a:blip r:embed="rId2"/>
          <a:stretch>
            <a:fillRect/>
          </a:stretch>
        </p:blipFill>
        <p:spPr>
          <a:xfrm>
            <a:off x="7543800" y="0"/>
            <a:ext cx="4645152" cy="6858000"/>
          </a:xfrm>
          <a:prstGeom prst="rect">
            <a:avLst/>
          </a:prstGeom>
        </p:spPr>
      </p:pic>
      <p:sp>
        <p:nvSpPr>
          <p:cNvPr id="3" name="Rectangle 2"/>
          <p:cNvSpPr/>
          <p:nvPr/>
        </p:nvSpPr>
        <p:spPr>
          <a:xfrm>
            <a:off x="7278624" y="0"/>
            <a:ext cx="54864" cy="6858000"/>
          </a:xfrm>
          <a:prstGeom prst="rect">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58368" y="502920"/>
            <a:ext cx="6492240" cy="960120"/>
          </a:xfrm>
          <a:prstGeom prst="rect">
            <a:avLst/>
          </a:prstGeom>
          <a:noFill/>
        </p:spPr>
        <p:txBody>
          <a:bodyPr wrap="none" lIns="0" rIns="0">
            <a:spAutoFit/>
          </a:bodyPr>
          <a:lstStyle/>
          <a:p>
            <a:pPr>
              <a:lnSpc>
                <a:spcPct val="95000"/>
              </a:lnSpc>
              <a:defRPr b="1" sz="3100">
                <a:solidFill>
                  <a:srgbClr val="F8F1E1"/>
                </a:solidFill>
                <a:latin typeface="Aptos Display"/>
              </a:defRPr>
            </a:pPr>
            <a:r>
              <a:t>Historical Background</a:t>
            </a:r>
          </a:p>
          <a:p>
            <a:pPr>
              <a:spcBef>
                <a:spcPts val="600"/>
              </a:spcBef>
              <a:defRPr sz="1500">
                <a:solidFill>
                  <a:srgbClr val="DAD2BF"/>
                </a:solidFill>
                <a:latin typeface="Aptos"/>
              </a:defRPr>
            </a:pPr>
            <a:r>
              <a:t>Moody-era gospel song, written for clear evangelical teaching</a:t>
            </a:r>
          </a:p>
        </p:txBody>
      </p:sp>
      <p:sp>
        <p:nvSpPr>
          <p:cNvPr id="5" name="TextBox 4"/>
          <p:cNvSpPr txBox="1"/>
          <p:nvPr/>
        </p:nvSpPr>
        <p:spPr>
          <a:xfrm>
            <a:off x="777240" y="1600200"/>
            <a:ext cx="6263640" cy="4434840"/>
          </a:xfrm>
          <a:prstGeom prst="rect">
            <a:avLst/>
          </a:prstGeom>
          <a:noFill/>
        </p:spPr>
        <p:txBody>
          <a:bodyPr wrap="square" lIns="45720" rIns="45720" tIns="18288">
            <a:spAutoFit/>
          </a:bodyPr>
          <a:lstStyle/>
          <a:p>
            <a:pPr>
              <a:spcAft>
                <a:spcPts val="1000"/>
              </a:spcAft>
              <a:defRPr sz="1700">
                <a:solidFill>
                  <a:srgbClr val="F8F1E1"/>
                </a:solidFill>
                <a:latin typeface="Aptos"/>
              </a:defRPr>
            </a:pPr>
            <a:r>
              <a:t>William R. Newell served as a Bible teacher and leader at Moody Bible Institute in Chicago.</a:t>
            </a:r>
          </a:p>
          <a:p>
            <a:pPr>
              <a:spcAft>
                <a:spcPts val="1000"/>
              </a:spcAft>
              <a:defRPr sz="1700">
                <a:solidFill>
                  <a:srgbClr val="F8F1E1"/>
                </a:solidFill>
                <a:latin typeface="Aptos"/>
              </a:defRPr>
            </a:pPr>
            <a:r>
              <a:t>Daniel B. Towner, a gospel music director and educator, supplied the tune that became inseparable from the text.</a:t>
            </a:r>
          </a:p>
          <a:p>
            <a:pPr>
              <a:spcAft>
                <a:spcPts val="1000"/>
              </a:spcAft>
              <a:defRPr sz="1700">
                <a:solidFill>
                  <a:srgbClr val="F8F1E1"/>
                </a:solidFill>
                <a:latin typeface="Aptos"/>
              </a:defRPr>
            </a:pPr>
            <a:r>
              <a:t>The hymn belongs to the American gospel song tradition: memorable refrain, direct testimony, and a clear appeal to the cross.</a:t>
            </a:r>
          </a:p>
          <a:p>
            <a:pPr>
              <a:spcAft>
                <a:spcPts val="1000"/>
              </a:spcAft>
              <a:defRPr sz="1700">
                <a:solidFill>
                  <a:srgbClr val="F8F1E1"/>
                </a:solidFill>
                <a:latin typeface="Aptos"/>
              </a:defRPr>
            </a:pPr>
            <a:r>
              <a:t>Its lasting use comes from the way it joins personal conversion language with sturdy doctrines of grace, pardon, and assurance.</a:t>
            </a:r>
          </a:p>
        </p:txBody>
      </p:sp>
      <p:sp>
        <p:nvSpPr>
          <p:cNvPr id="6" name="Rectangle 5"/>
          <p:cNvSpPr/>
          <p:nvPr/>
        </p:nvSpPr>
        <p:spPr>
          <a:xfrm>
            <a:off x="8001000" y="5257800"/>
            <a:ext cx="640080" cy="640080"/>
          </a:xfrm>
          <a:prstGeom prst="rect">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772400" y="6007608"/>
            <a:ext cx="1097280" cy="256032"/>
          </a:xfrm>
          <a:prstGeom prst="rect">
            <a:avLst/>
          </a:prstGeom>
          <a:noFill/>
        </p:spPr>
        <p:txBody>
          <a:bodyPr wrap="none">
            <a:spAutoFit/>
          </a:bodyPr>
          <a:lstStyle/>
          <a:p>
            <a:pPr algn="ctr">
              <a:defRPr b="1" sz="1100">
                <a:solidFill>
                  <a:srgbClr val="F8F1E1"/>
                </a:solidFill>
                <a:latin typeface="Aptos Display"/>
              </a:defRPr>
            </a:pPr>
            <a:r>
              <a:t>history</a:t>
            </a:r>
          </a:p>
        </p:txBody>
      </p:sp>
      <p:sp>
        <p:nvSpPr>
          <p:cNvPr id="8" name="Parallelogram 7"/>
          <p:cNvSpPr/>
          <p:nvPr/>
        </p:nvSpPr>
        <p:spPr>
          <a:xfrm>
            <a:off x="9235440" y="5257800"/>
            <a:ext cx="640080" cy="640080"/>
          </a:xfrm>
          <a:prstGeom prst="parallelogram">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006840" y="6007608"/>
            <a:ext cx="1097280" cy="256032"/>
          </a:xfrm>
          <a:prstGeom prst="rect">
            <a:avLst/>
          </a:prstGeom>
          <a:noFill/>
        </p:spPr>
        <p:txBody>
          <a:bodyPr wrap="none">
            <a:spAutoFit/>
          </a:bodyPr>
          <a:lstStyle/>
          <a:p>
            <a:pPr algn="ctr">
              <a:defRPr b="1" sz="1100">
                <a:solidFill>
                  <a:srgbClr val="F8F1E1"/>
                </a:solidFill>
                <a:latin typeface="Aptos Display"/>
              </a:defRPr>
            </a:pPr>
            <a:r>
              <a:t>song</a:t>
            </a:r>
          </a:p>
        </p:txBody>
      </p:sp>
      <p:sp>
        <p:nvSpPr>
          <p:cNvPr id="10" name="Cross 9"/>
          <p:cNvSpPr/>
          <p:nvPr/>
        </p:nvSpPr>
        <p:spPr>
          <a:xfrm>
            <a:off x="10469880" y="5257800"/>
            <a:ext cx="640080" cy="640080"/>
          </a:xfrm>
          <a:prstGeom prst="plus">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10241280" y="6007608"/>
            <a:ext cx="1097280" cy="256032"/>
          </a:xfrm>
          <a:prstGeom prst="rect">
            <a:avLst/>
          </a:prstGeom>
          <a:noFill/>
        </p:spPr>
        <p:txBody>
          <a:bodyPr wrap="none">
            <a:spAutoFit/>
          </a:bodyPr>
          <a:lstStyle/>
          <a:p>
            <a:pPr algn="ctr">
              <a:defRPr b="1" sz="1100">
                <a:solidFill>
                  <a:srgbClr val="F8F1E1"/>
                </a:solidFill>
                <a:latin typeface="Aptos Display"/>
              </a:defRPr>
            </a:pPr>
            <a:r>
              <a:t>cross</a:t>
            </a:r>
          </a:p>
        </p:txBody>
      </p:sp>
      <p:sp>
        <p:nvSpPr>
          <p:cNvPr id="12" name="TextBox 11"/>
          <p:cNvSpPr txBox="1"/>
          <p:nvPr/>
        </p:nvSpPr>
        <p:spPr>
          <a:xfrm>
            <a:off x="411480" y="6510528"/>
            <a:ext cx="11338560" cy="201168"/>
          </a:xfrm>
          <a:prstGeom prst="rect">
            <a:avLst/>
          </a:prstGeom>
          <a:noFill/>
        </p:spPr>
        <p:txBody>
          <a:bodyPr wrap="none">
            <a:spAutoFit/>
          </a:bodyPr>
          <a:lstStyle/>
          <a:p>
            <a:pPr algn="r">
              <a:defRPr sz="750">
                <a:solidFill>
                  <a:srgbClr val="E6E0D2"/>
                </a:solidFill>
                <a:latin typeface="Aptos"/>
              </a:defRPr>
            </a:pPr>
            <a:r>
              <a:t>Prepared for teaching and small group use - hymninfo.com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1F1816"/>
        </a:solidFill>
        <a:effectLst/>
      </p:bgPr>
    </p:bg>
    <p:spTree>
      <p:nvGrpSpPr>
        <p:cNvPr id="1" name=""/>
        <p:cNvGrpSpPr/>
        <p:nvPr/>
      </p:nvGrpSpPr>
      <p:grpSpPr/>
      <p:pic>
        <p:nvPicPr>
          <p:cNvPr id="2" name="Picture 1" descr="worship_side.jpg"/>
          <p:cNvPicPr>
            <a:picLocks noChangeAspect="1"/>
          </p:cNvPicPr>
          <p:nvPr/>
        </p:nvPicPr>
        <p:blipFill>
          <a:blip r:embed="rId2"/>
          <a:stretch>
            <a:fillRect/>
          </a:stretch>
        </p:blipFill>
        <p:spPr>
          <a:xfrm>
            <a:off x="7543800" y="0"/>
            <a:ext cx="4645152" cy="6858000"/>
          </a:xfrm>
          <a:prstGeom prst="rect">
            <a:avLst/>
          </a:prstGeom>
        </p:spPr>
      </p:pic>
      <p:sp>
        <p:nvSpPr>
          <p:cNvPr id="3" name="Rectangle 2"/>
          <p:cNvSpPr/>
          <p:nvPr/>
        </p:nvSpPr>
        <p:spPr>
          <a:xfrm>
            <a:off x="7278624" y="0"/>
            <a:ext cx="54864" cy="6858000"/>
          </a:xfrm>
          <a:prstGeom prst="rect">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58368" y="502920"/>
            <a:ext cx="6492240" cy="960120"/>
          </a:xfrm>
          <a:prstGeom prst="rect">
            <a:avLst/>
          </a:prstGeom>
          <a:noFill/>
        </p:spPr>
        <p:txBody>
          <a:bodyPr wrap="none" lIns="0" rIns="0">
            <a:spAutoFit/>
          </a:bodyPr>
          <a:lstStyle/>
          <a:p>
            <a:pPr>
              <a:lnSpc>
                <a:spcPct val="95000"/>
              </a:lnSpc>
              <a:defRPr b="1" sz="3100">
                <a:solidFill>
                  <a:srgbClr val="F8F1E1"/>
                </a:solidFill>
                <a:latin typeface="Aptos Display"/>
              </a:defRPr>
            </a:pPr>
            <a:r>
              <a:t>Why This Hymn Matters Today</a:t>
            </a:r>
          </a:p>
          <a:p>
            <a:pPr>
              <a:spcBef>
                <a:spcPts val="600"/>
              </a:spcBef>
              <a:defRPr sz="1500">
                <a:solidFill>
                  <a:srgbClr val="DAD2BF"/>
                </a:solidFill>
                <a:latin typeface="Aptos"/>
              </a:defRPr>
            </a:pPr>
            <a:r>
              <a:t>It gives the church honest words for sin and strong words for grace.</a:t>
            </a:r>
          </a:p>
        </p:txBody>
      </p:sp>
      <p:sp>
        <p:nvSpPr>
          <p:cNvPr id="5" name="TextBox 4"/>
          <p:cNvSpPr txBox="1"/>
          <p:nvPr/>
        </p:nvSpPr>
        <p:spPr>
          <a:xfrm>
            <a:off x="777240" y="1600200"/>
            <a:ext cx="6263640" cy="4434840"/>
          </a:xfrm>
          <a:prstGeom prst="rect">
            <a:avLst/>
          </a:prstGeom>
          <a:noFill/>
        </p:spPr>
        <p:txBody>
          <a:bodyPr wrap="square" lIns="45720" rIns="45720" tIns="18288">
            <a:spAutoFit/>
          </a:bodyPr>
          <a:lstStyle/>
          <a:p>
            <a:pPr>
              <a:spcAft>
                <a:spcPts val="1000"/>
              </a:spcAft>
              <a:defRPr sz="1700">
                <a:solidFill>
                  <a:srgbClr val="F8F1E1"/>
                </a:solidFill>
                <a:latin typeface="Aptos"/>
              </a:defRPr>
            </a:pPr>
            <a:r>
              <a:t>It names self-reliance and pride without pretending they are harmless.</a:t>
            </a:r>
          </a:p>
          <a:p>
            <a:pPr>
              <a:spcAft>
                <a:spcPts val="1000"/>
              </a:spcAft>
              <a:defRPr sz="1700">
                <a:solidFill>
                  <a:srgbClr val="F8F1E1"/>
                </a:solidFill>
                <a:latin typeface="Aptos"/>
              </a:defRPr>
            </a:pPr>
            <a:r>
              <a:t>It shows the Word of God as both a mirror that exposes sin and a guide that leads to mercy.</a:t>
            </a:r>
          </a:p>
          <a:p>
            <a:pPr>
              <a:spcAft>
                <a:spcPts val="1000"/>
              </a:spcAft>
              <a:defRPr sz="1700">
                <a:solidFill>
                  <a:srgbClr val="F8F1E1"/>
                </a:solidFill>
                <a:latin typeface="Aptos"/>
              </a:defRPr>
            </a:pPr>
            <a:r>
              <a:t>It teaches that pardon is not vague optimism; it is grounded in Christ crucified.</a:t>
            </a:r>
          </a:p>
          <a:p>
            <a:pPr>
              <a:spcAft>
                <a:spcPts val="1000"/>
              </a:spcAft>
              <a:defRPr sz="1700">
                <a:solidFill>
                  <a:srgbClr val="F8F1E1"/>
                </a:solidFill>
                <a:latin typeface="Aptos"/>
              </a:defRPr>
            </a:pPr>
            <a:r>
              <a:t>It helps congregations sing testimony with clarity: mercy was great, grace was free, and the soul found liberty.</a:t>
            </a:r>
          </a:p>
        </p:txBody>
      </p:sp>
      <p:sp>
        <p:nvSpPr>
          <p:cNvPr id="6" name="Heart 5"/>
          <p:cNvSpPr/>
          <p:nvPr/>
        </p:nvSpPr>
        <p:spPr>
          <a:xfrm>
            <a:off x="8001000" y="5257800"/>
            <a:ext cx="640080" cy="640080"/>
          </a:xfrm>
          <a:prstGeom prst="heart">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772400" y="6007608"/>
            <a:ext cx="1097280" cy="256032"/>
          </a:xfrm>
          <a:prstGeom prst="rect">
            <a:avLst/>
          </a:prstGeom>
          <a:noFill/>
        </p:spPr>
        <p:txBody>
          <a:bodyPr wrap="none">
            <a:spAutoFit/>
          </a:bodyPr>
          <a:lstStyle/>
          <a:p>
            <a:pPr algn="ctr">
              <a:defRPr b="1" sz="1100">
                <a:solidFill>
                  <a:srgbClr val="F8F1E1"/>
                </a:solidFill>
                <a:latin typeface="Aptos Display"/>
              </a:defRPr>
            </a:pPr>
            <a:r>
              <a:t>mercy</a:t>
            </a:r>
          </a:p>
        </p:txBody>
      </p:sp>
      <p:sp>
        <p:nvSpPr>
          <p:cNvPr id="8" name="Sun 7"/>
          <p:cNvSpPr/>
          <p:nvPr/>
        </p:nvSpPr>
        <p:spPr>
          <a:xfrm>
            <a:off x="9235440" y="5257800"/>
            <a:ext cx="640080" cy="640080"/>
          </a:xfrm>
          <a:prstGeom prst="sun">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006840" y="6007608"/>
            <a:ext cx="1097280" cy="256032"/>
          </a:xfrm>
          <a:prstGeom prst="rect">
            <a:avLst/>
          </a:prstGeom>
          <a:noFill/>
        </p:spPr>
        <p:txBody>
          <a:bodyPr wrap="none">
            <a:spAutoFit/>
          </a:bodyPr>
          <a:lstStyle/>
          <a:p>
            <a:pPr algn="ctr">
              <a:defRPr b="1" sz="1100">
                <a:solidFill>
                  <a:srgbClr val="F8F1E1"/>
                </a:solidFill>
                <a:latin typeface="Aptos Display"/>
              </a:defRPr>
            </a:pPr>
            <a:r>
              <a:t>grace</a:t>
            </a:r>
          </a:p>
        </p:txBody>
      </p:sp>
      <p:sp>
        <p:nvSpPr>
          <p:cNvPr id="10" name="Left-Right Arrow 9"/>
          <p:cNvSpPr/>
          <p:nvPr/>
        </p:nvSpPr>
        <p:spPr>
          <a:xfrm>
            <a:off x="10469880" y="5257800"/>
            <a:ext cx="640080" cy="640080"/>
          </a:xfrm>
          <a:prstGeom prst="leftRightArrow">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10241280" y="6007608"/>
            <a:ext cx="1097280" cy="256032"/>
          </a:xfrm>
          <a:prstGeom prst="rect">
            <a:avLst/>
          </a:prstGeom>
          <a:noFill/>
        </p:spPr>
        <p:txBody>
          <a:bodyPr wrap="none">
            <a:spAutoFit/>
          </a:bodyPr>
          <a:lstStyle/>
          <a:p>
            <a:pPr algn="ctr">
              <a:defRPr b="1" sz="1100">
                <a:solidFill>
                  <a:srgbClr val="F8F1E1"/>
                </a:solidFill>
                <a:latin typeface="Aptos Display"/>
              </a:defRPr>
            </a:pPr>
            <a:r>
              <a:t>liberty</a:t>
            </a:r>
          </a:p>
        </p:txBody>
      </p:sp>
      <p:sp>
        <p:nvSpPr>
          <p:cNvPr id="12" name="TextBox 11"/>
          <p:cNvSpPr txBox="1"/>
          <p:nvPr/>
        </p:nvSpPr>
        <p:spPr>
          <a:xfrm>
            <a:off x="411480" y="6510528"/>
            <a:ext cx="11338560" cy="201168"/>
          </a:xfrm>
          <a:prstGeom prst="rect">
            <a:avLst/>
          </a:prstGeom>
          <a:noFill/>
        </p:spPr>
        <p:txBody>
          <a:bodyPr wrap="none">
            <a:spAutoFit/>
          </a:bodyPr>
          <a:lstStyle/>
          <a:p>
            <a:pPr algn="r">
              <a:defRPr sz="750">
                <a:solidFill>
                  <a:srgbClr val="E6E0D2"/>
                </a:solidFill>
                <a:latin typeface="Aptos"/>
              </a:defRPr>
            </a:pPr>
            <a:r>
              <a:t>Prepared for teaching and small group use - hymninfo.com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ible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658368"/>
            <a:ext cx="10789920" cy="960120"/>
          </a:xfrm>
          <a:prstGeom prst="rect">
            <a:avLst/>
          </a:prstGeom>
          <a:noFill/>
        </p:spPr>
        <p:txBody>
          <a:bodyPr wrap="none" lIns="0" rIns="0">
            <a:spAutoFit/>
          </a:bodyPr>
          <a:lstStyle/>
          <a:p>
            <a:pPr>
              <a:lnSpc>
                <a:spcPct val="95000"/>
              </a:lnSpc>
              <a:defRPr b="1" sz="3400">
                <a:solidFill>
                  <a:srgbClr val="F8F1E1"/>
                </a:solidFill>
                <a:latin typeface="Aptos Display"/>
              </a:defRPr>
            </a:pPr>
            <a:r>
              <a:t>Biblical Foundation</a:t>
            </a:r>
          </a:p>
          <a:p>
            <a:pPr>
              <a:spcBef>
                <a:spcPts val="600"/>
              </a:spcBef>
              <a:defRPr sz="1500">
                <a:solidFill>
                  <a:srgbClr val="DAD2BF"/>
                </a:solidFill>
                <a:latin typeface="Aptos"/>
              </a:defRPr>
            </a:pPr>
            <a:r>
              <a:t>The hymn rests on the gospel of the cross</a:t>
            </a:r>
          </a:p>
        </p:txBody>
      </p:sp>
      <p:sp>
        <p:nvSpPr>
          <p:cNvPr id="4" name="Rounded Rectangle 3"/>
          <p:cNvSpPr/>
          <p:nvPr/>
        </p:nvSpPr>
        <p:spPr>
          <a:xfrm>
            <a:off x="822960" y="1645920"/>
            <a:ext cx="4892040" cy="1051560"/>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78992" y="1828800"/>
            <a:ext cx="4480559" cy="320040"/>
          </a:xfrm>
          <a:prstGeom prst="rect">
            <a:avLst/>
          </a:prstGeom>
          <a:noFill/>
        </p:spPr>
        <p:txBody>
          <a:bodyPr wrap="none">
            <a:spAutoFit/>
          </a:bodyPr>
          <a:lstStyle/>
          <a:p>
            <a:pPr>
              <a:defRPr b="1" sz="1400">
                <a:solidFill>
                  <a:srgbClr val="382B1F"/>
                </a:solidFill>
                <a:latin typeface="Aptos Display"/>
              </a:defRPr>
            </a:pPr>
            <a:r>
              <a:t>Luke 23:33</a:t>
            </a:r>
          </a:p>
        </p:txBody>
      </p:sp>
      <p:sp>
        <p:nvSpPr>
          <p:cNvPr id="6" name="TextBox 5"/>
          <p:cNvSpPr txBox="1"/>
          <p:nvPr/>
        </p:nvSpPr>
        <p:spPr>
          <a:xfrm>
            <a:off x="1078992" y="2212848"/>
            <a:ext cx="4453127" cy="365759"/>
          </a:xfrm>
          <a:prstGeom prst="rect">
            <a:avLst/>
          </a:prstGeom>
          <a:noFill/>
        </p:spPr>
        <p:txBody>
          <a:bodyPr wrap="square">
            <a:spAutoFit/>
          </a:bodyPr>
          <a:lstStyle/>
          <a:p>
            <a:pPr>
              <a:defRPr sz="1080">
                <a:solidFill>
                  <a:srgbClr val="40372F"/>
                </a:solidFill>
                <a:latin typeface="Aptos"/>
              </a:defRPr>
            </a:pPr>
            <a:r>
              <a:t>Christ is crucified at the place called The Skull.</a:t>
            </a:r>
          </a:p>
        </p:txBody>
      </p:sp>
      <p:sp>
        <p:nvSpPr>
          <p:cNvPr id="7" name="Rounded Rectangle 6"/>
          <p:cNvSpPr/>
          <p:nvPr/>
        </p:nvSpPr>
        <p:spPr>
          <a:xfrm>
            <a:off x="6172200" y="1645920"/>
            <a:ext cx="4892040" cy="1051560"/>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428232" y="1828800"/>
            <a:ext cx="4480559" cy="320040"/>
          </a:xfrm>
          <a:prstGeom prst="rect">
            <a:avLst/>
          </a:prstGeom>
          <a:noFill/>
        </p:spPr>
        <p:txBody>
          <a:bodyPr wrap="none">
            <a:spAutoFit/>
          </a:bodyPr>
          <a:lstStyle/>
          <a:p>
            <a:pPr>
              <a:defRPr b="1" sz="1400">
                <a:solidFill>
                  <a:srgbClr val="382B1F"/>
                </a:solidFill>
                <a:latin typeface="Aptos Display"/>
              </a:defRPr>
            </a:pPr>
            <a:r>
              <a:t>Romans 5:20-21</a:t>
            </a:r>
          </a:p>
        </p:txBody>
      </p:sp>
      <p:sp>
        <p:nvSpPr>
          <p:cNvPr id="9" name="TextBox 8"/>
          <p:cNvSpPr txBox="1"/>
          <p:nvPr/>
        </p:nvSpPr>
        <p:spPr>
          <a:xfrm>
            <a:off x="6428232" y="2212848"/>
            <a:ext cx="4453127" cy="365759"/>
          </a:xfrm>
          <a:prstGeom prst="rect">
            <a:avLst/>
          </a:prstGeom>
          <a:noFill/>
        </p:spPr>
        <p:txBody>
          <a:bodyPr wrap="square">
            <a:spAutoFit/>
          </a:bodyPr>
          <a:lstStyle/>
          <a:p>
            <a:pPr>
              <a:defRPr sz="1080">
                <a:solidFill>
                  <a:srgbClr val="40372F"/>
                </a:solidFill>
                <a:latin typeface="Aptos"/>
              </a:defRPr>
            </a:pPr>
            <a:r>
              <a:t>Where sin increased, grace abounded more exceedingly.</a:t>
            </a:r>
          </a:p>
        </p:txBody>
      </p:sp>
      <p:sp>
        <p:nvSpPr>
          <p:cNvPr id="10" name="Rounded Rectangle 9"/>
          <p:cNvSpPr/>
          <p:nvPr/>
        </p:nvSpPr>
        <p:spPr>
          <a:xfrm>
            <a:off x="822960" y="3063240"/>
            <a:ext cx="4892040" cy="1051560"/>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1078992" y="3246120"/>
            <a:ext cx="4480559" cy="320040"/>
          </a:xfrm>
          <a:prstGeom prst="rect">
            <a:avLst/>
          </a:prstGeom>
          <a:noFill/>
        </p:spPr>
        <p:txBody>
          <a:bodyPr wrap="none">
            <a:spAutoFit/>
          </a:bodyPr>
          <a:lstStyle/>
          <a:p>
            <a:pPr>
              <a:defRPr b="1" sz="1400">
                <a:solidFill>
                  <a:srgbClr val="382B1F"/>
                </a:solidFill>
                <a:latin typeface="Aptos Display"/>
              </a:defRPr>
            </a:pPr>
            <a:r>
              <a:t>Galatians 6:14</a:t>
            </a:r>
          </a:p>
        </p:txBody>
      </p:sp>
      <p:sp>
        <p:nvSpPr>
          <p:cNvPr id="12" name="TextBox 11"/>
          <p:cNvSpPr txBox="1"/>
          <p:nvPr/>
        </p:nvSpPr>
        <p:spPr>
          <a:xfrm>
            <a:off x="1078992" y="3630168"/>
            <a:ext cx="4453127" cy="365759"/>
          </a:xfrm>
          <a:prstGeom prst="rect">
            <a:avLst/>
          </a:prstGeom>
          <a:noFill/>
        </p:spPr>
        <p:txBody>
          <a:bodyPr wrap="square">
            <a:spAutoFit/>
          </a:bodyPr>
          <a:lstStyle/>
          <a:p>
            <a:pPr>
              <a:defRPr sz="1080">
                <a:solidFill>
                  <a:srgbClr val="40372F"/>
                </a:solidFill>
                <a:latin typeface="Aptos"/>
              </a:defRPr>
            </a:pPr>
            <a:r>
              <a:t>The believer’s only boast is the cross of Jesus Christ.</a:t>
            </a:r>
          </a:p>
        </p:txBody>
      </p:sp>
      <p:sp>
        <p:nvSpPr>
          <p:cNvPr id="13" name="Rounded Rectangle 12"/>
          <p:cNvSpPr/>
          <p:nvPr/>
        </p:nvSpPr>
        <p:spPr>
          <a:xfrm>
            <a:off x="6172200" y="3063240"/>
            <a:ext cx="4892040" cy="1051560"/>
          </a:xfrm>
          <a:prstGeom prst="roundRect">
            <a:avLst/>
          </a:prstGeom>
          <a:solidFill>
            <a:srgbClr val="FFFFFF"/>
          </a:solidFill>
          <a:ln w="12700">
            <a:solidFill>
              <a:srgbClr val="E0BE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428232" y="3246120"/>
            <a:ext cx="4480559" cy="320040"/>
          </a:xfrm>
          <a:prstGeom prst="rect">
            <a:avLst/>
          </a:prstGeom>
          <a:noFill/>
        </p:spPr>
        <p:txBody>
          <a:bodyPr wrap="none">
            <a:spAutoFit/>
          </a:bodyPr>
          <a:lstStyle/>
          <a:p>
            <a:pPr>
              <a:defRPr b="1" sz="1400">
                <a:solidFill>
                  <a:srgbClr val="382B1F"/>
                </a:solidFill>
                <a:latin typeface="Aptos Display"/>
              </a:defRPr>
            </a:pPr>
            <a:r>
              <a:t>Ephesians 2:8-9</a:t>
            </a:r>
          </a:p>
        </p:txBody>
      </p:sp>
      <p:sp>
        <p:nvSpPr>
          <p:cNvPr id="15" name="TextBox 14"/>
          <p:cNvSpPr txBox="1"/>
          <p:nvPr/>
        </p:nvSpPr>
        <p:spPr>
          <a:xfrm>
            <a:off x="6428232" y="3630168"/>
            <a:ext cx="4453127" cy="365759"/>
          </a:xfrm>
          <a:prstGeom prst="rect">
            <a:avLst/>
          </a:prstGeom>
          <a:noFill/>
        </p:spPr>
        <p:txBody>
          <a:bodyPr wrap="square">
            <a:spAutoFit/>
          </a:bodyPr>
          <a:lstStyle/>
          <a:p>
            <a:pPr>
              <a:defRPr sz="1080">
                <a:solidFill>
                  <a:srgbClr val="40372F"/>
                </a:solidFill>
                <a:latin typeface="Aptos"/>
              </a:defRPr>
            </a:pPr>
            <a:r>
              <a:t>Salvation is God’s gift, not human achievement.</a:t>
            </a:r>
          </a:p>
        </p:txBody>
      </p:sp>
      <p:sp>
        <p:nvSpPr>
          <p:cNvPr id="16" name="TextBox 15"/>
          <p:cNvSpPr txBox="1"/>
          <p:nvPr/>
        </p:nvSpPr>
        <p:spPr>
          <a:xfrm>
            <a:off x="411480" y="6510528"/>
            <a:ext cx="11338560" cy="201168"/>
          </a:xfrm>
          <a:prstGeom prst="rect">
            <a:avLst/>
          </a:prstGeom>
          <a:noFill/>
        </p:spPr>
        <p:txBody>
          <a:bodyPr wrap="none">
            <a:spAutoFit/>
          </a:bodyPr>
          <a:lstStyle/>
          <a:p>
            <a:pPr algn="r">
              <a:defRPr sz="750">
                <a:solidFill>
                  <a:srgbClr val="E6E0D2"/>
                </a:solidFill>
                <a:latin typeface="Aptos"/>
              </a:defRPr>
            </a:pPr>
            <a:r>
              <a:t>Prepared for teaching and small group use - hymninfo.com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runner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822960" y="2148840"/>
            <a:ext cx="7680960" cy="960120"/>
          </a:xfrm>
          <a:prstGeom prst="rect">
            <a:avLst/>
          </a:prstGeom>
          <a:noFill/>
        </p:spPr>
        <p:txBody>
          <a:bodyPr wrap="none" lIns="0" rIns="0">
            <a:spAutoFit/>
          </a:bodyPr>
          <a:lstStyle/>
          <a:p>
            <a:pPr>
              <a:lnSpc>
                <a:spcPct val="95000"/>
              </a:lnSpc>
              <a:defRPr b="1" sz="4200">
                <a:solidFill>
                  <a:srgbClr val="F8F1E1"/>
                </a:solidFill>
                <a:latin typeface="Aptos Display"/>
              </a:defRPr>
            </a:pPr>
            <a:r>
              <a:t>From Pride to Grace</a:t>
            </a:r>
          </a:p>
          <a:p>
            <a:pPr>
              <a:spcBef>
                <a:spcPts val="600"/>
              </a:spcBef>
              <a:defRPr sz="1500">
                <a:solidFill>
                  <a:srgbClr val="DAD2BF"/>
                </a:solidFill>
                <a:latin typeface="Aptos"/>
              </a:defRPr>
            </a:pPr>
            <a:r>
              <a:t>The hymn walks the singer through conversion, confession, and wonder.</a:t>
            </a:r>
          </a:p>
        </p:txBody>
      </p:sp>
      <p:sp>
        <p:nvSpPr>
          <p:cNvPr id="4" name="TextBox 3"/>
          <p:cNvSpPr txBox="1"/>
          <p:nvPr/>
        </p:nvSpPr>
        <p:spPr>
          <a:xfrm>
            <a:off x="411480" y="6510528"/>
            <a:ext cx="11338560" cy="201168"/>
          </a:xfrm>
          <a:prstGeom prst="rect">
            <a:avLst/>
          </a:prstGeom>
          <a:noFill/>
        </p:spPr>
        <p:txBody>
          <a:bodyPr wrap="none">
            <a:spAutoFit/>
          </a:bodyPr>
          <a:lstStyle/>
          <a:p>
            <a:pPr algn="r">
              <a:defRPr sz="750">
                <a:solidFill>
                  <a:srgbClr val="E6E0D2"/>
                </a:solidFill>
                <a:latin typeface="Aptos"/>
              </a:defRPr>
            </a:pPr>
            <a:r>
              <a:t>Prepared for teaching and small group use - hymninfo.com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1F1816"/>
        </a:solidFill>
        <a:effectLst/>
      </p:bgPr>
    </p:bg>
    <p:spTree>
      <p:nvGrpSpPr>
        <p:cNvPr id="1" name=""/>
        <p:cNvGrpSpPr/>
        <p:nvPr/>
      </p:nvGrpSpPr>
      <p:grpSpPr/>
      <p:pic>
        <p:nvPicPr>
          <p:cNvPr id="2" name="Picture 1" descr="race_side.jpg"/>
          <p:cNvPicPr>
            <a:picLocks noChangeAspect="1"/>
          </p:cNvPicPr>
          <p:nvPr/>
        </p:nvPicPr>
        <p:blipFill>
          <a:blip r:embed="rId2"/>
          <a:stretch>
            <a:fillRect/>
          </a:stretch>
        </p:blipFill>
        <p:spPr>
          <a:xfrm>
            <a:off x="7543800" y="0"/>
            <a:ext cx="4645152" cy="6858000"/>
          </a:xfrm>
          <a:prstGeom prst="rect">
            <a:avLst/>
          </a:prstGeom>
        </p:spPr>
      </p:pic>
      <p:sp>
        <p:nvSpPr>
          <p:cNvPr id="3" name="Rectangle 2"/>
          <p:cNvSpPr/>
          <p:nvPr/>
        </p:nvSpPr>
        <p:spPr>
          <a:xfrm>
            <a:off x="7278624" y="0"/>
            <a:ext cx="54864" cy="6858000"/>
          </a:xfrm>
          <a:prstGeom prst="rect">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58368" y="502920"/>
            <a:ext cx="6492240" cy="960120"/>
          </a:xfrm>
          <a:prstGeom prst="rect">
            <a:avLst/>
          </a:prstGeom>
          <a:noFill/>
        </p:spPr>
        <p:txBody>
          <a:bodyPr wrap="none" lIns="0" rIns="0">
            <a:spAutoFit/>
          </a:bodyPr>
          <a:lstStyle/>
          <a:p>
            <a:pPr>
              <a:lnSpc>
                <a:spcPct val="95000"/>
              </a:lnSpc>
              <a:defRPr b="1" sz="3100">
                <a:solidFill>
                  <a:srgbClr val="F8F1E1"/>
                </a:solidFill>
                <a:latin typeface="Aptos Display"/>
              </a:defRPr>
            </a:pPr>
            <a:r>
              <a:t>Hymn Section 1</a:t>
            </a:r>
          </a:p>
          <a:p>
            <a:pPr>
              <a:spcBef>
                <a:spcPts val="600"/>
              </a:spcBef>
              <a:defRPr sz="1500">
                <a:solidFill>
                  <a:srgbClr val="DAD2BF"/>
                </a:solidFill>
                <a:latin typeface="Aptos"/>
              </a:defRPr>
            </a:pPr>
            <a:r>
              <a:t>Self-reliance before the cross</a:t>
            </a:r>
          </a:p>
        </p:txBody>
      </p:sp>
      <p:sp>
        <p:nvSpPr>
          <p:cNvPr id="5" name="TextBox 4"/>
          <p:cNvSpPr txBox="1"/>
          <p:nvPr/>
        </p:nvSpPr>
        <p:spPr>
          <a:xfrm>
            <a:off x="777240" y="1600200"/>
            <a:ext cx="6263640" cy="4434840"/>
          </a:xfrm>
          <a:prstGeom prst="rect">
            <a:avLst/>
          </a:prstGeom>
          <a:noFill/>
        </p:spPr>
        <p:txBody>
          <a:bodyPr wrap="square" lIns="45720" rIns="45720" tIns="18288">
            <a:spAutoFit/>
          </a:bodyPr>
          <a:lstStyle/>
          <a:p>
            <a:pPr>
              <a:spcAft>
                <a:spcPts val="1000"/>
              </a:spcAft>
              <a:defRPr sz="1700">
                <a:solidFill>
                  <a:srgbClr val="F8F1E1"/>
                </a:solidFill>
                <a:latin typeface="Aptos"/>
              </a:defRPr>
            </a:pPr>
            <a:r>
              <a:t>The hymn begins with the honesty of a life centered on self and unaware of Christ’s personal mercy.</a:t>
            </a:r>
          </a:p>
          <a:p>
            <a:pPr>
              <a:spcAft>
                <a:spcPts val="1000"/>
              </a:spcAft>
              <a:defRPr sz="1700">
                <a:solidFill>
                  <a:srgbClr val="F8F1E1"/>
                </a:solidFill>
                <a:latin typeface="Aptos"/>
              </a:defRPr>
            </a:pPr>
            <a:r>
              <a:t>The first movement is not sentimental; it remembers ignorance, pride, and the failure to see the meaning of the cross.</a:t>
            </a:r>
          </a:p>
          <a:p>
            <a:pPr>
              <a:spcAft>
                <a:spcPts val="1000"/>
              </a:spcAft>
              <a:defRPr sz="1700">
                <a:solidFill>
                  <a:srgbClr val="F8F1E1"/>
                </a:solidFill>
                <a:latin typeface="Aptos"/>
              </a:defRPr>
            </a:pPr>
            <a:r>
              <a:t>Teaching emphasis: the gospel begins by telling the truth about sin so that grace can be received as grace.</a:t>
            </a:r>
          </a:p>
        </p:txBody>
      </p:sp>
      <p:sp>
        <p:nvSpPr>
          <p:cNvPr id="6" name="Cloud 5"/>
          <p:cNvSpPr/>
          <p:nvPr/>
        </p:nvSpPr>
        <p:spPr>
          <a:xfrm>
            <a:off x="8001000" y="5257800"/>
            <a:ext cx="640080" cy="640080"/>
          </a:xfrm>
          <a:prstGeom prst="cloud">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772400" y="6007608"/>
            <a:ext cx="1097280" cy="256032"/>
          </a:xfrm>
          <a:prstGeom prst="rect">
            <a:avLst/>
          </a:prstGeom>
          <a:noFill/>
        </p:spPr>
        <p:txBody>
          <a:bodyPr wrap="none">
            <a:spAutoFit/>
          </a:bodyPr>
          <a:lstStyle/>
          <a:p>
            <a:pPr algn="ctr">
              <a:defRPr b="1" sz="1100">
                <a:solidFill>
                  <a:srgbClr val="F8F1E1"/>
                </a:solidFill>
                <a:latin typeface="Aptos Display"/>
              </a:defRPr>
            </a:pPr>
            <a:r>
              <a:t>blindness</a:t>
            </a:r>
          </a:p>
        </p:txBody>
      </p:sp>
      <p:sp>
        <p:nvSpPr>
          <p:cNvPr id="8" name="Cross 7"/>
          <p:cNvSpPr/>
          <p:nvPr/>
        </p:nvSpPr>
        <p:spPr>
          <a:xfrm>
            <a:off x="9235440" y="5257800"/>
            <a:ext cx="640080" cy="640080"/>
          </a:xfrm>
          <a:prstGeom prst="plus">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006840" y="6007608"/>
            <a:ext cx="1097280" cy="256032"/>
          </a:xfrm>
          <a:prstGeom prst="rect">
            <a:avLst/>
          </a:prstGeom>
          <a:noFill/>
        </p:spPr>
        <p:txBody>
          <a:bodyPr wrap="none">
            <a:spAutoFit/>
          </a:bodyPr>
          <a:lstStyle/>
          <a:p>
            <a:pPr algn="ctr">
              <a:defRPr b="1" sz="1100">
                <a:solidFill>
                  <a:srgbClr val="F8F1E1"/>
                </a:solidFill>
                <a:latin typeface="Aptos Display"/>
              </a:defRPr>
            </a:pPr>
            <a:r>
              <a:t>Calvary</a:t>
            </a:r>
          </a:p>
        </p:txBody>
      </p:sp>
      <p:sp>
        <p:nvSpPr>
          <p:cNvPr id="10" name="Heart 9"/>
          <p:cNvSpPr/>
          <p:nvPr/>
        </p:nvSpPr>
        <p:spPr>
          <a:xfrm>
            <a:off x="10469880" y="5257800"/>
            <a:ext cx="640080" cy="640080"/>
          </a:xfrm>
          <a:prstGeom prst="heart">
            <a:avLst/>
          </a:prstGeom>
          <a:solidFill>
            <a:srgbClr val="D4A14B"/>
          </a:solidFill>
          <a:ln>
            <a:solidFill>
              <a:srgbClr val="D4A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10241280" y="6007608"/>
            <a:ext cx="1097280" cy="256032"/>
          </a:xfrm>
          <a:prstGeom prst="rect">
            <a:avLst/>
          </a:prstGeom>
          <a:noFill/>
        </p:spPr>
        <p:txBody>
          <a:bodyPr wrap="none">
            <a:spAutoFit/>
          </a:bodyPr>
          <a:lstStyle/>
          <a:p>
            <a:pPr algn="ctr">
              <a:defRPr b="1" sz="1100">
                <a:solidFill>
                  <a:srgbClr val="F8F1E1"/>
                </a:solidFill>
                <a:latin typeface="Aptos Display"/>
              </a:defRPr>
            </a:pPr>
            <a:r>
              <a:t>mercy</a:t>
            </a:r>
          </a:p>
        </p:txBody>
      </p:sp>
      <p:sp>
        <p:nvSpPr>
          <p:cNvPr id="12" name="TextBox 11"/>
          <p:cNvSpPr txBox="1"/>
          <p:nvPr/>
        </p:nvSpPr>
        <p:spPr>
          <a:xfrm>
            <a:off x="411480" y="6510528"/>
            <a:ext cx="11338560" cy="201168"/>
          </a:xfrm>
          <a:prstGeom prst="rect">
            <a:avLst/>
          </a:prstGeom>
          <a:noFill/>
        </p:spPr>
        <p:txBody>
          <a:bodyPr wrap="none">
            <a:spAutoFit/>
          </a:bodyPr>
          <a:lstStyle/>
          <a:p>
            <a:pPr algn="r">
              <a:defRPr sz="750">
                <a:solidFill>
                  <a:srgbClr val="E6E0D2"/>
                </a:solidFill>
                <a:latin typeface="Aptos"/>
              </a:defRPr>
            </a:pPr>
            <a:r>
              <a:t>Prepared for teaching and small group use - hymninfo.com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Hymn study resource</dc:subject>
  <dc:creator>HymnInfo.com</dc:creator>
  <cp:keywords>hymn study, Christian worship, church teaching, HymnInfo</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