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AFE">
    <p:bg>
      <p:bgPr>
        <a:solidFill>
          <a:srgbClr val="0E1B2A"/>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2.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2.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2.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2.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2.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2.xml"/><Relationship Id="rId3"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some_glorious_assets/visual_1.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Shape 1"/>
          <p:cNvSpPr/>
          <p:nvPr/>
        </p:nvSpPr>
        <p:spPr>
          <a:xfrm>
            <a:off x="594360" y="777240"/>
            <a:ext cx="8046720" cy="5303520"/>
          </a:xfrm>
          <a:prstGeom prst="roundRect">
            <a:avLst>
              <a:gd name="adj" fmla="val 2069"/>
            </a:avLst>
          </a:prstGeom>
          <a:solidFill>
            <a:srgbClr val="06101C">
              <a:alpha val="75000"/>
            </a:srgbClr>
          </a:solidFill>
          <a:ln w="12700">
            <a:solidFill>
              <a:srgbClr val="E0A83B">
                <a:alpha val="35000"/>
              </a:srgbClr>
            </a:solidFill>
            <a:prstDash val="solid"/>
          </a:ln>
        </p:spPr>
      </p:sp>
      <p:sp>
        <p:nvSpPr>
          <p:cNvPr id="5" name="Text 2"/>
          <p:cNvSpPr/>
          <p:nvPr/>
        </p:nvSpPr>
        <p:spPr>
          <a:xfrm>
            <a:off x="868680" y="1234440"/>
            <a:ext cx="7315200" cy="1234440"/>
          </a:xfrm>
          <a:prstGeom prst="rect">
            <a:avLst/>
          </a:prstGeom>
          <a:noFill/>
          <a:ln/>
        </p:spPr>
        <p:txBody>
          <a:bodyPr wrap="square" lIns="508" tIns="508" rIns="508" bIns="508" rtlCol="0" anchor="ctr">
            <a:normAutofit/>
          </a:bodyPr>
          <a:lstStyle/>
          <a:p>
            <a:pPr indent="0" marL="0">
              <a:buNone/>
            </a:pPr>
            <a:r>
              <a:rPr lang="en-US" sz="4300" b="1" dirty="0">
                <a:solidFill>
                  <a:srgbClr val="FFFFFF"/>
                </a:solidFill>
                <a:latin typeface="Aptos Display" pitchFamily="34" charset="0"/>
                <a:ea typeface="Aptos Display" pitchFamily="34" charset="-122"/>
                <a:cs typeface="Aptos Display" pitchFamily="34" charset="-120"/>
              </a:rPr>
              <a:t>Some Glorious Morning Sorrow Will Cease</a:t>
            </a:r>
            <a:endParaRPr lang="en-US" sz="4300" dirty="0"/>
          </a:p>
        </p:txBody>
      </p:sp>
      <p:sp>
        <p:nvSpPr>
          <p:cNvPr id="6" name="Text 3"/>
          <p:cNvSpPr/>
          <p:nvPr/>
        </p:nvSpPr>
        <p:spPr>
          <a:xfrm>
            <a:off x="914400" y="2606040"/>
            <a:ext cx="6035040" cy="320040"/>
          </a:xfrm>
          <a:prstGeom prst="rect">
            <a:avLst/>
          </a:prstGeom>
          <a:noFill/>
          <a:ln/>
        </p:spPr>
        <p:txBody>
          <a:bodyPr wrap="square" lIns="0" tIns="0" rIns="0" bIns="0" rtlCol="0" anchor="ctr">
            <a:normAutofit/>
          </a:bodyPr>
          <a:lstStyle/>
          <a:p>
            <a:pPr indent="0" marL="0">
              <a:buNone/>
            </a:pPr>
            <a:r>
              <a:rPr lang="en-US" sz="1600" i="1" dirty="0">
                <a:solidFill>
                  <a:srgbClr val="F2C76D"/>
                </a:solidFill>
              </a:rPr>
              <a:t>Also known as "Some Golden Daybreak"</a:t>
            </a:r>
            <a:endParaRPr lang="en-US" sz="1600" dirty="0"/>
          </a:p>
        </p:txBody>
      </p:sp>
      <p:sp>
        <p:nvSpPr>
          <p:cNvPr id="7" name="Text 4"/>
          <p:cNvSpPr/>
          <p:nvPr/>
        </p:nvSpPr>
        <p:spPr>
          <a:xfrm>
            <a:off x="914400" y="3090672"/>
            <a:ext cx="6858000" cy="411480"/>
          </a:xfrm>
          <a:prstGeom prst="rect">
            <a:avLst/>
          </a:prstGeom>
          <a:noFill/>
          <a:ln/>
        </p:spPr>
        <p:txBody>
          <a:bodyPr wrap="square" lIns="0" tIns="0" rIns="0" bIns="0" rtlCol="0" anchor="ctr">
            <a:normAutofit/>
          </a:bodyPr>
          <a:lstStyle/>
          <a:p>
            <a:pPr indent="0" marL="0">
              <a:buNone/>
            </a:pPr>
            <a:r>
              <a:rPr lang="en-US" sz="1700" dirty="0">
                <a:solidFill>
                  <a:srgbClr val="F6E8D0"/>
                </a:solidFill>
              </a:rPr>
              <a:t>A hymn study on Christian hope, comfort, and the promised return of Christ</a:t>
            </a:r>
            <a:endParaRPr lang="en-US" sz="1700" dirty="0"/>
          </a:p>
        </p:txBody>
      </p:sp>
      <p:sp>
        <p:nvSpPr>
          <p:cNvPr id="8" name="Text 5"/>
          <p:cNvSpPr/>
          <p:nvPr/>
        </p:nvSpPr>
        <p:spPr>
          <a:xfrm>
            <a:off x="914400" y="3703320"/>
            <a:ext cx="6035040" cy="292608"/>
          </a:xfrm>
          <a:prstGeom prst="rect">
            <a:avLst/>
          </a:prstGeom>
          <a:noFill/>
          <a:ln/>
        </p:spPr>
        <p:txBody>
          <a:bodyPr wrap="square" lIns="0" tIns="0" rIns="0" bIns="0" rtlCol="0" anchor="ctr"/>
          <a:lstStyle/>
          <a:p>
            <a:pPr indent="0" marL="0">
              <a:buNone/>
            </a:pPr>
            <a:r>
              <a:rPr lang="en-US" sz="1250" dirty="0">
                <a:solidFill>
                  <a:srgbClr val="B8C2CC"/>
                </a:solidFill>
              </a:rPr>
              <a:t>Charles A. Blackmore · Carl A. Blackmore · 1934</a:t>
            </a:r>
            <a:endParaRPr lang="en-US" sz="1250" dirty="0"/>
          </a:p>
        </p:txBody>
      </p:sp>
      <p:sp>
        <p:nvSpPr>
          <p:cNvPr id="9" name="Shape 6"/>
          <p:cNvSpPr/>
          <p:nvPr/>
        </p:nvSpPr>
        <p:spPr>
          <a:xfrm>
            <a:off x="914400" y="4160520"/>
            <a:ext cx="2377440" cy="310896"/>
          </a:xfrm>
          <a:prstGeom prst="roundRect">
            <a:avLst>
              <a:gd name="adj" fmla="val 23529"/>
            </a:avLst>
          </a:prstGeom>
          <a:solidFill>
            <a:srgbClr val="E0A83B"/>
          </a:solidFill>
          <a:ln w="12700">
            <a:solidFill>
              <a:srgbClr val="E0A83B">
                <a:alpha val="0"/>
              </a:srgbClr>
            </a:solidFill>
            <a:prstDash val="solid"/>
          </a:ln>
        </p:spPr>
      </p:sp>
      <p:sp>
        <p:nvSpPr>
          <p:cNvPr id="10" name="Text 7"/>
          <p:cNvSpPr/>
          <p:nvPr/>
        </p:nvSpPr>
        <p:spPr>
          <a:xfrm>
            <a:off x="987552" y="4224528"/>
            <a:ext cx="2231136" cy="164592"/>
          </a:xfrm>
          <a:prstGeom prst="rect">
            <a:avLst/>
          </a:prstGeom>
          <a:noFill/>
          <a:ln/>
        </p:spPr>
        <p:txBody>
          <a:bodyPr wrap="square" lIns="0" tIns="0" rIns="0" bIns="0" rtlCol="0" anchor="ctr">
            <a:normAutofit/>
          </a:bodyPr>
          <a:lstStyle/>
          <a:p>
            <a:pPr algn="ctr" indent="0" marL="0">
              <a:buNone/>
            </a:pPr>
            <a:r>
              <a:rPr lang="en-US" sz="900" b="1" dirty="0">
                <a:solidFill>
                  <a:srgbClr val="07111E"/>
                </a:solidFill>
              </a:rPr>
              <a:t>1 Thessalonians 4:16–17</a:t>
            </a:r>
            <a:endParaRPr lang="en-US" sz="900" dirty="0"/>
          </a:p>
        </p:txBody>
      </p:sp>
      <p:sp>
        <p:nvSpPr>
          <p:cNvPr id="11" name="Text 8"/>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some_glorious_assets/visual_3.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2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Section 1: Present Sorrow</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The hymn begins where many people live</a:t>
            </a:r>
            <a:endParaRPr lang="en-US" sz="1350" dirty="0"/>
          </a:p>
        </p:txBody>
      </p:sp>
      <p:sp>
        <p:nvSpPr>
          <p:cNvPr id="6" name="Shape 3"/>
          <p:cNvSpPr/>
          <p:nvPr/>
        </p:nvSpPr>
        <p:spPr>
          <a:xfrm>
            <a:off x="731520" y="1417320"/>
            <a:ext cx="4846320" cy="4389120"/>
          </a:xfrm>
          <a:prstGeom prst="roundRect">
            <a:avLst>
              <a:gd name="adj" fmla="val 2500"/>
            </a:avLst>
          </a:prstGeom>
          <a:solidFill>
            <a:srgbClr val="07182A">
              <a:alpha val="90000"/>
            </a:srgbClr>
          </a:solidFill>
          <a:ln w="12700">
            <a:solidFill>
              <a:srgbClr val="E0A83B">
                <a:alpha val="35000"/>
              </a:srgbClr>
            </a:solidFill>
            <a:prstDash val="solid"/>
          </a:ln>
        </p:spPr>
      </p:sp>
      <p:sp>
        <p:nvSpPr>
          <p:cNvPr id="7" name="Text 4"/>
          <p:cNvSpPr/>
          <p:nvPr/>
        </p:nvSpPr>
        <p:spPr>
          <a:xfrm>
            <a:off x="1051560" y="1783080"/>
            <a:ext cx="4206240" cy="2926080"/>
          </a:xfrm>
          <a:prstGeom prst="rect">
            <a:avLst/>
          </a:prstGeom>
          <a:noFill/>
          <a:ln/>
        </p:spPr>
        <p:txBody>
          <a:bodyPr wrap="square" lIns="1270" tIns="1270" rIns="1270" bIns="1270" rtlCol="0" anchor="ctr">
            <a:normAutofit/>
          </a:bodyPr>
          <a:lstStyle/>
          <a:p>
            <a:pPr indent="0" marL="0">
              <a:buNone/>
            </a:pPr>
            <a:r>
              <a:rPr lang="en-US" sz="1700" b="1" dirty="0">
                <a:solidFill>
                  <a:srgbClr val="E0A83B"/>
                </a:solidFill>
                <a:latin typeface="Aptos" pitchFamily="34" charset="0"/>
                <a:ea typeface="Aptos" pitchFamily="34" charset="-122"/>
                <a:cs typeface="Aptos" pitchFamily="34" charset="-120"/>
              </a:rPr>
              <a:t>• </a:t>
            </a:r>
            <a:pPr indent="0" marL="0">
              <a:buNone/>
            </a:pPr>
            <a:r>
              <a:rPr lang="en-US" sz="1700" dirty="0">
                <a:solidFill>
                  <a:srgbClr val="FFFFFF"/>
                </a:solidFill>
                <a:latin typeface="Aptos" pitchFamily="34" charset="0"/>
                <a:ea typeface="Aptos" pitchFamily="34" charset="-122"/>
                <a:cs typeface="Aptos" pitchFamily="34" charset="-120"/>
              </a:rPr>
              <a:t>The song does not deny grief, heartache, weakness, or struggle.
</a:t>
            </a:r>
            <a:pPr indent="0" marL="0">
              <a:buNone/>
            </a:pPr>
            <a:r>
              <a:rPr lang="en-US" sz="1700" b="1" dirty="0">
                <a:solidFill>
                  <a:srgbClr val="E0A83B"/>
                </a:solidFill>
                <a:latin typeface="Aptos" pitchFamily="34" charset="0"/>
                <a:ea typeface="Aptos" pitchFamily="34" charset="-122"/>
                <a:cs typeface="Aptos" pitchFamily="34" charset="-120"/>
              </a:rPr>
              <a:t>• </a:t>
            </a:r>
            <a:pPr indent="0" marL="0">
              <a:buNone/>
            </a:pPr>
            <a:r>
              <a:rPr lang="en-US" sz="1700" dirty="0">
                <a:solidFill>
                  <a:srgbClr val="FFFFFF"/>
                </a:solidFill>
                <a:latin typeface="Aptos" pitchFamily="34" charset="0"/>
                <a:ea typeface="Aptos" pitchFamily="34" charset="-122"/>
                <a:cs typeface="Aptos" pitchFamily="34" charset="-120"/>
              </a:rPr>
              <a:t>It names a world where sorrow is felt deeply.
</a:t>
            </a:r>
            <a:pPr indent="0" marL="0">
              <a:buNone/>
            </a:pPr>
            <a:r>
              <a:rPr lang="en-US" sz="1700" b="1" dirty="0">
                <a:solidFill>
                  <a:srgbClr val="E0A83B"/>
                </a:solidFill>
                <a:latin typeface="Aptos" pitchFamily="34" charset="0"/>
                <a:ea typeface="Aptos" pitchFamily="34" charset="-122"/>
                <a:cs typeface="Aptos" pitchFamily="34" charset="-120"/>
              </a:rPr>
              <a:t>• </a:t>
            </a:r>
            <a:pPr indent="0" marL="0">
              <a:buNone/>
            </a:pPr>
            <a:r>
              <a:rPr lang="en-US" sz="1700" dirty="0">
                <a:solidFill>
                  <a:srgbClr val="FFFFFF"/>
                </a:solidFill>
                <a:latin typeface="Aptos" pitchFamily="34" charset="0"/>
                <a:ea typeface="Aptos" pitchFamily="34" charset="-122"/>
                <a:cs typeface="Aptos" pitchFamily="34" charset="-120"/>
              </a:rPr>
              <a:t>This gives pastors a doorway into honest care rather than shallow cheerfulness.</a:t>
            </a:r>
            <a:endParaRPr lang="en-US" sz="1700" dirty="0"/>
          </a:p>
        </p:txBody>
      </p:sp>
      <p:sp>
        <p:nvSpPr>
          <p:cNvPr id="8" name="Shape 5"/>
          <p:cNvSpPr/>
          <p:nvPr/>
        </p:nvSpPr>
        <p:spPr>
          <a:xfrm>
            <a:off x="6080760" y="1417320"/>
            <a:ext cx="5349240" cy="4389120"/>
          </a:xfrm>
          <a:prstGeom prst="roundRect">
            <a:avLst>
              <a:gd name="adj" fmla="val 2500"/>
            </a:avLst>
          </a:prstGeom>
          <a:solidFill>
            <a:srgbClr val="16365A">
              <a:alpha val="86000"/>
            </a:srgbClr>
          </a:solidFill>
          <a:ln w="12700">
            <a:solidFill>
              <a:srgbClr val="E0A83B">
                <a:alpha val="35000"/>
              </a:srgbClr>
            </a:solidFill>
            <a:prstDash val="solid"/>
          </a:ln>
        </p:spPr>
      </p:sp>
      <p:sp>
        <p:nvSpPr>
          <p:cNvPr id="9" name="Text 6"/>
          <p:cNvSpPr/>
          <p:nvPr/>
        </p:nvSpPr>
        <p:spPr>
          <a:xfrm>
            <a:off x="6400800" y="1783080"/>
            <a:ext cx="4297680" cy="365760"/>
          </a:xfrm>
          <a:prstGeom prst="rect">
            <a:avLst/>
          </a:prstGeom>
          <a:noFill/>
          <a:ln/>
        </p:spPr>
        <p:txBody>
          <a:bodyPr wrap="square" lIns="0" tIns="0" rIns="0" bIns="0" rtlCol="0" anchor="ctr"/>
          <a:lstStyle/>
          <a:p>
            <a:pPr indent="0" marL="0">
              <a:buNone/>
            </a:pPr>
            <a:r>
              <a:rPr lang="en-US" sz="2200" b="1" dirty="0">
                <a:solidFill>
                  <a:srgbClr val="F2C76D"/>
                </a:solidFill>
              </a:rPr>
              <a:t>Teaching emphasis</a:t>
            </a:r>
            <a:endParaRPr lang="en-US" sz="2200" dirty="0"/>
          </a:p>
        </p:txBody>
      </p:sp>
      <p:sp>
        <p:nvSpPr>
          <p:cNvPr id="10" name="Text 7"/>
          <p:cNvSpPr/>
          <p:nvPr/>
        </p:nvSpPr>
        <p:spPr>
          <a:xfrm>
            <a:off x="6400800" y="2331720"/>
            <a:ext cx="4389120" cy="2286000"/>
          </a:xfrm>
          <a:prstGeom prst="rect">
            <a:avLst/>
          </a:prstGeom>
          <a:noFill/>
          <a:ln/>
        </p:spPr>
        <p:txBody>
          <a:bodyPr wrap="square" lIns="635" tIns="635" rIns="635" bIns="635" rtlCol="0" anchor="ctr">
            <a:normAutofit/>
          </a:bodyPr>
          <a:lstStyle/>
          <a:p>
            <a:pPr indent="0" marL="0">
              <a:buNone/>
            </a:pPr>
            <a:r>
              <a:rPr lang="en-US" sz="1800" dirty="0">
                <a:solidFill>
                  <a:srgbClr val="FFFFFF"/>
                </a:solidFill>
              </a:rPr>
              <a:t>Before asking learners to sing about final victory, give them permission to tell the truth about present pain. Christian hope is not denial; it is confidence in a Savior stronger than sorrow.</a:t>
            </a:r>
            <a:endParaRPr lang="en-US" sz="1800" dirty="0"/>
          </a:p>
        </p:txBody>
      </p:sp>
      <p:sp>
        <p:nvSpPr>
          <p:cNvPr id="11" name="Text 8"/>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some_glorious_assets/visual_1.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Section 2: The Daybreak</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Hope becomes visible in Christ</a:t>
            </a:r>
            <a:endParaRPr lang="en-US" sz="1350" dirty="0"/>
          </a:p>
        </p:txBody>
      </p:sp>
      <p:sp>
        <p:nvSpPr>
          <p:cNvPr id="6" name="Shape 3"/>
          <p:cNvSpPr/>
          <p:nvPr/>
        </p:nvSpPr>
        <p:spPr>
          <a:xfrm>
            <a:off x="731520" y="1417320"/>
            <a:ext cx="10607040" cy="4297680"/>
          </a:xfrm>
          <a:prstGeom prst="roundRect">
            <a:avLst>
              <a:gd name="adj" fmla="val 2553"/>
            </a:avLst>
          </a:prstGeom>
          <a:solidFill>
            <a:srgbClr val="07182A">
              <a:alpha val="88000"/>
            </a:srgbClr>
          </a:solidFill>
          <a:ln w="12700">
            <a:solidFill>
              <a:srgbClr val="E0A83B">
                <a:alpha val="35000"/>
              </a:srgbClr>
            </a:solidFill>
            <a:prstDash val="solid"/>
          </a:ln>
        </p:spPr>
      </p:sp>
      <p:sp>
        <p:nvSpPr>
          <p:cNvPr id="7" name="Shape 4"/>
          <p:cNvSpPr/>
          <p:nvPr/>
        </p:nvSpPr>
        <p:spPr>
          <a:xfrm>
            <a:off x="1051560" y="1783080"/>
            <a:ext cx="3017520" cy="1828800"/>
          </a:xfrm>
          <a:prstGeom prst="roundRect">
            <a:avLst>
              <a:gd name="adj" fmla="val 6000"/>
            </a:avLst>
          </a:prstGeom>
          <a:solidFill>
            <a:srgbClr val="0B1C31">
              <a:alpha val="88000"/>
            </a:srgbClr>
          </a:solidFill>
          <a:ln w="12700">
            <a:solidFill>
              <a:srgbClr val="E0A83B">
                <a:alpha val="35000"/>
              </a:srgbClr>
            </a:solidFill>
            <a:prstDash val="solid"/>
          </a:ln>
        </p:spPr>
      </p:sp>
      <p:sp>
        <p:nvSpPr>
          <p:cNvPr id="8" name="Text 5"/>
          <p:cNvSpPr/>
          <p:nvPr/>
        </p:nvSpPr>
        <p:spPr>
          <a:xfrm>
            <a:off x="1188720" y="194767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9" name="Text 6"/>
          <p:cNvSpPr/>
          <p:nvPr/>
        </p:nvSpPr>
        <p:spPr>
          <a:xfrm>
            <a:off x="1801368" y="1947672"/>
            <a:ext cx="210312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Morning after night</a:t>
            </a:r>
            <a:endParaRPr lang="en-US" sz="1500" dirty="0"/>
          </a:p>
        </p:txBody>
      </p:sp>
      <p:sp>
        <p:nvSpPr>
          <p:cNvPr id="10" name="Text 7"/>
          <p:cNvSpPr/>
          <p:nvPr/>
        </p:nvSpPr>
        <p:spPr>
          <a:xfrm>
            <a:off x="1801368" y="2286000"/>
            <a:ext cx="2103120" cy="1234440"/>
          </a:xfrm>
          <a:prstGeom prst="rect">
            <a:avLst/>
          </a:prstGeom>
          <a:noFill/>
          <a:ln/>
        </p:spPr>
        <p:txBody>
          <a:bodyPr wrap="square" lIns="0" tIns="0" rIns="0" bIns="0" rtlCol="0" anchor="ctr">
            <a:normAutofit/>
          </a:bodyPr>
          <a:lstStyle/>
          <a:p>
            <a:pPr indent="0" marL="0">
              <a:buNone/>
            </a:pPr>
            <a:r>
              <a:rPr lang="en-US" sz="1170" dirty="0">
                <a:solidFill>
                  <a:srgbClr val="F6E8D0"/>
                </a:solidFill>
              </a:rPr>
              <a:t>The image of daybreak says that present darkness is temporary under God’s promise.</a:t>
            </a:r>
            <a:endParaRPr lang="en-US" sz="1170" dirty="0"/>
          </a:p>
        </p:txBody>
      </p:sp>
      <p:sp>
        <p:nvSpPr>
          <p:cNvPr id="11" name="Shape 8"/>
          <p:cNvSpPr/>
          <p:nvPr/>
        </p:nvSpPr>
        <p:spPr>
          <a:xfrm>
            <a:off x="4572000" y="1783080"/>
            <a:ext cx="3017520" cy="1828800"/>
          </a:xfrm>
          <a:prstGeom prst="roundRect">
            <a:avLst>
              <a:gd name="adj" fmla="val 6000"/>
            </a:avLst>
          </a:prstGeom>
          <a:solidFill>
            <a:srgbClr val="0B1C31">
              <a:alpha val="88000"/>
            </a:srgbClr>
          </a:solidFill>
          <a:ln w="12700">
            <a:solidFill>
              <a:srgbClr val="E0A83B">
                <a:alpha val="35000"/>
              </a:srgbClr>
            </a:solidFill>
            <a:prstDash val="solid"/>
          </a:ln>
        </p:spPr>
      </p:sp>
      <p:sp>
        <p:nvSpPr>
          <p:cNvPr id="12" name="Text 9"/>
          <p:cNvSpPr/>
          <p:nvPr/>
        </p:nvSpPr>
        <p:spPr>
          <a:xfrm>
            <a:off x="4709160" y="194767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13" name="Text 10"/>
          <p:cNvSpPr/>
          <p:nvPr/>
        </p:nvSpPr>
        <p:spPr>
          <a:xfrm>
            <a:off x="5321808" y="1947672"/>
            <a:ext cx="210312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Victory in Jesus</a:t>
            </a:r>
            <a:endParaRPr lang="en-US" sz="1500" dirty="0"/>
          </a:p>
        </p:txBody>
      </p:sp>
      <p:sp>
        <p:nvSpPr>
          <p:cNvPr id="14" name="Text 11"/>
          <p:cNvSpPr/>
          <p:nvPr/>
        </p:nvSpPr>
        <p:spPr>
          <a:xfrm>
            <a:off x="5321808" y="2286000"/>
            <a:ext cx="2103120" cy="1234440"/>
          </a:xfrm>
          <a:prstGeom prst="rect">
            <a:avLst/>
          </a:prstGeom>
          <a:noFill/>
          <a:ln/>
        </p:spPr>
        <p:txBody>
          <a:bodyPr wrap="square" lIns="0" tIns="0" rIns="0" bIns="0" rtlCol="0" anchor="ctr">
            <a:normAutofit/>
          </a:bodyPr>
          <a:lstStyle/>
          <a:p>
            <a:pPr indent="0" marL="0">
              <a:buNone/>
            </a:pPr>
            <a:r>
              <a:rPr lang="en-US" sz="1170" dirty="0">
                <a:solidFill>
                  <a:srgbClr val="F6E8D0"/>
                </a:solidFill>
              </a:rPr>
              <a:t>The return of Christ is sung as triumph over sin, death, and every enemy of God.</a:t>
            </a:r>
            <a:endParaRPr lang="en-US" sz="1170" dirty="0"/>
          </a:p>
        </p:txBody>
      </p:sp>
      <p:sp>
        <p:nvSpPr>
          <p:cNvPr id="15" name="Shape 12"/>
          <p:cNvSpPr/>
          <p:nvPr/>
        </p:nvSpPr>
        <p:spPr>
          <a:xfrm>
            <a:off x="8092440" y="1783080"/>
            <a:ext cx="3017520" cy="1828800"/>
          </a:xfrm>
          <a:prstGeom prst="roundRect">
            <a:avLst>
              <a:gd name="adj" fmla="val 6000"/>
            </a:avLst>
          </a:prstGeom>
          <a:solidFill>
            <a:srgbClr val="0B1C31">
              <a:alpha val="88000"/>
            </a:srgbClr>
          </a:solidFill>
          <a:ln w="12700">
            <a:solidFill>
              <a:srgbClr val="E0A83B">
                <a:alpha val="35000"/>
              </a:srgbClr>
            </a:solidFill>
            <a:prstDash val="solid"/>
          </a:ln>
        </p:spPr>
      </p:sp>
      <p:sp>
        <p:nvSpPr>
          <p:cNvPr id="16" name="Text 13"/>
          <p:cNvSpPr/>
          <p:nvPr/>
        </p:nvSpPr>
        <p:spPr>
          <a:xfrm>
            <a:off x="8229600" y="194767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17" name="Text 14"/>
          <p:cNvSpPr/>
          <p:nvPr/>
        </p:nvSpPr>
        <p:spPr>
          <a:xfrm>
            <a:off x="8842248" y="1947672"/>
            <a:ext cx="210312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Personal comfort</a:t>
            </a:r>
            <a:endParaRPr lang="en-US" sz="1500" dirty="0"/>
          </a:p>
        </p:txBody>
      </p:sp>
      <p:sp>
        <p:nvSpPr>
          <p:cNvPr id="18" name="Text 15"/>
          <p:cNvSpPr/>
          <p:nvPr/>
        </p:nvSpPr>
        <p:spPr>
          <a:xfrm>
            <a:off x="8842248" y="2286000"/>
            <a:ext cx="2103120" cy="1234440"/>
          </a:xfrm>
          <a:prstGeom prst="rect">
            <a:avLst/>
          </a:prstGeom>
          <a:noFill/>
          <a:ln/>
        </p:spPr>
        <p:txBody>
          <a:bodyPr wrap="square" lIns="0" tIns="0" rIns="0" bIns="0" rtlCol="0" anchor="ctr">
            <a:normAutofit/>
          </a:bodyPr>
          <a:lstStyle/>
          <a:p>
            <a:pPr indent="0" marL="0">
              <a:buNone/>
            </a:pPr>
            <a:r>
              <a:rPr lang="en-US" sz="1170" dirty="0">
                <a:solidFill>
                  <a:srgbClr val="F6E8D0"/>
                </a:solidFill>
              </a:rPr>
              <a:t>The hope is not abstract. It is for the weary believer, the grieving family, and the waiting church.</a:t>
            </a:r>
            <a:endParaRPr lang="en-US" sz="1170" dirty="0"/>
          </a:p>
        </p:txBody>
      </p:sp>
      <p:sp>
        <p:nvSpPr>
          <p:cNvPr id="19" name="Text 16"/>
          <p:cNvSpPr/>
          <p:nvPr/>
        </p:nvSpPr>
        <p:spPr>
          <a:xfrm>
            <a:off x="1143000" y="4800600"/>
            <a:ext cx="9509760" cy="384048"/>
          </a:xfrm>
          <a:prstGeom prst="rect">
            <a:avLst/>
          </a:prstGeom>
          <a:noFill/>
          <a:ln/>
        </p:spPr>
        <p:txBody>
          <a:bodyPr wrap="square" lIns="762" tIns="762" rIns="762" bIns="762" rtlCol="0" anchor="ctr">
            <a:normAutofit/>
          </a:bodyPr>
          <a:lstStyle/>
          <a:p>
            <a:pPr indent="0" marL="0">
              <a:buNone/>
            </a:pPr>
            <a:r>
              <a:rPr lang="en-US" sz="1200" i="1" dirty="0">
                <a:solidFill>
                  <a:srgbClr val="F6E8D0"/>
                </a:solidFill>
              </a:rPr>
              <a:t>Avoid turning the hymn into timeline speculation. Keep the lesson centered on Christ’s promised appearing.</a:t>
            </a:r>
            <a:endParaRPr lang="en-US" sz="1200" dirty="0"/>
          </a:p>
        </p:txBody>
      </p:sp>
      <p:sp>
        <p:nvSpPr>
          <p:cNvPr id="20" name="Text 17"/>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some_glorious_assets/visual_5.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8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Section 3: Changed and Satisfied</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The gospel includes the redemption of the body</a:t>
            </a:r>
            <a:endParaRPr lang="en-US" sz="1350" dirty="0"/>
          </a:p>
        </p:txBody>
      </p:sp>
      <p:sp>
        <p:nvSpPr>
          <p:cNvPr id="6" name="Shape 3"/>
          <p:cNvSpPr/>
          <p:nvPr/>
        </p:nvSpPr>
        <p:spPr>
          <a:xfrm>
            <a:off x="685800" y="1417320"/>
            <a:ext cx="5486400" cy="4480560"/>
          </a:xfrm>
          <a:prstGeom prst="roundRect">
            <a:avLst>
              <a:gd name="adj" fmla="val 2449"/>
            </a:avLst>
          </a:prstGeom>
          <a:solidFill>
            <a:srgbClr val="07182A">
              <a:alpha val="90000"/>
            </a:srgbClr>
          </a:solidFill>
          <a:ln w="12700">
            <a:solidFill>
              <a:srgbClr val="E0A83B">
                <a:alpha val="35000"/>
              </a:srgbClr>
            </a:solidFill>
            <a:prstDash val="solid"/>
          </a:ln>
        </p:spPr>
      </p:sp>
      <p:sp>
        <p:nvSpPr>
          <p:cNvPr id="7" name="Text 4"/>
          <p:cNvSpPr/>
          <p:nvPr/>
        </p:nvSpPr>
        <p:spPr>
          <a:xfrm>
            <a:off x="1005840" y="1783080"/>
            <a:ext cx="4663440" cy="347472"/>
          </a:xfrm>
          <a:prstGeom prst="rect">
            <a:avLst/>
          </a:prstGeom>
          <a:noFill/>
          <a:ln/>
        </p:spPr>
        <p:txBody>
          <a:bodyPr wrap="square" lIns="0" tIns="0" rIns="0" bIns="0" rtlCol="0" anchor="ctr"/>
          <a:lstStyle/>
          <a:p>
            <a:pPr indent="0" marL="0">
              <a:buNone/>
            </a:pPr>
            <a:r>
              <a:rPr lang="en-US" sz="2200" b="1" dirty="0">
                <a:solidFill>
                  <a:srgbClr val="F2C76D"/>
                </a:solidFill>
              </a:rPr>
              <a:t>For the sick and aging</a:t>
            </a:r>
            <a:endParaRPr lang="en-US" sz="2200" dirty="0"/>
          </a:p>
        </p:txBody>
      </p:sp>
      <p:sp>
        <p:nvSpPr>
          <p:cNvPr id="8" name="Text 5"/>
          <p:cNvSpPr/>
          <p:nvPr/>
        </p:nvSpPr>
        <p:spPr>
          <a:xfrm>
            <a:off x="1005840" y="2267712"/>
            <a:ext cx="4572000" cy="1874520"/>
          </a:xfrm>
          <a:prstGeom prst="rect">
            <a:avLst/>
          </a:prstGeom>
          <a:noFill/>
          <a:ln/>
        </p:spPr>
        <p:txBody>
          <a:bodyPr wrap="square" lIns="635" tIns="635" rIns="635" bIns="635" rtlCol="0" anchor="ctr">
            <a:normAutofit/>
          </a:bodyPr>
          <a:lstStyle/>
          <a:p>
            <a:pPr indent="0" marL="0">
              <a:buNone/>
            </a:pPr>
            <a:r>
              <a:rPr lang="en-US" sz="1800" dirty="0">
                <a:solidFill>
                  <a:srgbClr val="FFFFFF"/>
                </a:solidFill>
              </a:rPr>
              <a:t>The hymn’s hope speaks tenderly to bodies marked by weakness. Scripture promises not escape from embodiment, but resurrection life in Christ.</a:t>
            </a:r>
            <a:endParaRPr lang="en-US" sz="1800" dirty="0"/>
          </a:p>
        </p:txBody>
      </p:sp>
      <p:sp>
        <p:nvSpPr>
          <p:cNvPr id="9" name="Shape 6"/>
          <p:cNvSpPr/>
          <p:nvPr/>
        </p:nvSpPr>
        <p:spPr>
          <a:xfrm>
            <a:off x="1005840" y="4800600"/>
            <a:ext cx="1417320" cy="310896"/>
          </a:xfrm>
          <a:prstGeom prst="roundRect">
            <a:avLst>
              <a:gd name="adj" fmla="val 23529"/>
            </a:avLst>
          </a:prstGeom>
          <a:solidFill>
            <a:srgbClr val="E0A83B"/>
          </a:solidFill>
          <a:ln w="12700">
            <a:solidFill>
              <a:srgbClr val="E0A83B">
                <a:alpha val="0"/>
              </a:srgbClr>
            </a:solidFill>
            <a:prstDash val="solid"/>
          </a:ln>
        </p:spPr>
      </p:sp>
      <p:sp>
        <p:nvSpPr>
          <p:cNvPr id="10" name="Text 7"/>
          <p:cNvSpPr/>
          <p:nvPr/>
        </p:nvSpPr>
        <p:spPr>
          <a:xfrm>
            <a:off x="1078992" y="4864608"/>
            <a:ext cx="1271016" cy="164592"/>
          </a:xfrm>
          <a:prstGeom prst="rect">
            <a:avLst/>
          </a:prstGeom>
          <a:noFill/>
          <a:ln/>
        </p:spPr>
        <p:txBody>
          <a:bodyPr wrap="square" lIns="0" tIns="0" rIns="0" bIns="0" rtlCol="0" anchor="ctr">
            <a:normAutofit/>
          </a:bodyPr>
          <a:lstStyle/>
          <a:p>
            <a:pPr algn="ctr" indent="0" marL="0">
              <a:buNone/>
            </a:pPr>
            <a:r>
              <a:rPr lang="en-US" sz="900" b="1" dirty="0">
                <a:solidFill>
                  <a:srgbClr val="07111E"/>
                </a:solidFill>
              </a:rPr>
              <a:t>1 Corinthians 15</a:t>
            </a:r>
            <a:endParaRPr lang="en-US" sz="900" dirty="0"/>
          </a:p>
        </p:txBody>
      </p:sp>
      <p:sp>
        <p:nvSpPr>
          <p:cNvPr id="11" name="Shape 8"/>
          <p:cNvSpPr/>
          <p:nvPr/>
        </p:nvSpPr>
        <p:spPr>
          <a:xfrm>
            <a:off x="6492240" y="1417320"/>
            <a:ext cx="4983480" cy="4480560"/>
          </a:xfrm>
          <a:prstGeom prst="roundRect">
            <a:avLst>
              <a:gd name="adj" fmla="val 2449"/>
            </a:avLst>
          </a:prstGeom>
          <a:solidFill>
            <a:srgbClr val="06101C">
              <a:alpha val="88000"/>
            </a:srgbClr>
          </a:solidFill>
          <a:ln w="12700">
            <a:solidFill>
              <a:srgbClr val="E0A83B">
                <a:alpha val="35000"/>
              </a:srgbClr>
            </a:solidFill>
            <a:prstDash val="solid"/>
          </a:ln>
        </p:spPr>
      </p:sp>
      <p:sp>
        <p:nvSpPr>
          <p:cNvPr id="12" name="Text 9"/>
          <p:cNvSpPr/>
          <p:nvPr/>
        </p:nvSpPr>
        <p:spPr>
          <a:xfrm>
            <a:off x="6812280" y="1828800"/>
            <a:ext cx="4160520" cy="2651760"/>
          </a:xfrm>
          <a:prstGeom prst="rect">
            <a:avLst/>
          </a:prstGeom>
          <a:noFill/>
          <a:ln/>
        </p:spPr>
        <p:txBody>
          <a:bodyPr wrap="square" lIns="1270" tIns="1270" rIns="1270" bIns="1270" rtlCol="0" anchor="ctr">
            <a:normAutofit/>
          </a:bodyPr>
          <a:lstStyle/>
          <a:p>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Preach this hope at bedsides.
</a:t>
            </a:r>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Teach it carefully at funerals.
</a:t>
            </a:r>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Let the church learn to bless weak bodies with future promise.</a:t>
            </a:r>
            <a:endParaRPr lang="en-US" sz="1800" dirty="0"/>
          </a:p>
        </p:txBody>
      </p:sp>
      <p:sp>
        <p:nvSpPr>
          <p:cNvPr id="13" name="Text 10"/>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some_glorious_assets/visual_2.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Section 4: Reunion in Christ</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Comfort one another with these words</a:t>
            </a:r>
            <a:endParaRPr lang="en-US" sz="1350" dirty="0"/>
          </a:p>
        </p:txBody>
      </p:sp>
      <p:sp>
        <p:nvSpPr>
          <p:cNvPr id="6" name="Shape 3"/>
          <p:cNvSpPr/>
          <p:nvPr/>
        </p:nvSpPr>
        <p:spPr>
          <a:xfrm>
            <a:off x="731520" y="1371600"/>
            <a:ext cx="5120640" cy="4389120"/>
          </a:xfrm>
          <a:prstGeom prst="roundRect">
            <a:avLst>
              <a:gd name="adj" fmla="val 2500"/>
            </a:avLst>
          </a:prstGeom>
          <a:solidFill>
            <a:srgbClr val="07182A">
              <a:alpha val="90000"/>
            </a:srgbClr>
          </a:solidFill>
          <a:ln w="12700">
            <a:solidFill>
              <a:srgbClr val="E0A83B">
                <a:alpha val="35000"/>
              </a:srgbClr>
            </a:solidFill>
            <a:prstDash val="solid"/>
          </a:ln>
        </p:spPr>
      </p:sp>
      <p:sp>
        <p:nvSpPr>
          <p:cNvPr id="7" name="Text 4"/>
          <p:cNvSpPr/>
          <p:nvPr/>
        </p:nvSpPr>
        <p:spPr>
          <a:xfrm>
            <a:off x="1051560" y="1737360"/>
            <a:ext cx="4389120" cy="2011680"/>
          </a:xfrm>
          <a:prstGeom prst="rect">
            <a:avLst/>
          </a:prstGeom>
          <a:noFill/>
          <a:ln/>
        </p:spPr>
        <p:txBody>
          <a:bodyPr wrap="square" lIns="508" tIns="508" rIns="508" bIns="508" rtlCol="0" anchor="ctr">
            <a:normAutofit/>
          </a:bodyPr>
          <a:lstStyle/>
          <a:p>
            <a:pPr indent="0" marL="0">
              <a:buNone/>
            </a:pPr>
            <a:r>
              <a:rPr lang="en-US" sz="1900" dirty="0">
                <a:solidFill>
                  <a:srgbClr val="FFFFFF"/>
                </a:solidFill>
              </a:rPr>
              <a:t>The hope of reunion is precious, but it must remain centered in the Lord. Scripture says believers will be “with the Lord forever.”</a:t>
            </a:r>
            <a:endParaRPr lang="en-US" sz="1900" dirty="0"/>
          </a:p>
        </p:txBody>
      </p:sp>
      <p:sp>
        <p:nvSpPr>
          <p:cNvPr id="8" name="Shape 5"/>
          <p:cNvSpPr/>
          <p:nvPr/>
        </p:nvSpPr>
        <p:spPr>
          <a:xfrm>
            <a:off x="1051560" y="4754880"/>
            <a:ext cx="2331720" cy="310896"/>
          </a:xfrm>
          <a:prstGeom prst="roundRect">
            <a:avLst>
              <a:gd name="adj" fmla="val 23529"/>
            </a:avLst>
          </a:prstGeom>
          <a:solidFill>
            <a:srgbClr val="E0A83B"/>
          </a:solidFill>
          <a:ln w="12700">
            <a:solidFill>
              <a:srgbClr val="E0A83B">
                <a:alpha val="0"/>
              </a:srgbClr>
            </a:solidFill>
            <a:prstDash val="solid"/>
          </a:ln>
        </p:spPr>
      </p:sp>
      <p:sp>
        <p:nvSpPr>
          <p:cNvPr id="9" name="Text 6"/>
          <p:cNvSpPr/>
          <p:nvPr/>
        </p:nvSpPr>
        <p:spPr>
          <a:xfrm>
            <a:off x="1124712" y="4818888"/>
            <a:ext cx="2185416" cy="164592"/>
          </a:xfrm>
          <a:prstGeom prst="rect">
            <a:avLst/>
          </a:prstGeom>
          <a:noFill/>
          <a:ln/>
        </p:spPr>
        <p:txBody>
          <a:bodyPr wrap="square" lIns="0" tIns="0" rIns="0" bIns="0" rtlCol="0" anchor="ctr">
            <a:normAutofit/>
          </a:bodyPr>
          <a:lstStyle/>
          <a:p>
            <a:pPr algn="ctr" indent="0" marL="0">
              <a:buNone/>
            </a:pPr>
            <a:r>
              <a:rPr lang="en-US" sz="900" b="1" dirty="0">
                <a:solidFill>
                  <a:srgbClr val="07111E"/>
                </a:solidFill>
              </a:rPr>
              <a:t>1 Thessalonians 4:17–18</a:t>
            </a:r>
            <a:endParaRPr lang="en-US" sz="900" dirty="0"/>
          </a:p>
        </p:txBody>
      </p:sp>
      <p:sp>
        <p:nvSpPr>
          <p:cNvPr id="10" name="Shape 7"/>
          <p:cNvSpPr/>
          <p:nvPr/>
        </p:nvSpPr>
        <p:spPr>
          <a:xfrm>
            <a:off x="6400800" y="1371600"/>
            <a:ext cx="4983480" cy="4389120"/>
          </a:xfrm>
          <a:prstGeom prst="roundRect">
            <a:avLst>
              <a:gd name="adj" fmla="val 2500"/>
            </a:avLst>
          </a:prstGeom>
          <a:solidFill>
            <a:srgbClr val="16365A">
              <a:alpha val="88000"/>
            </a:srgbClr>
          </a:solidFill>
          <a:ln w="12700">
            <a:solidFill>
              <a:srgbClr val="E0A83B">
                <a:alpha val="35000"/>
              </a:srgbClr>
            </a:solidFill>
            <a:prstDash val="solid"/>
          </a:ln>
        </p:spPr>
      </p:sp>
      <p:sp>
        <p:nvSpPr>
          <p:cNvPr id="11" name="Text 8"/>
          <p:cNvSpPr/>
          <p:nvPr/>
        </p:nvSpPr>
        <p:spPr>
          <a:xfrm>
            <a:off x="6720840" y="1737360"/>
            <a:ext cx="4114800" cy="347472"/>
          </a:xfrm>
          <a:prstGeom prst="rect">
            <a:avLst/>
          </a:prstGeom>
          <a:noFill/>
          <a:ln/>
        </p:spPr>
        <p:txBody>
          <a:bodyPr wrap="square" lIns="0" tIns="0" rIns="0" bIns="0" rtlCol="0" anchor="ctr"/>
          <a:lstStyle/>
          <a:p>
            <a:pPr indent="0" marL="0">
              <a:buNone/>
            </a:pPr>
            <a:r>
              <a:rPr lang="en-US" sz="2200" b="1" dirty="0">
                <a:solidFill>
                  <a:srgbClr val="F2C76D"/>
                </a:solidFill>
              </a:rPr>
              <a:t>Pastoral use</a:t>
            </a:r>
            <a:endParaRPr lang="en-US" sz="2200" dirty="0"/>
          </a:p>
        </p:txBody>
      </p:sp>
      <p:sp>
        <p:nvSpPr>
          <p:cNvPr id="12" name="Text 9"/>
          <p:cNvSpPr/>
          <p:nvPr/>
        </p:nvSpPr>
        <p:spPr>
          <a:xfrm>
            <a:off x="6720840" y="2331720"/>
            <a:ext cx="4160520" cy="2468880"/>
          </a:xfrm>
          <a:prstGeom prst="rect">
            <a:avLst/>
          </a:prstGeom>
          <a:noFill/>
          <a:ln/>
        </p:spPr>
        <p:txBody>
          <a:bodyPr wrap="square" lIns="1270" tIns="1270" rIns="1270" bIns="1270" rtlCol="0" anchor="ctr">
            <a:normAutofit/>
          </a:bodyPr>
          <a:lstStyle/>
          <a:p>
            <a:pPr indent="0" marL="0">
              <a:buNone/>
            </a:pPr>
            <a:r>
              <a:rPr lang="en-US" sz="1700" b="1" dirty="0">
                <a:solidFill>
                  <a:srgbClr val="E0A83B"/>
                </a:solidFill>
                <a:latin typeface="Aptos" pitchFamily="34" charset="0"/>
                <a:ea typeface="Aptos" pitchFamily="34" charset="-122"/>
                <a:cs typeface="Aptos" pitchFamily="34" charset="-120"/>
              </a:rPr>
              <a:t>• </a:t>
            </a:r>
            <a:pPr indent="0" marL="0">
              <a:buNone/>
            </a:pPr>
            <a:r>
              <a:rPr lang="en-US" sz="1700" dirty="0">
                <a:solidFill>
                  <a:srgbClr val="FFFFFF"/>
                </a:solidFill>
                <a:latin typeface="Aptos" pitchFamily="34" charset="0"/>
                <a:ea typeface="Aptos" pitchFamily="34" charset="-122"/>
                <a:cs typeface="Aptos" pitchFamily="34" charset="-120"/>
              </a:rPr>
              <a:t>Speak with tenderness.
</a:t>
            </a:r>
            <a:pPr indent="0" marL="0">
              <a:buNone/>
            </a:pPr>
            <a:r>
              <a:rPr lang="en-US" sz="1700" b="1" dirty="0">
                <a:solidFill>
                  <a:srgbClr val="E0A83B"/>
                </a:solidFill>
                <a:latin typeface="Aptos" pitchFamily="34" charset="0"/>
                <a:ea typeface="Aptos" pitchFamily="34" charset="-122"/>
                <a:cs typeface="Aptos" pitchFamily="34" charset="-120"/>
              </a:rPr>
              <a:t>• </a:t>
            </a:r>
            <a:pPr indent="0" marL="0">
              <a:buNone/>
            </a:pPr>
            <a:r>
              <a:rPr lang="en-US" sz="1700" dirty="0">
                <a:solidFill>
                  <a:srgbClr val="FFFFFF"/>
                </a:solidFill>
                <a:latin typeface="Aptos" pitchFamily="34" charset="0"/>
                <a:ea typeface="Aptos" pitchFamily="34" charset="-122"/>
                <a:cs typeface="Aptos" pitchFamily="34" charset="-120"/>
              </a:rPr>
              <a:t>Avoid vague sentimentality.
</a:t>
            </a:r>
            <a:pPr indent="0" marL="0">
              <a:buNone/>
            </a:pPr>
            <a:r>
              <a:rPr lang="en-US" sz="1700" b="1" dirty="0">
                <a:solidFill>
                  <a:srgbClr val="E0A83B"/>
                </a:solidFill>
                <a:latin typeface="Aptos" pitchFamily="34" charset="0"/>
                <a:ea typeface="Aptos" pitchFamily="34" charset="-122"/>
                <a:cs typeface="Aptos" pitchFamily="34" charset="-120"/>
              </a:rPr>
              <a:t>• </a:t>
            </a:r>
            <a:pPr indent="0" marL="0">
              <a:buNone/>
            </a:pPr>
            <a:r>
              <a:rPr lang="en-US" sz="1700" dirty="0">
                <a:solidFill>
                  <a:srgbClr val="FFFFFF"/>
                </a:solidFill>
                <a:latin typeface="Aptos" pitchFamily="34" charset="0"/>
                <a:ea typeface="Aptos" pitchFamily="34" charset="-122"/>
                <a:cs typeface="Aptos" pitchFamily="34" charset="-120"/>
              </a:rPr>
              <a:t>Let Christ’s resurrection carry the weight of the comfort.</a:t>
            </a:r>
            <a:endParaRPr lang="en-US" sz="1700" dirty="0"/>
          </a:p>
        </p:txBody>
      </p:sp>
      <p:sp>
        <p:nvSpPr>
          <p:cNvPr id="13" name="Text 10"/>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some_glorious_assets/visual_4.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6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Theological Themes</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What the hymn teaches when sung carefully</a:t>
            </a:r>
            <a:endParaRPr lang="en-US" sz="1350" dirty="0"/>
          </a:p>
        </p:txBody>
      </p:sp>
      <p:sp>
        <p:nvSpPr>
          <p:cNvPr id="6" name="Shape 3"/>
          <p:cNvSpPr/>
          <p:nvPr/>
        </p:nvSpPr>
        <p:spPr>
          <a:xfrm>
            <a:off x="731520" y="1325880"/>
            <a:ext cx="3337560" cy="1874520"/>
          </a:xfrm>
          <a:prstGeom prst="roundRect">
            <a:avLst>
              <a:gd name="adj" fmla="val 5854"/>
            </a:avLst>
          </a:prstGeom>
          <a:solidFill>
            <a:srgbClr val="07182A">
              <a:alpha val="88000"/>
            </a:srgbClr>
          </a:solidFill>
          <a:ln w="12700">
            <a:solidFill>
              <a:srgbClr val="E0A83B">
                <a:alpha val="35000"/>
              </a:srgbClr>
            </a:solidFill>
            <a:prstDash val="solid"/>
          </a:ln>
        </p:spPr>
      </p:sp>
      <p:sp>
        <p:nvSpPr>
          <p:cNvPr id="7" name="Text 4"/>
          <p:cNvSpPr/>
          <p:nvPr/>
        </p:nvSpPr>
        <p:spPr>
          <a:xfrm>
            <a:off x="960120" y="1554480"/>
            <a:ext cx="2834640" cy="274320"/>
          </a:xfrm>
          <a:prstGeom prst="rect">
            <a:avLst/>
          </a:prstGeom>
          <a:noFill/>
          <a:ln/>
        </p:spPr>
        <p:txBody>
          <a:bodyPr wrap="square" lIns="0" tIns="0" rIns="0" bIns="0" rtlCol="0" anchor="ctr">
            <a:normAutofit/>
          </a:bodyPr>
          <a:lstStyle/>
          <a:p>
            <a:pPr indent="0" marL="0">
              <a:buNone/>
            </a:pPr>
            <a:r>
              <a:rPr lang="en-US" sz="1700" b="1" dirty="0">
                <a:solidFill>
                  <a:srgbClr val="F2C76D"/>
                </a:solidFill>
              </a:rPr>
              <a:t>Blessed hope</a:t>
            </a:r>
            <a:endParaRPr lang="en-US" sz="1700" dirty="0"/>
          </a:p>
        </p:txBody>
      </p:sp>
      <p:sp>
        <p:nvSpPr>
          <p:cNvPr id="8" name="Text 5"/>
          <p:cNvSpPr/>
          <p:nvPr/>
        </p:nvSpPr>
        <p:spPr>
          <a:xfrm>
            <a:off x="960120" y="2011680"/>
            <a:ext cx="2788920" cy="868680"/>
          </a:xfrm>
          <a:prstGeom prst="rect">
            <a:avLst/>
          </a:prstGeom>
          <a:noFill/>
          <a:ln/>
        </p:spPr>
        <p:txBody>
          <a:bodyPr wrap="square" lIns="0" tIns="0" rIns="0" bIns="0" rtlCol="0" anchor="ctr">
            <a:normAutofit/>
          </a:bodyPr>
          <a:lstStyle/>
          <a:p>
            <a:pPr indent="0" marL="0">
              <a:buNone/>
            </a:pPr>
            <a:r>
              <a:rPr lang="en-US" sz="1220" dirty="0">
                <a:solidFill>
                  <a:srgbClr val="FFFFFF"/>
                </a:solidFill>
              </a:rPr>
              <a:t>The appearing of Jesus is the church’s promised morning.</a:t>
            </a:r>
            <a:endParaRPr lang="en-US" sz="1220" dirty="0"/>
          </a:p>
        </p:txBody>
      </p:sp>
      <p:sp>
        <p:nvSpPr>
          <p:cNvPr id="9" name="Shape 6"/>
          <p:cNvSpPr/>
          <p:nvPr/>
        </p:nvSpPr>
        <p:spPr>
          <a:xfrm>
            <a:off x="4526280" y="1325880"/>
            <a:ext cx="3337560" cy="1874520"/>
          </a:xfrm>
          <a:prstGeom prst="roundRect">
            <a:avLst>
              <a:gd name="adj" fmla="val 5854"/>
            </a:avLst>
          </a:prstGeom>
          <a:solidFill>
            <a:srgbClr val="07182A">
              <a:alpha val="88000"/>
            </a:srgbClr>
          </a:solidFill>
          <a:ln w="12700">
            <a:solidFill>
              <a:srgbClr val="E0A83B">
                <a:alpha val="35000"/>
              </a:srgbClr>
            </a:solidFill>
            <a:prstDash val="solid"/>
          </a:ln>
        </p:spPr>
      </p:sp>
      <p:sp>
        <p:nvSpPr>
          <p:cNvPr id="10" name="Text 7"/>
          <p:cNvSpPr/>
          <p:nvPr/>
        </p:nvSpPr>
        <p:spPr>
          <a:xfrm>
            <a:off x="4754880" y="1554480"/>
            <a:ext cx="2834640" cy="274320"/>
          </a:xfrm>
          <a:prstGeom prst="rect">
            <a:avLst/>
          </a:prstGeom>
          <a:noFill/>
          <a:ln/>
        </p:spPr>
        <p:txBody>
          <a:bodyPr wrap="square" lIns="0" tIns="0" rIns="0" bIns="0" rtlCol="0" anchor="ctr">
            <a:normAutofit/>
          </a:bodyPr>
          <a:lstStyle/>
          <a:p>
            <a:pPr indent="0" marL="0">
              <a:buNone/>
            </a:pPr>
            <a:r>
              <a:rPr lang="en-US" sz="1700" b="1" dirty="0">
                <a:solidFill>
                  <a:srgbClr val="F2C76D"/>
                </a:solidFill>
              </a:rPr>
              <a:t>Final comfort</a:t>
            </a:r>
            <a:endParaRPr lang="en-US" sz="1700" dirty="0"/>
          </a:p>
        </p:txBody>
      </p:sp>
      <p:sp>
        <p:nvSpPr>
          <p:cNvPr id="11" name="Text 8"/>
          <p:cNvSpPr/>
          <p:nvPr/>
        </p:nvSpPr>
        <p:spPr>
          <a:xfrm>
            <a:off x="4754880" y="2011680"/>
            <a:ext cx="2788920" cy="868680"/>
          </a:xfrm>
          <a:prstGeom prst="rect">
            <a:avLst/>
          </a:prstGeom>
          <a:noFill/>
          <a:ln/>
        </p:spPr>
        <p:txBody>
          <a:bodyPr wrap="square" lIns="0" tIns="0" rIns="0" bIns="0" rtlCol="0" anchor="ctr">
            <a:normAutofit/>
          </a:bodyPr>
          <a:lstStyle/>
          <a:p>
            <a:pPr indent="0" marL="0">
              <a:buNone/>
            </a:pPr>
            <a:r>
              <a:rPr lang="en-US" sz="1220" dirty="0">
                <a:solidFill>
                  <a:srgbClr val="FFFFFF"/>
                </a:solidFill>
              </a:rPr>
              <a:t>God himself will answer sorrow, tears, and death.</a:t>
            </a:r>
            <a:endParaRPr lang="en-US" sz="1220" dirty="0"/>
          </a:p>
        </p:txBody>
      </p:sp>
      <p:sp>
        <p:nvSpPr>
          <p:cNvPr id="12" name="Shape 9"/>
          <p:cNvSpPr/>
          <p:nvPr/>
        </p:nvSpPr>
        <p:spPr>
          <a:xfrm>
            <a:off x="8321040" y="1325880"/>
            <a:ext cx="3337560" cy="1874520"/>
          </a:xfrm>
          <a:prstGeom prst="roundRect">
            <a:avLst>
              <a:gd name="adj" fmla="val 5854"/>
            </a:avLst>
          </a:prstGeom>
          <a:solidFill>
            <a:srgbClr val="07182A">
              <a:alpha val="88000"/>
            </a:srgbClr>
          </a:solidFill>
          <a:ln w="12700">
            <a:solidFill>
              <a:srgbClr val="E0A83B">
                <a:alpha val="35000"/>
              </a:srgbClr>
            </a:solidFill>
            <a:prstDash val="solid"/>
          </a:ln>
        </p:spPr>
      </p:sp>
      <p:sp>
        <p:nvSpPr>
          <p:cNvPr id="13" name="Text 10"/>
          <p:cNvSpPr/>
          <p:nvPr/>
        </p:nvSpPr>
        <p:spPr>
          <a:xfrm>
            <a:off x="8549640" y="1554480"/>
            <a:ext cx="2834640" cy="274320"/>
          </a:xfrm>
          <a:prstGeom prst="rect">
            <a:avLst/>
          </a:prstGeom>
          <a:noFill/>
          <a:ln/>
        </p:spPr>
        <p:txBody>
          <a:bodyPr wrap="square" lIns="0" tIns="0" rIns="0" bIns="0" rtlCol="0" anchor="ctr">
            <a:normAutofit/>
          </a:bodyPr>
          <a:lstStyle/>
          <a:p>
            <a:pPr indent="0" marL="0">
              <a:buNone/>
            </a:pPr>
            <a:r>
              <a:rPr lang="en-US" sz="1700" b="1" dirty="0">
                <a:solidFill>
                  <a:srgbClr val="F2C76D"/>
                </a:solidFill>
              </a:rPr>
              <a:t>Bodily resurrection</a:t>
            </a:r>
            <a:endParaRPr lang="en-US" sz="1700" dirty="0"/>
          </a:p>
        </p:txBody>
      </p:sp>
      <p:sp>
        <p:nvSpPr>
          <p:cNvPr id="14" name="Text 11"/>
          <p:cNvSpPr/>
          <p:nvPr/>
        </p:nvSpPr>
        <p:spPr>
          <a:xfrm>
            <a:off x="8549640" y="2011680"/>
            <a:ext cx="2788920" cy="868680"/>
          </a:xfrm>
          <a:prstGeom prst="rect">
            <a:avLst/>
          </a:prstGeom>
          <a:noFill/>
          <a:ln/>
        </p:spPr>
        <p:txBody>
          <a:bodyPr wrap="square" lIns="0" tIns="0" rIns="0" bIns="0" rtlCol="0" anchor="ctr">
            <a:normAutofit/>
          </a:bodyPr>
          <a:lstStyle/>
          <a:p>
            <a:pPr indent="0" marL="0">
              <a:buNone/>
            </a:pPr>
            <a:r>
              <a:rPr lang="en-US" sz="1220" dirty="0">
                <a:solidFill>
                  <a:srgbClr val="FFFFFF"/>
                </a:solidFill>
              </a:rPr>
              <a:t>Believers await transformation, not mere survival.</a:t>
            </a:r>
            <a:endParaRPr lang="en-US" sz="1220" dirty="0"/>
          </a:p>
        </p:txBody>
      </p:sp>
      <p:sp>
        <p:nvSpPr>
          <p:cNvPr id="15" name="Shape 12"/>
          <p:cNvSpPr/>
          <p:nvPr/>
        </p:nvSpPr>
        <p:spPr>
          <a:xfrm>
            <a:off x="731520" y="3611880"/>
            <a:ext cx="3337560" cy="1874520"/>
          </a:xfrm>
          <a:prstGeom prst="roundRect">
            <a:avLst>
              <a:gd name="adj" fmla="val 5854"/>
            </a:avLst>
          </a:prstGeom>
          <a:solidFill>
            <a:srgbClr val="07182A">
              <a:alpha val="88000"/>
            </a:srgbClr>
          </a:solidFill>
          <a:ln w="12700">
            <a:solidFill>
              <a:srgbClr val="E0A83B">
                <a:alpha val="35000"/>
              </a:srgbClr>
            </a:solidFill>
            <a:prstDash val="solid"/>
          </a:ln>
        </p:spPr>
      </p:sp>
      <p:sp>
        <p:nvSpPr>
          <p:cNvPr id="16" name="Text 13"/>
          <p:cNvSpPr/>
          <p:nvPr/>
        </p:nvSpPr>
        <p:spPr>
          <a:xfrm>
            <a:off x="960120" y="3840480"/>
            <a:ext cx="2834640" cy="274320"/>
          </a:xfrm>
          <a:prstGeom prst="rect">
            <a:avLst/>
          </a:prstGeom>
          <a:noFill/>
          <a:ln/>
        </p:spPr>
        <p:txBody>
          <a:bodyPr wrap="square" lIns="0" tIns="0" rIns="0" bIns="0" rtlCol="0" anchor="ctr">
            <a:normAutofit/>
          </a:bodyPr>
          <a:lstStyle/>
          <a:p>
            <a:pPr indent="0" marL="0">
              <a:buNone/>
            </a:pPr>
            <a:r>
              <a:rPr lang="en-US" sz="1700" b="1" dirty="0">
                <a:solidFill>
                  <a:srgbClr val="F2C76D"/>
                </a:solidFill>
              </a:rPr>
              <a:t>Watchful readiness</a:t>
            </a:r>
            <a:endParaRPr lang="en-US" sz="1700" dirty="0"/>
          </a:p>
        </p:txBody>
      </p:sp>
      <p:sp>
        <p:nvSpPr>
          <p:cNvPr id="17" name="Text 14"/>
          <p:cNvSpPr/>
          <p:nvPr/>
        </p:nvSpPr>
        <p:spPr>
          <a:xfrm>
            <a:off x="960120" y="4297680"/>
            <a:ext cx="2788920" cy="868680"/>
          </a:xfrm>
          <a:prstGeom prst="rect">
            <a:avLst/>
          </a:prstGeom>
          <a:noFill/>
          <a:ln/>
        </p:spPr>
        <p:txBody>
          <a:bodyPr wrap="square" lIns="0" tIns="0" rIns="0" bIns="0" rtlCol="0" anchor="ctr">
            <a:normAutofit/>
          </a:bodyPr>
          <a:lstStyle/>
          <a:p>
            <a:pPr indent="0" marL="0">
              <a:buNone/>
            </a:pPr>
            <a:r>
              <a:rPr lang="en-US" sz="1220" dirty="0">
                <a:solidFill>
                  <a:srgbClr val="FFFFFF"/>
                </a:solidFill>
              </a:rPr>
              <a:t>Hope should produce faithful living today.</a:t>
            </a:r>
            <a:endParaRPr lang="en-US" sz="1220" dirty="0"/>
          </a:p>
        </p:txBody>
      </p:sp>
      <p:sp>
        <p:nvSpPr>
          <p:cNvPr id="18" name="Shape 15"/>
          <p:cNvSpPr/>
          <p:nvPr/>
        </p:nvSpPr>
        <p:spPr>
          <a:xfrm>
            <a:off x="4526280" y="3611880"/>
            <a:ext cx="3337560" cy="1874520"/>
          </a:xfrm>
          <a:prstGeom prst="roundRect">
            <a:avLst>
              <a:gd name="adj" fmla="val 5854"/>
            </a:avLst>
          </a:prstGeom>
          <a:solidFill>
            <a:srgbClr val="07182A">
              <a:alpha val="88000"/>
            </a:srgbClr>
          </a:solidFill>
          <a:ln w="12700">
            <a:solidFill>
              <a:srgbClr val="E0A83B">
                <a:alpha val="35000"/>
              </a:srgbClr>
            </a:solidFill>
            <a:prstDash val="solid"/>
          </a:ln>
        </p:spPr>
      </p:sp>
      <p:sp>
        <p:nvSpPr>
          <p:cNvPr id="19" name="Text 16"/>
          <p:cNvSpPr/>
          <p:nvPr/>
        </p:nvSpPr>
        <p:spPr>
          <a:xfrm>
            <a:off x="4754880" y="3840480"/>
            <a:ext cx="2834640" cy="274320"/>
          </a:xfrm>
          <a:prstGeom prst="rect">
            <a:avLst/>
          </a:prstGeom>
          <a:noFill/>
          <a:ln/>
        </p:spPr>
        <p:txBody>
          <a:bodyPr wrap="square" lIns="0" tIns="0" rIns="0" bIns="0" rtlCol="0" anchor="ctr">
            <a:normAutofit/>
          </a:bodyPr>
          <a:lstStyle/>
          <a:p>
            <a:pPr indent="0" marL="0">
              <a:buNone/>
            </a:pPr>
            <a:r>
              <a:rPr lang="en-US" sz="1700" b="1" dirty="0">
                <a:solidFill>
                  <a:srgbClr val="F2C76D"/>
                </a:solidFill>
              </a:rPr>
              <a:t>Christ-centered reunion</a:t>
            </a:r>
            <a:endParaRPr lang="en-US" sz="1700" dirty="0"/>
          </a:p>
        </p:txBody>
      </p:sp>
      <p:sp>
        <p:nvSpPr>
          <p:cNvPr id="20" name="Text 17"/>
          <p:cNvSpPr/>
          <p:nvPr/>
        </p:nvSpPr>
        <p:spPr>
          <a:xfrm>
            <a:off x="4754880" y="4297680"/>
            <a:ext cx="2788920" cy="868680"/>
          </a:xfrm>
          <a:prstGeom prst="rect">
            <a:avLst/>
          </a:prstGeom>
          <a:noFill/>
          <a:ln/>
        </p:spPr>
        <p:txBody>
          <a:bodyPr wrap="square" lIns="0" tIns="0" rIns="0" bIns="0" rtlCol="0" anchor="ctr">
            <a:normAutofit/>
          </a:bodyPr>
          <a:lstStyle/>
          <a:p>
            <a:pPr indent="0" marL="0">
              <a:buNone/>
            </a:pPr>
            <a:r>
              <a:rPr lang="en-US" sz="1220" dirty="0">
                <a:solidFill>
                  <a:srgbClr val="FFFFFF"/>
                </a:solidFill>
              </a:rPr>
              <a:t>Christian comfort ends with being with the Lord.</a:t>
            </a:r>
            <a:endParaRPr lang="en-US" sz="1220" dirty="0"/>
          </a:p>
        </p:txBody>
      </p:sp>
      <p:sp>
        <p:nvSpPr>
          <p:cNvPr id="21" name="Shape 18"/>
          <p:cNvSpPr/>
          <p:nvPr/>
        </p:nvSpPr>
        <p:spPr>
          <a:xfrm>
            <a:off x="8321040" y="3611880"/>
            <a:ext cx="3337560" cy="1874520"/>
          </a:xfrm>
          <a:prstGeom prst="roundRect">
            <a:avLst>
              <a:gd name="adj" fmla="val 5854"/>
            </a:avLst>
          </a:prstGeom>
          <a:solidFill>
            <a:srgbClr val="07182A">
              <a:alpha val="88000"/>
            </a:srgbClr>
          </a:solidFill>
          <a:ln w="12700">
            <a:solidFill>
              <a:srgbClr val="E0A83B">
                <a:alpha val="35000"/>
              </a:srgbClr>
            </a:solidFill>
            <a:prstDash val="solid"/>
          </a:ln>
        </p:spPr>
      </p:sp>
      <p:sp>
        <p:nvSpPr>
          <p:cNvPr id="22" name="Text 19"/>
          <p:cNvSpPr/>
          <p:nvPr/>
        </p:nvSpPr>
        <p:spPr>
          <a:xfrm>
            <a:off x="8549640" y="3840480"/>
            <a:ext cx="2834640" cy="274320"/>
          </a:xfrm>
          <a:prstGeom prst="rect">
            <a:avLst/>
          </a:prstGeom>
          <a:noFill/>
          <a:ln/>
        </p:spPr>
        <p:txBody>
          <a:bodyPr wrap="square" lIns="0" tIns="0" rIns="0" bIns="0" rtlCol="0" anchor="ctr">
            <a:normAutofit/>
          </a:bodyPr>
          <a:lstStyle/>
          <a:p>
            <a:pPr indent="0" marL="0">
              <a:buNone/>
            </a:pPr>
            <a:r>
              <a:rPr lang="en-US" sz="1700" b="1" dirty="0">
                <a:solidFill>
                  <a:srgbClr val="F2C76D"/>
                </a:solidFill>
              </a:rPr>
              <a:t>Pastoral courage</a:t>
            </a:r>
            <a:endParaRPr lang="en-US" sz="1700" dirty="0"/>
          </a:p>
        </p:txBody>
      </p:sp>
      <p:sp>
        <p:nvSpPr>
          <p:cNvPr id="23" name="Text 20"/>
          <p:cNvSpPr/>
          <p:nvPr/>
        </p:nvSpPr>
        <p:spPr>
          <a:xfrm>
            <a:off x="8549640" y="4297680"/>
            <a:ext cx="2788920" cy="868680"/>
          </a:xfrm>
          <a:prstGeom prst="rect">
            <a:avLst/>
          </a:prstGeom>
          <a:noFill/>
          <a:ln/>
        </p:spPr>
        <p:txBody>
          <a:bodyPr wrap="square" lIns="0" tIns="0" rIns="0" bIns="0" rtlCol="0" anchor="ctr">
            <a:normAutofit/>
          </a:bodyPr>
          <a:lstStyle/>
          <a:p>
            <a:pPr indent="0" marL="0">
              <a:buNone/>
            </a:pPr>
            <a:r>
              <a:rPr lang="en-US" sz="1220" dirty="0">
                <a:solidFill>
                  <a:srgbClr val="FFFFFF"/>
                </a:solidFill>
              </a:rPr>
              <a:t>The church can speak hope where grief is deepest.</a:t>
            </a:r>
            <a:endParaRPr lang="en-US" sz="1220" dirty="0"/>
          </a:p>
        </p:txBody>
      </p:sp>
      <p:sp>
        <p:nvSpPr>
          <p:cNvPr id="24" name="Text 21"/>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some_glorious_assets/visual_2.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4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Literary and Musical Observations</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Why the song stays in the memory</a:t>
            </a:r>
            <a:endParaRPr lang="en-US" sz="1350" dirty="0"/>
          </a:p>
        </p:txBody>
      </p:sp>
      <p:sp>
        <p:nvSpPr>
          <p:cNvPr id="6" name="Shape 3"/>
          <p:cNvSpPr/>
          <p:nvPr/>
        </p:nvSpPr>
        <p:spPr>
          <a:xfrm>
            <a:off x="731520" y="1417320"/>
            <a:ext cx="5212080" cy="4389120"/>
          </a:xfrm>
          <a:prstGeom prst="roundRect">
            <a:avLst>
              <a:gd name="adj" fmla="val 2500"/>
            </a:avLst>
          </a:prstGeom>
          <a:solidFill>
            <a:srgbClr val="07182A">
              <a:alpha val="90000"/>
            </a:srgbClr>
          </a:solidFill>
          <a:ln w="12700">
            <a:solidFill>
              <a:srgbClr val="E0A83B">
                <a:alpha val="35000"/>
              </a:srgbClr>
            </a:solidFill>
            <a:prstDash val="solid"/>
          </a:ln>
        </p:spPr>
      </p:sp>
      <p:sp>
        <p:nvSpPr>
          <p:cNvPr id="7" name="Text 4"/>
          <p:cNvSpPr/>
          <p:nvPr/>
        </p:nvSpPr>
        <p:spPr>
          <a:xfrm>
            <a:off x="1051560" y="1737360"/>
            <a:ext cx="4389120" cy="2834640"/>
          </a:xfrm>
          <a:prstGeom prst="rect">
            <a:avLst/>
          </a:prstGeom>
          <a:noFill/>
          <a:ln/>
        </p:spPr>
        <p:txBody>
          <a:bodyPr wrap="square" lIns="1270" tIns="1270" rIns="1270" bIns="1270" rtlCol="0" anchor="ctr">
            <a:normAutofit/>
          </a:bodyPr>
          <a:lstStyle/>
          <a:p>
            <a:pPr indent="0" marL="0">
              <a:buNone/>
            </a:pPr>
            <a:r>
              <a:rPr lang="en-US" sz="1700" b="1" dirty="0">
                <a:solidFill>
                  <a:srgbClr val="E0A83B"/>
                </a:solidFill>
                <a:latin typeface="Aptos" pitchFamily="34" charset="0"/>
                <a:ea typeface="Aptos" pitchFamily="34" charset="-122"/>
                <a:cs typeface="Aptos" pitchFamily="34" charset="-120"/>
              </a:rPr>
              <a:t>• </a:t>
            </a:r>
            <a:pPr indent="0" marL="0">
              <a:buNone/>
            </a:pPr>
            <a:r>
              <a:rPr lang="en-US" sz="1700" dirty="0">
                <a:solidFill>
                  <a:srgbClr val="FFFFFF"/>
                </a:solidFill>
                <a:latin typeface="Aptos" pitchFamily="34" charset="0"/>
                <a:ea typeface="Aptos" pitchFamily="34" charset="-122"/>
                <a:cs typeface="Aptos" pitchFamily="34" charset="-120"/>
              </a:rPr>
              <a:t>The contrast is simple: sorrowful night and golden morning.
</a:t>
            </a:r>
            <a:pPr indent="0" marL="0">
              <a:buNone/>
            </a:pPr>
            <a:r>
              <a:rPr lang="en-US" sz="1700" b="1" dirty="0">
                <a:solidFill>
                  <a:srgbClr val="E0A83B"/>
                </a:solidFill>
                <a:latin typeface="Aptos" pitchFamily="34" charset="0"/>
                <a:ea typeface="Aptos" pitchFamily="34" charset="-122"/>
                <a:cs typeface="Aptos" pitchFamily="34" charset="-120"/>
              </a:rPr>
              <a:t>• </a:t>
            </a:r>
            <a:pPr indent="0" marL="0">
              <a:buNone/>
            </a:pPr>
            <a:r>
              <a:rPr lang="en-US" sz="1700" dirty="0">
                <a:solidFill>
                  <a:srgbClr val="FFFFFF"/>
                </a:solidFill>
                <a:latin typeface="Aptos" pitchFamily="34" charset="0"/>
                <a:ea typeface="Aptos" pitchFamily="34" charset="-122"/>
                <a:cs typeface="Aptos" pitchFamily="34" charset="-120"/>
              </a:rPr>
              <a:t>The refrain carries the strongest emotional lift.
</a:t>
            </a:r>
            <a:pPr indent="0" marL="0">
              <a:buNone/>
            </a:pPr>
            <a:r>
              <a:rPr lang="en-US" sz="1700" b="1" dirty="0">
                <a:solidFill>
                  <a:srgbClr val="E0A83B"/>
                </a:solidFill>
                <a:latin typeface="Aptos" pitchFamily="34" charset="0"/>
                <a:ea typeface="Aptos" pitchFamily="34" charset="-122"/>
                <a:cs typeface="Aptos" pitchFamily="34" charset="-120"/>
              </a:rPr>
              <a:t>• </a:t>
            </a:r>
            <a:pPr indent="0" marL="0">
              <a:buNone/>
            </a:pPr>
            <a:r>
              <a:rPr lang="en-US" sz="1700" dirty="0">
                <a:solidFill>
                  <a:srgbClr val="FFFFFF"/>
                </a:solidFill>
                <a:latin typeface="Aptos" pitchFamily="34" charset="0"/>
                <a:ea typeface="Aptos" pitchFamily="34" charset="-122"/>
                <a:cs typeface="Aptos" pitchFamily="34" charset="-120"/>
              </a:rPr>
              <a:t>The gospel-ballad style supports testimony, comfort, and congregational memory.</a:t>
            </a:r>
            <a:endParaRPr lang="en-US" sz="1700" dirty="0"/>
          </a:p>
        </p:txBody>
      </p:sp>
      <p:sp>
        <p:nvSpPr>
          <p:cNvPr id="8" name="Shape 5"/>
          <p:cNvSpPr/>
          <p:nvPr/>
        </p:nvSpPr>
        <p:spPr>
          <a:xfrm>
            <a:off x="6400800" y="1417320"/>
            <a:ext cx="5074920" cy="4389120"/>
          </a:xfrm>
          <a:prstGeom prst="roundRect">
            <a:avLst>
              <a:gd name="adj" fmla="val 2500"/>
            </a:avLst>
          </a:prstGeom>
          <a:solidFill>
            <a:srgbClr val="06101C">
              <a:alpha val="88000"/>
            </a:srgbClr>
          </a:solidFill>
          <a:ln w="12700">
            <a:solidFill>
              <a:srgbClr val="E0A83B">
                <a:alpha val="35000"/>
              </a:srgbClr>
            </a:solidFill>
            <a:prstDash val="solid"/>
          </a:ln>
        </p:spPr>
      </p:sp>
      <p:sp>
        <p:nvSpPr>
          <p:cNvPr id="9" name="Text 6"/>
          <p:cNvSpPr/>
          <p:nvPr/>
        </p:nvSpPr>
        <p:spPr>
          <a:xfrm>
            <a:off x="6720840" y="1783080"/>
            <a:ext cx="4114800" cy="320040"/>
          </a:xfrm>
          <a:prstGeom prst="rect">
            <a:avLst/>
          </a:prstGeom>
          <a:noFill/>
          <a:ln/>
        </p:spPr>
        <p:txBody>
          <a:bodyPr wrap="square" lIns="0" tIns="0" rIns="0" bIns="0" rtlCol="0" anchor="ctr"/>
          <a:lstStyle/>
          <a:p>
            <a:pPr indent="0" marL="0">
              <a:buNone/>
            </a:pPr>
            <a:r>
              <a:rPr lang="en-US" sz="2100" b="1" dirty="0">
                <a:solidFill>
                  <a:srgbClr val="F2C76D"/>
                </a:solidFill>
              </a:rPr>
              <a:t>Choir and worship note</a:t>
            </a:r>
            <a:endParaRPr lang="en-US" sz="2100" dirty="0"/>
          </a:p>
        </p:txBody>
      </p:sp>
      <p:sp>
        <p:nvSpPr>
          <p:cNvPr id="10" name="Text 7"/>
          <p:cNvSpPr/>
          <p:nvPr/>
        </p:nvSpPr>
        <p:spPr>
          <a:xfrm>
            <a:off x="6720840" y="2331720"/>
            <a:ext cx="4251960" cy="2194560"/>
          </a:xfrm>
          <a:prstGeom prst="rect">
            <a:avLst/>
          </a:prstGeom>
          <a:noFill/>
          <a:ln/>
        </p:spPr>
        <p:txBody>
          <a:bodyPr wrap="square" lIns="635" tIns="635" rIns="635" bIns="635" rtlCol="0" anchor="ctr">
            <a:normAutofit/>
          </a:bodyPr>
          <a:lstStyle/>
          <a:p>
            <a:pPr indent="0" marL="0">
              <a:buNone/>
            </a:pPr>
            <a:r>
              <a:rPr lang="en-US" sz="1800" dirty="0">
                <a:solidFill>
                  <a:srgbClr val="FFFFFF"/>
                </a:solidFill>
              </a:rPr>
              <a:t>Sing steadily and warmly. The song should sound confident without becoming hurried. Let the refrain feel like a shared confession, not a performance.</a:t>
            </a:r>
            <a:endParaRPr lang="en-US" sz="1800" dirty="0"/>
          </a:p>
        </p:txBody>
      </p:sp>
      <p:sp>
        <p:nvSpPr>
          <p:cNvPr id="11" name="Text 8"/>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some_glorious_assets/visual_5.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0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Pastoral and Worship Use</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Where this hymn serves the church well</a:t>
            </a:r>
            <a:endParaRPr lang="en-US" sz="1350" dirty="0"/>
          </a:p>
        </p:txBody>
      </p:sp>
      <p:sp>
        <p:nvSpPr>
          <p:cNvPr id="6" name="Shape 3"/>
          <p:cNvSpPr/>
          <p:nvPr/>
        </p:nvSpPr>
        <p:spPr>
          <a:xfrm>
            <a:off x="731520" y="1325880"/>
            <a:ext cx="10607040" cy="4526280"/>
          </a:xfrm>
          <a:prstGeom prst="roundRect">
            <a:avLst>
              <a:gd name="adj" fmla="val 2424"/>
            </a:avLst>
          </a:prstGeom>
          <a:solidFill>
            <a:srgbClr val="07182A">
              <a:alpha val="88000"/>
            </a:srgbClr>
          </a:solidFill>
          <a:ln w="12700">
            <a:solidFill>
              <a:srgbClr val="E0A83B">
                <a:alpha val="35000"/>
              </a:srgbClr>
            </a:solidFill>
            <a:prstDash val="solid"/>
          </a:ln>
        </p:spPr>
      </p:sp>
      <p:sp>
        <p:nvSpPr>
          <p:cNvPr id="7" name="Shape 4"/>
          <p:cNvSpPr/>
          <p:nvPr/>
        </p:nvSpPr>
        <p:spPr>
          <a:xfrm>
            <a:off x="1051560" y="1691640"/>
            <a:ext cx="3063240" cy="1645920"/>
          </a:xfrm>
          <a:prstGeom prst="roundRect">
            <a:avLst>
              <a:gd name="adj" fmla="val 6667"/>
            </a:avLst>
          </a:prstGeom>
          <a:solidFill>
            <a:srgbClr val="0B1C31">
              <a:alpha val="88000"/>
            </a:srgbClr>
          </a:solidFill>
          <a:ln w="12700">
            <a:solidFill>
              <a:srgbClr val="E0A83B">
                <a:alpha val="35000"/>
              </a:srgbClr>
            </a:solidFill>
            <a:prstDash val="solid"/>
          </a:ln>
        </p:spPr>
      </p:sp>
      <p:sp>
        <p:nvSpPr>
          <p:cNvPr id="8" name="Text 5"/>
          <p:cNvSpPr/>
          <p:nvPr/>
        </p:nvSpPr>
        <p:spPr>
          <a:xfrm>
            <a:off x="1188720" y="185623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9" name="Text 6"/>
          <p:cNvSpPr/>
          <p:nvPr/>
        </p:nvSpPr>
        <p:spPr>
          <a:xfrm>
            <a:off x="1801368" y="1856232"/>
            <a:ext cx="214884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Funerals and memorials</a:t>
            </a:r>
            <a:endParaRPr lang="en-US" sz="1500" dirty="0"/>
          </a:p>
        </p:txBody>
      </p:sp>
      <p:sp>
        <p:nvSpPr>
          <p:cNvPr id="10" name="Text 7"/>
          <p:cNvSpPr/>
          <p:nvPr/>
        </p:nvSpPr>
        <p:spPr>
          <a:xfrm>
            <a:off x="1801368" y="2194560"/>
            <a:ext cx="2148840" cy="1051560"/>
          </a:xfrm>
          <a:prstGeom prst="rect">
            <a:avLst/>
          </a:prstGeom>
          <a:noFill/>
          <a:ln/>
        </p:spPr>
        <p:txBody>
          <a:bodyPr wrap="square" lIns="0" tIns="0" rIns="0" bIns="0" rtlCol="0" anchor="ctr">
            <a:normAutofit/>
          </a:bodyPr>
          <a:lstStyle/>
          <a:p>
            <a:pPr indent="0" marL="0">
              <a:buNone/>
            </a:pPr>
            <a:r>
              <a:rPr lang="en-US" sz="1170" dirty="0">
                <a:solidFill>
                  <a:srgbClr val="F6E8D0"/>
                </a:solidFill>
              </a:rPr>
              <a:t>Use when the congregation needs to grieve with biblical hope.</a:t>
            </a:r>
            <a:endParaRPr lang="en-US" sz="1170" dirty="0"/>
          </a:p>
        </p:txBody>
      </p:sp>
      <p:sp>
        <p:nvSpPr>
          <p:cNvPr id="11" name="Shape 8"/>
          <p:cNvSpPr/>
          <p:nvPr/>
        </p:nvSpPr>
        <p:spPr>
          <a:xfrm>
            <a:off x="4526280" y="1691640"/>
            <a:ext cx="3063240" cy="1645920"/>
          </a:xfrm>
          <a:prstGeom prst="roundRect">
            <a:avLst>
              <a:gd name="adj" fmla="val 6667"/>
            </a:avLst>
          </a:prstGeom>
          <a:solidFill>
            <a:srgbClr val="0B1C31">
              <a:alpha val="88000"/>
            </a:srgbClr>
          </a:solidFill>
          <a:ln w="12700">
            <a:solidFill>
              <a:srgbClr val="E0A83B">
                <a:alpha val="35000"/>
              </a:srgbClr>
            </a:solidFill>
            <a:prstDash val="solid"/>
          </a:ln>
        </p:spPr>
      </p:sp>
      <p:sp>
        <p:nvSpPr>
          <p:cNvPr id="12" name="Text 9"/>
          <p:cNvSpPr/>
          <p:nvPr/>
        </p:nvSpPr>
        <p:spPr>
          <a:xfrm>
            <a:off x="4663440" y="185623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13" name="Text 10"/>
          <p:cNvSpPr/>
          <p:nvPr/>
        </p:nvSpPr>
        <p:spPr>
          <a:xfrm>
            <a:off x="5276088" y="1856232"/>
            <a:ext cx="214884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Advent and Second Coming</a:t>
            </a:r>
            <a:endParaRPr lang="en-US" sz="1500" dirty="0"/>
          </a:p>
        </p:txBody>
      </p:sp>
      <p:sp>
        <p:nvSpPr>
          <p:cNvPr id="14" name="Text 11"/>
          <p:cNvSpPr/>
          <p:nvPr/>
        </p:nvSpPr>
        <p:spPr>
          <a:xfrm>
            <a:off x="5276088" y="2194560"/>
            <a:ext cx="2148840" cy="1051560"/>
          </a:xfrm>
          <a:prstGeom prst="rect">
            <a:avLst/>
          </a:prstGeom>
          <a:noFill/>
          <a:ln/>
        </p:spPr>
        <p:txBody>
          <a:bodyPr wrap="square" lIns="0" tIns="0" rIns="0" bIns="0" rtlCol="0" anchor="ctr">
            <a:normAutofit/>
          </a:bodyPr>
          <a:lstStyle/>
          <a:p>
            <a:pPr indent="0" marL="0">
              <a:buNone/>
            </a:pPr>
            <a:r>
              <a:rPr lang="en-US" sz="1170" dirty="0">
                <a:solidFill>
                  <a:srgbClr val="F6E8D0"/>
                </a:solidFill>
              </a:rPr>
              <a:t>Pair with preaching on watchfulness, promise, and blessed hope.</a:t>
            </a:r>
            <a:endParaRPr lang="en-US" sz="1170" dirty="0"/>
          </a:p>
        </p:txBody>
      </p:sp>
      <p:sp>
        <p:nvSpPr>
          <p:cNvPr id="15" name="Shape 12"/>
          <p:cNvSpPr/>
          <p:nvPr/>
        </p:nvSpPr>
        <p:spPr>
          <a:xfrm>
            <a:off x="8001000" y="1691640"/>
            <a:ext cx="3063240" cy="1645920"/>
          </a:xfrm>
          <a:prstGeom prst="roundRect">
            <a:avLst>
              <a:gd name="adj" fmla="val 6667"/>
            </a:avLst>
          </a:prstGeom>
          <a:solidFill>
            <a:srgbClr val="0B1C31">
              <a:alpha val="88000"/>
            </a:srgbClr>
          </a:solidFill>
          <a:ln w="12700">
            <a:solidFill>
              <a:srgbClr val="E0A83B">
                <a:alpha val="35000"/>
              </a:srgbClr>
            </a:solidFill>
            <a:prstDash val="solid"/>
          </a:ln>
        </p:spPr>
      </p:sp>
      <p:sp>
        <p:nvSpPr>
          <p:cNvPr id="16" name="Text 13"/>
          <p:cNvSpPr/>
          <p:nvPr/>
        </p:nvSpPr>
        <p:spPr>
          <a:xfrm>
            <a:off x="8138160" y="185623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17" name="Text 14"/>
          <p:cNvSpPr/>
          <p:nvPr/>
        </p:nvSpPr>
        <p:spPr>
          <a:xfrm>
            <a:off x="8750808" y="1856232"/>
            <a:ext cx="214884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Pastoral care</a:t>
            </a:r>
            <a:endParaRPr lang="en-US" sz="1500" dirty="0"/>
          </a:p>
        </p:txBody>
      </p:sp>
      <p:sp>
        <p:nvSpPr>
          <p:cNvPr id="18" name="Text 15"/>
          <p:cNvSpPr/>
          <p:nvPr/>
        </p:nvSpPr>
        <p:spPr>
          <a:xfrm>
            <a:off x="8750808" y="2194560"/>
            <a:ext cx="2148840" cy="1051560"/>
          </a:xfrm>
          <a:prstGeom prst="rect">
            <a:avLst/>
          </a:prstGeom>
          <a:noFill/>
          <a:ln/>
        </p:spPr>
        <p:txBody>
          <a:bodyPr wrap="square" lIns="0" tIns="0" rIns="0" bIns="0" rtlCol="0" anchor="ctr">
            <a:normAutofit/>
          </a:bodyPr>
          <a:lstStyle/>
          <a:p>
            <a:pPr indent="0" marL="0">
              <a:buNone/>
            </a:pPr>
            <a:r>
              <a:rPr lang="en-US" sz="1170" dirty="0">
                <a:solidFill>
                  <a:srgbClr val="F6E8D0"/>
                </a:solidFill>
              </a:rPr>
              <a:t>Use with the sick, aging, weary, and bereaved when spoken gently.</a:t>
            </a:r>
            <a:endParaRPr lang="en-US" sz="1170" dirty="0"/>
          </a:p>
        </p:txBody>
      </p:sp>
      <p:sp>
        <p:nvSpPr>
          <p:cNvPr id="19" name="Shape 16"/>
          <p:cNvSpPr/>
          <p:nvPr/>
        </p:nvSpPr>
        <p:spPr>
          <a:xfrm>
            <a:off x="2743200" y="3657600"/>
            <a:ext cx="3063240" cy="1645920"/>
          </a:xfrm>
          <a:prstGeom prst="roundRect">
            <a:avLst>
              <a:gd name="adj" fmla="val 6667"/>
            </a:avLst>
          </a:prstGeom>
          <a:solidFill>
            <a:srgbClr val="0B1C31">
              <a:alpha val="88000"/>
            </a:srgbClr>
          </a:solidFill>
          <a:ln w="12700">
            <a:solidFill>
              <a:srgbClr val="E0A83B">
                <a:alpha val="35000"/>
              </a:srgbClr>
            </a:solidFill>
            <a:prstDash val="solid"/>
          </a:ln>
        </p:spPr>
      </p:sp>
      <p:sp>
        <p:nvSpPr>
          <p:cNvPr id="20" name="Text 17"/>
          <p:cNvSpPr/>
          <p:nvPr/>
        </p:nvSpPr>
        <p:spPr>
          <a:xfrm>
            <a:off x="2880360" y="382219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21" name="Text 18"/>
          <p:cNvSpPr/>
          <p:nvPr/>
        </p:nvSpPr>
        <p:spPr>
          <a:xfrm>
            <a:off x="3493008" y="3822192"/>
            <a:ext cx="214884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Testimony and assurance</a:t>
            </a:r>
            <a:endParaRPr lang="en-US" sz="1500" dirty="0"/>
          </a:p>
        </p:txBody>
      </p:sp>
      <p:sp>
        <p:nvSpPr>
          <p:cNvPr id="22" name="Text 19"/>
          <p:cNvSpPr/>
          <p:nvPr/>
        </p:nvSpPr>
        <p:spPr>
          <a:xfrm>
            <a:off x="3493008" y="4160520"/>
            <a:ext cx="2148840" cy="1051560"/>
          </a:xfrm>
          <a:prstGeom prst="rect">
            <a:avLst/>
          </a:prstGeom>
          <a:noFill/>
          <a:ln/>
        </p:spPr>
        <p:txBody>
          <a:bodyPr wrap="square" lIns="0" tIns="0" rIns="0" bIns="0" rtlCol="0" anchor="ctr">
            <a:normAutofit/>
          </a:bodyPr>
          <a:lstStyle/>
          <a:p>
            <a:pPr indent="0" marL="0">
              <a:buNone/>
            </a:pPr>
            <a:r>
              <a:rPr lang="en-US" sz="1170" dirty="0">
                <a:solidFill>
                  <a:srgbClr val="F6E8D0"/>
                </a:solidFill>
              </a:rPr>
              <a:t>Help believers speak of victory without denying present struggle.</a:t>
            </a:r>
            <a:endParaRPr lang="en-US" sz="1170" dirty="0"/>
          </a:p>
        </p:txBody>
      </p:sp>
      <p:sp>
        <p:nvSpPr>
          <p:cNvPr id="23" name="Shape 20"/>
          <p:cNvSpPr/>
          <p:nvPr/>
        </p:nvSpPr>
        <p:spPr>
          <a:xfrm>
            <a:off x="6400800" y="3657600"/>
            <a:ext cx="3063240" cy="1645920"/>
          </a:xfrm>
          <a:prstGeom prst="roundRect">
            <a:avLst>
              <a:gd name="adj" fmla="val 6667"/>
            </a:avLst>
          </a:prstGeom>
          <a:solidFill>
            <a:srgbClr val="0B1C31">
              <a:alpha val="88000"/>
            </a:srgbClr>
          </a:solidFill>
          <a:ln w="12700">
            <a:solidFill>
              <a:srgbClr val="E0A83B">
                <a:alpha val="35000"/>
              </a:srgbClr>
            </a:solidFill>
            <a:prstDash val="solid"/>
          </a:ln>
        </p:spPr>
      </p:sp>
      <p:sp>
        <p:nvSpPr>
          <p:cNvPr id="24" name="Text 21"/>
          <p:cNvSpPr/>
          <p:nvPr/>
        </p:nvSpPr>
        <p:spPr>
          <a:xfrm>
            <a:off x="6537960" y="382219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25" name="Text 22"/>
          <p:cNvSpPr/>
          <p:nvPr/>
        </p:nvSpPr>
        <p:spPr>
          <a:xfrm>
            <a:off x="7150608" y="3822192"/>
            <a:ext cx="214884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Choir or congregation</a:t>
            </a:r>
            <a:endParaRPr lang="en-US" sz="1500" dirty="0"/>
          </a:p>
        </p:txBody>
      </p:sp>
      <p:sp>
        <p:nvSpPr>
          <p:cNvPr id="26" name="Text 23"/>
          <p:cNvSpPr/>
          <p:nvPr/>
        </p:nvSpPr>
        <p:spPr>
          <a:xfrm>
            <a:off x="7150608" y="4160520"/>
            <a:ext cx="2148840" cy="1051560"/>
          </a:xfrm>
          <a:prstGeom prst="rect">
            <a:avLst/>
          </a:prstGeom>
          <a:noFill/>
          <a:ln/>
        </p:spPr>
        <p:txBody>
          <a:bodyPr wrap="square" lIns="0" tIns="0" rIns="0" bIns="0" rtlCol="0" anchor="ctr">
            <a:normAutofit/>
          </a:bodyPr>
          <a:lstStyle/>
          <a:p>
            <a:pPr indent="0" marL="0">
              <a:buNone/>
            </a:pPr>
            <a:r>
              <a:rPr lang="en-US" sz="1170" dirty="0">
                <a:solidFill>
                  <a:srgbClr val="F6E8D0"/>
                </a:solidFill>
              </a:rPr>
              <a:t>Let the refrain be clear, steady, and full of hope.</a:t>
            </a:r>
            <a:endParaRPr lang="en-US" sz="1170" dirty="0"/>
          </a:p>
        </p:txBody>
      </p:sp>
      <p:sp>
        <p:nvSpPr>
          <p:cNvPr id="27" name="Text 24"/>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some_glorious_assets/visual_4.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8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Teaching Questions</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Move from observation to application</a:t>
            </a:r>
            <a:endParaRPr lang="en-US" sz="1350" dirty="0"/>
          </a:p>
        </p:txBody>
      </p:sp>
      <p:sp>
        <p:nvSpPr>
          <p:cNvPr id="6" name="Shape 3"/>
          <p:cNvSpPr/>
          <p:nvPr/>
        </p:nvSpPr>
        <p:spPr>
          <a:xfrm>
            <a:off x="685800" y="1325880"/>
            <a:ext cx="10835640" cy="4709160"/>
          </a:xfrm>
          <a:prstGeom prst="roundRect">
            <a:avLst>
              <a:gd name="adj" fmla="val 2330"/>
            </a:avLst>
          </a:prstGeom>
          <a:solidFill>
            <a:srgbClr val="07182A">
              <a:alpha val="90000"/>
            </a:srgbClr>
          </a:solidFill>
          <a:ln w="12700">
            <a:solidFill>
              <a:srgbClr val="E0A83B">
                <a:alpha val="35000"/>
              </a:srgbClr>
            </a:solidFill>
            <a:prstDash val="solid"/>
          </a:ln>
        </p:spPr>
      </p:sp>
      <p:sp>
        <p:nvSpPr>
          <p:cNvPr id="7" name="Text 4"/>
          <p:cNvSpPr/>
          <p:nvPr/>
        </p:nvSpPr>
        <p:spPr>
          <a:xfrm>
            <a:off x="1005840" y="1691640"/>
            <a:ext cx="10104120" cy="3566160"/>
          </a:xfrm>
          <a:prstGeom prst="rect">
            <a:avLst/>
          </a:prstGeom>
          <a:noFill/>
          <a:ln/>
        </p:spPr>
        <p:txBody>
          <a:bodyPr wrap="square" lIns="1270" tIns="1270" rIns="1270" bIns="1270" rtlCol="0" anchor="ctr">
            <a:normAutofit/>
          </a:bodyPr>
          <a:lstStyle/>
          <a:p>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What kinds of sorrow does the hymn name or imply?
</a:t>
            </a:r>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How does the daybreak image help the church speak about the return of Christ?
</a:t>
            </a:r>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Why is bodily resurrection essential for Christian comfort?
</a:t>
            </a:r>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How can a believer be watchful without being fearful or speculative?
</a:t>
            </a:r>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What would it mean for our congregation to comfort one another with these words?</a:t>
            </a:r>
            <a:endParaRPr lang="en-US" sz="1800" dirty="0"/>
          </a:p>
        </p:txBody>
      </p:sp>
      <p:sp>
        <p:nvSpPr>
          <p:cNvPr id="8" name="Text 5"/>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some_glorious_assets/visual_1.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6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Suggested Lesson Flow</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Two ready-to-use teaching options</a:t>
            </a:r>
            <a:endParaRPr lang="en-US" sz="1350" dirty="0"/>
          </a:p>
        </p:txBody>
      </p:sp>
      <p:sp>
        <p:nvSpPr>
          <p:cNvPr id="6" name="Shape 3"/>
          <p:cNvSpPr/>
          <p:nvPr/>
        </p:nvSpPr>
        <p:spPr>
          <a:xfrm>
            <a:off x="731520" y="1417320"/>
            <a:ext cx="5166360" cy="4434840"/>
          </a:xfrm>
          <a:prstGeom prst="roundRect">
            <a:avLst>
              <a:gd name="adj" fmla="val 2474"/>
            </a:avLst>
          </a:prstGeom>
          <a:solidFill>
            <a:srgbClr val="07182A">
              <a:alpha val="90000"/>
            </a:srgbClr>
          </a:solidFill>
          <a:ln w="12700">
            <a:solidFill>
              <a:srgbClr val="E0A83B">
                <a:alpha val="35000"/>
              </a:srgbClr>
            </a:solidFill>
            <a:prstDash val="solid"/>
          </a:ln>
        </p:spPr>
      </p:sp>
      <p:sp>
        <p:nvSpPr>
          <p:cNvPr id="7" name="Text 4"/>
          <p:cNvSpPr/>
          <p:nvPr/>
        </p:nvSpPr>
        <p:spPr>
          <a:xfrm>
            <a:off x="1051560" y="1737360"/>
            <a:ext cx="2468880" cy="310896"/>
          </a:xfrm>
          <a:prstGeom prst="rect">
            <a:avLst/>
          </a:prstGeom>
          <a:noFill/>
          <a:ln/>
        </p:spPr>
        <p:txBody>
          <a:bodyPr wrap="square" lIns="0" tIns="0" rIns="0" bIns="0" rtlCol="0" anchor="ctr"/>
          <a:lstStyle/>
          <a:p>
            <a:pPr indent="0" marL="0">
              <a:buNone/>
            </a:pPr>
            <a:r>
              <a:rPr lang="en-US" sz="2200" b="1" dirty="0">
                <a:solidFill>
                  <a:srgbClr val="F2C76D"/>
                </a:solidFill>
              </a:rPr>
              <a:t>30 minutes</a:t>
            </a:r>
            <a:endParaRPr lang="en-US" sz="2200" dirty="0"/>
          </a:p>
        </p:txBody>
      </p:sp>
      <p:sp>
        <p:nvSpPr>
          <p:cNvPr id="8" name="Text 5"/>
          <p:cNvSpPr/>
          <p:nvPr/>
        </p:nvSpPr>
        <p:spPr>
          <a:xfrm>
            <a:off x="1051560" y="2240280"/>
            <a:ext cx="4343400" cy="2560320"/>
          </a:xfrm>
          <a:prstGeom prst="rect">
            <a:avLst/>
          </a:prstGeom>
          <a:noFill/>
          <a:ln/>
        </p:spPr>
        <p:txBody>
          <a:bodyPr wrap="square" lIns="1270" tIns="1270" rIns="1270" bIns="1270" rtlCol="0" anchor="ctr">
            <a:normAutofit/>
          </a:bodyPr>
          <a:lstStyle/>
          <a:p>
            <a:pPr indent="0" marL="0">
              <a:buNone/>
            </a:pPr>
            <a:r>
              <a:rPr lang="en-US" sz="1550" b="1" dirty="0">
                <a:solidFill>
                  <a:srgbClr val="E0A83B"/>
                </a:solidFill>
                <a:latin typeface="Aptos" pitchFamily="34" charset="0"/>
                <a:ea typeface="Aptos" pitchFamily="34" charset="-122"/>
                <a:cs typeface="Aptos" pitchFamily="34" charset="-120"/>
              </a:rPr>
              <a:t>• </a:t>
            </a:r>
            <a:pPr indent="0" marL="0">
              <a:buNone/>
            </a:pPr>
            <a:r>
              <a:rPr lang="en-US" sz="1550" dirty="0">
                <a:solidFill>
                  <a:srgbClr val="FFFFFF"/>
                </a:solidFill>
                <a:latin typeface="Aptos" pitchFamily="34" charset="0"/>
                <a:ea typeface="Aptos" pitchFamily="34" charset="-122"/>
                <a:cs typeface="Aptos" pitchFamily="34" charset="-120"/>
              </a:rPr>
              <a:t>5 min — Read 1 Thessalonians 4:13–18
</a:t>
            </a:r>
            <a:pPr indent="0" marL="0">
              <a:buNone/>
            </a:pPr>
            <a:r>
              <a:rPr lang="en-US" sz="1550" b="1" dirty="0">
                <a:solidFill>
                  <a:srgbClr val="E0A83B"/>
                </a:solidFill>
                <a:latin typeface="Aptos" pitchFamily="34" charset="0"/>
                <a:ea typeface="Aptos" pitchFamily="34" charset="-122"/>
                <a:cs typeface="Aptos" pitchFamily="34" charset="-120"/>
              </a:rPr>
              <a:t>• </a:t>
            </a:r>
            <a:pPr indent="0" marL="0">
              <a:buNone/>
            </a:pPr>
            <a:r>
              <a:rPr lang="en-US" sz="1550" dirty="0">
                <a:solidFill>
                  <a:srgbClr val="FFFFFF"/>
                </a:solidFill>
                <a:latin typeface="Aptos" pitchFamily="34" charset="0"/>
                <a:ea typeface="Aptos" pitchFamily="34" charset="-122"/>
                <a:cs typeface="Aptos" pitchFamily="34" charset="-120"/>
              </a:rPr>
              <a:t>8 min — Hymn background and main images
</a:t>
            </a:r>
            <a:pPr indent="0" marL="0">
              <a:buNone/>
            </a:pPr>
            <a:r>
              <a:rPr lang="en-US" sz="1550" b="1" dirty="0">
                <a:solidFill>
                  <a:srgbClr val="E0A83B"/>
                </a:solidFill>
                <a:latin typeface="Aptos" pitchFamily="34" charset="0"/>
                <a:ea typeface="Aptos" pitchFamily="34" charset="-122"/>
                <a:cs typeface="Aptos" pitchFamily="34" charset="-120"/>
              </a:rPr>
              <a:t>• </a:t>
            </a:r>
            <a:pPr indent="0" marL="0">
              <a:buNone/>
            </a:pPr>
            <a:r>
              <a:rPr lang="en-US" sz="1550" dirty="0">
                <a:solidFill>
                  <a:srgbClr val="FFFFFF"/>
                </a:solidFill>
                <a:latin typeface="Aptos" pitchFamily="34" charset="0"/>
                <a:ea typeface="Aptos" pitchFamily="34" charset="-122"/>
                <a:cs typeface="Aptos" pitchFamily="34" charset="-120"/>
              </a:rPr>
              <a:t>10 min — Discuss grief, daybreak, and comfort
</a:t>
            </a:r>
            <a:pPr indent="0" marL="0">
              <a:buNone/>
            </a:pPr>
            <a:r>
              <a:rPr lang="en-US" sz="1550" b="1" dirty="0">
                <a:solidFill>
                  <a:srgbClr val="E0A83B"/>
                </a:solidFill>
                <a:latin typeface="Aptos" pitchFamily="34" charset="0"/>
                <a:ea typeface="Aptos" pitchFamily="34" charset="-122"/>
                <a:cs typeface="Aptos" pitchFamily="34" charset="-120"/>
              </a:rPr>
              <a:t>• </a:t>
            </a:r>
            <a:pPr indent="0" marL="0">
              <a:buNone/>
            </a:pPr>
            <a:r>
              <a:rPr lang="en-US" sz="1550" dirty="0">
                <a:solidFill>
                  <a:srgbClr val="FFFFFF"/>
                </a:solidFill>
                <a:latin typeface="Aptos" pitchFamily="34" charset="0"/>
                <a:ea typeface="Aptos" pitchFamily="34" charset="-122"/>
                <a:cs typeface="Aptos" pitchFamily="34" charset="-120"/>
              </a:rPr>
              <a:t>7 min — Pray for those who are grieving</a:t>
            </a:r>
            <a:endParaRPr lang="en-US" sz="1550" dirty="0"/>
          </a:p>
        </p:txBody>
      </p:sp>
      <p:sp>
        <p:nvSpPr>
          <p:cNvPr id="9" name="Shape 6"/>
          <p:cNvSpPr/>
          <p:nvPr/>
        </p:nvSpPr>
        <p:spPr>
          <a:xfrm>
            <a:off x="6309360" y="1417320"/>
            <a:ext cx="5166360" cy="4434840"/>
          </a:xfrm>
          <a:prstGeom prst="roundRect">
            <a:avLst>
              <a:gd name="adj" fmla="val 2474"/>
            </a:avLst>
          </a:prstGeom>
          <a:solidFill>
            <a:srgbClr val="07182A">
              <a:alpha val="90000"/>
            </a:srgbClr>
          </a:solidFill>
          <a:ln w="12700">
            <a:solidFill>
              <a:srgbClr val="E0A83B">
                <a:alpha val="35000"/>
              </a:srgbClr>
            </a:solidFill>
            <a:prstDash val="solid"/>
          </a:ln>
        </p:spPr>
      </p:sp>
      <p:sp>
        <p:nvSpPr>
          <p:cNvPr id="10" name="Text 7"/>
          <p:cNvSpPr/>
          <p:nvPr/>
        </p:nvSpPr>
        <p:spPr>
          <a:xfrm>
            <a:off x="6629400" y="1737360"/>
            <a:ext cx="2468880" cy="310896"/>
          </a:xfrm>
          <a:prstGeom prst="rect">
            <a:avLst/>
          </a:prstGeom>
          <a:noFill/>
          <a:ln/>
        </p:spPr>
        <p:txBody>
          <a:bodyPr wrap="square" lIns="0" tIns="0" rIns="0" bIns="0" rtlCol="0" anchor="ctr"/>
          <a:lstStyle/>
          <a:p>
            <a:pPr indent="0" marL="0">
              <a:buNone/>
            </a:pPr>
            <a:r>
              <a:rPr lang="en-US" sz="2200" b="1" dirty="0">
                <a:solidFill>
                  <a:srgbClr val="F2C76D"/>
                </a:solidFill>
              </a:rPr>
              <a:t>60 minutes</a:t>
            </a:r>
            <a:endParaRPr lang="en-US" sz="2200" dirty="0"/>
          </a:p>
        </p:txBody>
      </p:sp>
      <p:sp>
        <p:nvSpPr>
          <p:cNvPr id="11" name="Text 8"/>
          <p:cNvSpPr/>
          <p:nvPr/>
        </p:nvSpPr>
        <p:spPr>
          <a:xfrm>
            <a:off x="6629400" y="2240280"/>
            <a:ext cx="4343400" cy="2560320"/>
          </a:xfrm>
          <a:prstGeom prst="rect">
            <a:avLst/>
          </a:prstGeom>
          <a:noFill/>
          <a:ln/>
        </p:spPr>
        <p:txBody>
          <a:bodyPr wrap="square" lIns="1270" tIns="1270" rIns="1270" bIns="1270" rtlCol="0" anchor="ctr">
            <a:normAutofit/>
          </a:bodyPr>
          <a:lstStyle/>
          <a:p>
            <a:pPr indent="0" marL="0">
              <a:buNone/>
            </a:pPr>
            <a:r>
              <a:rPr lang="en-US" sz="1520" b="1" dirty="0">
                <a:solidFill>
                  <a:srgbClr val="E0A83B"/>
                </a:solidFill>
                <a:latin typeface="Aptos" pitchFamily="34" charset="0"/>
                <a:ea typeface="Aptos" pitchFamily="34" charset="-122"/>
                <a:cs typeface="Aptos" pitchFamily="34" charset="-120"/>
              </a:rPr>
              <a:t>• </a:t>
            </a:r>
            <a:pPr indent="0" marL="0">
              <a:buNone/>
            </a:pPr>
            <a:r>
              <a:rPr lang="en-US" sz="1520" dirty="0">
                <a:solidFill>
                  <a:srgbClr val="FFFFFF"/>
                </a:solidFill>
                <a:latin typeface="Aptos" pitchFamily="34" charset="0"/>
                <a:ea typeface="Aptos" pitchFamily="34" charset="-122"/>
                <a:cs typeface="Aptos" pitchFamily="34" charset="-120"/>
              </a:rPr>
              <a:t>10 min — Opening reflection and Scripture
</a:t>
            </a:r>
            <a:pPr indent="0" marL="0">
              <a:buNone/>
            </a:pPr>
            <a:r>
              <a:rPr lang="en-US" sz="1520" b="1" dirty="0">
                <a:solidFill>
                  <a:srgbClr val="E0A83B"/>
                </a:solidFill>
                <a:latin typeface="Aptos" pitchFamily="34" charset="0"/>
                <a:ea typeface="Aptos" pitchFamily="34" charset="-122"/>
                <a:cs typeface="Aptos" pitchFamily="34" charset="-120"/>
              </a:rPr>
              <a:t>• </a:t>
            </a:r>
            <a:pPr indent="0" marL="0">
              <a:buNone/>
            </a:pPr>
            <a:r>
              <a:rPr lang="en-US" sz="1520" dirty="0">
                <a:solidFill>
                  <a:srgbClr val="FFFFFF"/>
                </a:solidFill>
                <a:latin typeface="Aptos" pitchFamily="34" charset="0"/>
                <a:ea typeface="Aptos" pitchFamily="34" charset="-122"/>
                <a:cs typeface="Aptos" pitchFamily="34" charset="-120"/>
              </a:rPr>
              <a:t>12 min — History and gospel-song setting
</a:t>
            </a:r>
            <a:pPr indent="0" marL="0">
              <a:buNone/>
            </a:pPr>
            <a:r>
              <a:rPr lang="en-US" sz="1520" b="1" dirty="0">
                <a:solidFill>
                  <a:srgbClr val="E0A83B"/>
                </a:solidFill>
                <a:latin typeface="Aptos" pitchFamily="34" charset="0"/>
                <a:ea typeface="Aptos" pitchFamily="34" charset="-122"/>
                <a:cs typeface="Aptos" pitchFamily="34" charset="-120"/>
              </a:rPr>
              <a:t>• </a:t>
            </a:r>
            <a:pPr indent="0" marL="0">
              <a:buNone/>
            </a:pPr>
            <a:r>
              <a:rPr lang="en-US" sz="1520" dirty="0">
                <a:solidFill>
                  <a:srgbClr val="FFFFFF"/>
                </a:solidFill>
                <a:latin typeface="Aptos" pitchFamily="34" charset="0"/>
                <a:ea typeface="Aptos" pitchFamily="34" charset="-122"/>
                <a:cs typeface="Aptos" pitchFamily="34" charset="-120"/>
              </a:rPr>
              <a:t>18 min — Scripture foundations in four passages
</a:t>
            </a:r>
            <a:pPr indent="0" marL="0">
              <a:buNone/>
            </a:pPr>
            <a:r>
              <a:rPr lang="en-US" sz="1520" b="1" dirty="0">
                <a:solidFill>
                  <a:srgbClr val="E0A83B"/>
                </a:solidFill>
                <a:latin typeface="Aptos" pitchFamily="34" charset="0"/>
                <a:ea typeface="Aptos" pitchFamily="34" charset="-122"/>
                <a:cs typeface="Aptos" pitchFamily="34" charset="-120"/>
              </a:rPr>
              <a:t>• </a:t>
            </a:r>
            <a:pPr indent="0" marL="0">
              <a:buNone/>
            </a:pPr>
            <a:r>
              <a:rPr lang="en-US" sz="1520" dirty="0">
                <a:solidFill>
                  <a:srgbClr val="FFFFFF"/>
                </a:solidFill>
                <a:latin typeface="Aptos" pitchFamily="34" charset="0"/>
                <a:ea typeface="Aptos" pitchFamily="34" charset="-122"/>
                <a:cs typeface="Aptos" pitchFamily="34" charset="-120"/>
              </a:rPr>
              <a:t>12 min — Pastoral uses and applications
</a:t>
            </a:r>
            <a:pPr indent="0" marL="0">
              <a:buNone/>
            </a:pPr>
            <a:r>
              <a:rPr lang="en-US" sz="1520" b="1" dirty="0">
                <a:solidFill>
                  <a:srgbClr val="E0A83B"/>
                </a:solidFill>
                <a:latin typeface="Aptos" pitchFamily="34" charset="0"/>
                <a:ea typeface="Aptos" pitchFamily="34" charset="-122"/>
                <a:cs typeface="Aptos" pitchFamily="34" charset="-120"/>
              </a:rPr>
              <a:t>• </a:t>
            </a:r>
            <a:pPr indent="0" marL="0">
              <a:buNone/>
            </a:pPr>
            <a:r>
              <a:rPr lang="en-US" sz="1520" dirty="0">
                <a:solidFill>
                  <a:srgbClr val="FFFFFF"/>
                </a:solidFill>
                <a:latin typeface="Aptos" pitchFamily="34" charset="0"/>
                <a:ea typeface="Aptos" pitchFamily="34" charset="-122"/>
                <a:cs typeface="Aptos" pitchFamily="34" charset="-120"/>
              </a:rPr>
              <a:t>8 min — Closing prayer and response</a:t>
            </a:r>
            <a:endParaRPr lang="en-US" sz="1520" dirty="0"/>
          </a:p>
        </p:txBody>
      </p:sp>
      <p:sp>
        <p:nvSpPr>
          <p:cNvPr id="12" name="Text 9"/>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mnt/data/some_glorious_assets/visual_2.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8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Closing Summary and Prayer</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The morning is promised by the risen Christ</a:t>
            </a:r>
            <a:endParaRPr lang="en-US" sz="1350" dirty="0"/>
          </a:p>
        </p:txBody>
      </p:sp>
      <p:sp>
        <p:nvSpPr>
          <p:cNvPr id="6" name="Shape 3"/>
          <p:cNvSpPr/>
          <p:nvPr/>
        </p:nvSpPr>
        <p:spPr>
          <a:xfrm>
            <a:off x="777240" y="1417320"/>
            <a:ext cx="10607040" cy="4480560"/>
          </a:xfrm>
          <a:prstGeom prst="roundRect">
            <a:avLst>
              <a:gd name="adj" fmla="val 2449"/>
            </a:avLst>
          </a:prstGeom>
          <a:solidFill>
            <a:srgbClr val="07182A">
              <a:alpha val="88000"/>
            </a:srgbClr>
          </a:solidFill>
          <a:ln w="12700">
            <a:solidFill>
              <a:srgbClr val="E0A83B">
                <a:alpha val="35000"/>
              </a:srgbClr>
            </a:solidFill>
            <a:prstDash val="solid"/>
          </a:ln>
        </p:spPr>
      </p:sp>
      <p:sp>
        <p:nvSpPr>
          <p:cNvPr id="7" name="Text 4"/>
          <p:cNvSpPr/>
          <p:nvPr/>
        </p:nvSpPr>
        <p:spPr>
          <a:xfrm>
            <a:off x="1143000" y="1783080"/>
            <a:ext cx="9829800" cy="1188720"/>
          </a:xfrm>
          <a:prstGeom prst="rect">
            <a:avLst/>
          </a:prstGeom>
          <a:noFill/>
          <a:ln/>
        </p:spPr>
        <p:txBody>
          <a:bodyPr wrap="square" lIns="635" tIns="635" rIns="635" bIns="635" rtlCol="0" anchor="ctr">
            <a:normAutofit/>
          </a:bodyPr>
          <a:lstStyle/>
          <a:p>
            <a:pPr indent="0" marL="0">
              <a:buNone/>
            </a:pPr>
            <a:r>
              <a:rPr lang="en-US" sz="2000" dirty="0">
                <a:solidFill>
                  <a:srgbClr val="FFFFFF"/>
                </a:solidFill>
              </a:rPr>
              <a:t>The hymn gives the church a language of hope for the night: sorrow is real, death is an enemy, but Christ will come in victory. The believer’s future is not darkness, but the dawning of life with the Lord.</a:t>
            </a:r>
            <a:endParaRPr lang="en-US" sz="2000" dirty="0"/>
          </a:p>
        </p:txBody>
      </p:sp>
      <p:sp>
        <p:nvSpPr>
          <p:cNvPr id="8" name="Text 5"/>
          <p:cNvSpPr/>
          <p:nvPr/>
        </p:nvSpPr>
        <p:spPr>
          <a:xfrm>
            <a:off x="1143000" y="3383280"/>
            <a:ext cx="1828800" cy="274320"/>
          </a:xfrm>
          <a:prstGeom prst="rect">
            <a:avLst/>
          </a:prstGeom>
          <a:noFill/>
          <a:ln/>
        </p:spPr>
        <p:txBody>
          <a:bodyPr wrap="square" lIns="0" tIns="0" rIns="0" bIns="0" rtlCol="0" anchor="ctr"/>
          <a:lstStyle/>
          <a:p>
            <a:pPr indent="0" marL="0">
              <a:buNone/>
            </a:pPr>
            <a:r>
              <a:rPr lang="en-US" sz="2000" b="1" dirty="0">
                <a:solidFill>
                  <a:srgbClr val="F2C76D"/>
                </a:solidFill>
              </a:rPr>
              <a:t>Prayer</a:t>
            </a:r>
            <a:endParaRPr lang="en-US" sz="2000" dirty="0"/>
          </a:p>
        </p:txBody>
      </p:sp>
      <p:sp>
        <p:nvSpPr>
          <p:cNvPr id="9" name="Text 6"/>
          <p:cNvSpPr/>
          <p:nvPr/>
        </p:nvSpPr>
        <p:spPr>
          <a:xfrm>
            <a:off x="1143000" y="3794760"/>
            <a:ext cx="9464040" cy="960120"/>
          </a:xfrm>
          <a:prstGeom prst="rect">
            <a:avLst/>
          </a:prstGeom>
          <a:noFill/>
          <a:ln/>
        </p:spPr>
        <p:txBody>
          <a:bodyPr wrap="square" lIns="508" tIns="508" rIns="508" bIns="508" rtlCol="0" anchor="ctr">
            <a:normAutofit/>
          </a:bodyPr>
          <a:lstStyle/>
          <a:p>
            <a:pPr indent="0" marL="0">
              <a:buNone/>
            </a:pPr>
            <a:r>
              <a:rPr lang="en-US" sz="1800" i="1" dirty="0">
                <a:solidFill>
                  <a:srgbClr val="F6E8D0"/>
                </a:solidFill>
              </a:rPr>
              <a:t>Lord Jesus, comfort those who grieve, steady those who are afraid, and teach your church to wait with faith until the day when sorrow, death, and tears are no more. Amen.</a:t>
            </a:r>
            <a:endParaRPr lang="en-US" sz="1800" dirty="0"/>
          </a:p>
        </p:txBody>
      </p:sp>
      <p:sp>
        <p:nvSpPr>
          <p:cNvPr id="10" name="Text 7"/>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some_glorious_assets/visual_2.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5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Teaching Aim</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What this lesson should form in the church</a:t>
            </a:r>
            <a:endParaRPr lang="en-US" sz="1350" dirty="0"/>
          </a:p>
        </p:txBody>
      </p:sp>
      <p:sp>
        <p:nvSpPr>
          <p:cNvPr id="6" name="Shape 3"/>
          <p:cNvSpPr/>
          <p:nvPr/>
        </p:nvSpPr>
        <p:spPr>
          <a:xfrm>
            <a:off x="640080" y="1463040"/>
            <a:ext cx="3429000" cy="1920240"/>
          </a:xfrm>
          <a:prstGeom prst="roundRect">
            <a:avLst>
              <a:gd name="adj" fmla="val 5714"/>
            </a:avLst>
          </a:prstGeom>
          <a:solidFill>
            <a:srgbClr val="0B1C31">
              <a:alpha val="88000"/>
            </a:srgbClr>
          </a:solidFill>
          <a:ln w="12700">
            <a:solidFill>
              <a:srgbClr val="E0A83B">
                <a:alpha val="35000"/>
              </a:srgbClr>
            </a:solidFill>
            <a:prstDash val="solid"/>
          </a:ln>
        </p:spPr>
      </p:sp>
      <p:sp>
        <p:nvSpPr>
          <p:cNvPr id="7" name="Text 4"/>
          <p:cNvSpPr/>
          <p:nvPr/>
        </p:nvSpPr>
        <p:spPr>
          <a:xfrm>
            <a:off x="777240" y="162763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8" name="Text 5"/>
          <p:cNvSpPr/>
          <p:nvPr/>
        </p:nvSpPr>
        <p:spPr>
          <a:xfrm>
            <a:off x="1389888" y="1627632"/>
            <a:ext cx="251460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Understand</a:t>
            </a:r>
            <a:endParaRPr lang="en-US" sz="1500" dirty="0"/>
          </a:p>
        </p:txBody>
      </p:sp>
      <p:sp>
        <p:nvSpPr>
          <p:cNvPr id="9" name="Text 6"/>
          <p:cNvSpPr/>
          <p:nvPr/>
        </p:nvSpPr>
        <p:spPr>
          <a:xfrm>
            <a:off x="1389888" y="1965960"/>
            <a:ext cx="2514600" cy="1325880"/>
          </a:xfrm>
          <a:prstGeom prst="rect">
            <a:avLst/>
          </a:prstGeom>
          <a:noFill/>
          <a:ln/>
        </p:spPr>
        <p:txBody>
          <a:bodyPr wrap="square" lIns="0" tIns="0" rIns="0" bIns="0" rtlCol="0" anchor="ctr">
            <a:normAutofit/>
          </a:bodyPr>
          <a:lstStyle/>
          <a:p>
            <a:pPr indent="0" marL="0">
              <a:buNone/>
            </a:pPr>
            <a:r>
              <a:rPr lang="en-US" sz="1170" dirty="0">
                <a:solidFill>
                  <a:srgbClr val="F6E8D0"/>
                </a:solidFill>
              </a:rPr>
              <a:t>Christ’s return is the believer’s blessed hope, not a vague religious comfort.</a:t>
            </a:r>
            <a:endParaRPr lang="en-US" sz="1170" dirty="0"/>
          </a:p>
        </p:txBody>
      </p:sp>
      <p:sp>
        <p:nvSpPr>
          <p:cNvPr id="10" name="Shape 7"/>
          <p:cNvSpPr/>
          <p:nvPr/>
        </p:nvSpPr>
        <p:spPr>
          <a:xfrm>
            <a:off x="4389120" y="1463040"/>
            <a:ext cx="3429000" cy="1920240"/>
          </a:xfrm>
          <a:prstGeom prst="roundRect">
            <a:avLst>
              <a:gd name="adj" fmla="val 5714"/>
            </a:avLst>
          </a:prstGeom>
          <a:solidFill>
            <a:srgbClr val="0B1C31">
              <a:alpha val="88000"/>
            </a:srgbClr>
          </a:solidFill>
          <a:ln w="12700">
            <a:solidFill>
              <a:srgbClr val="E0A83B">
                <a:alpha val="35000"/>
              </a:srgbClr>
            </a:solidFill>
            <a:prstDash val="solid"/>
          </a:ln>
        </p:spPr>
      </p:sp>
      <p:sp>
        <p:nvSpPr>
          <p:cNvPr id="11" name="Text 8"/>
          <p:cNvSpPr/>
          <p:nvPr/>
        </p:nvSpPr>
        <p:spPr>
          <a:xfrm>
            <a:off x="4526280" y="162763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12" name="Text 9"/>
          <p:cNvSpPr/>
          <p:nvPr/>
        </p:nvSpPr>
        <p:spPr>
          <a:xfrm>
            <a:off x="5138928" y="1627632"/>
            <a:ext cx="251460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Feel</a:t>
            </a:r>
            <a:endParaRPr lang="en-US" sz="1500" dirty="0"/>
          </a:p>
        </p:txBody>
      </p:sp>
      <p:sp>
        <p:nvSpPr>
          <p:cNvPr id="13" name="Text 10"/>
          <p:cNvSpPr/>
          <p:nvPr/>
        </p:nvSpPr>
        <p:spPr>
          <a:xfrm>
            <a:off x="5138928" y="1965960"/>
            <a:ext cx="2514600" cy="1325880"/>
          </a:xfrm>
          <a:prstGeom prst="rect">
            <a:avLst/>
          </a:prstGeom>
          <a:noFill/>
          <a:ln/>
        </p:spPr>
        <p:txBody>
          <a:bodyPr wrap="square" lIns="0" tIns="0" rIns="0" bIns="0" rtlCol="0" anchor="ctr">
            <a:normAutofit/>
          </a:bodyPr>
          <a:lstStyle/>
          <a:p>
            <a:pPr indent="0" marL="0">
              <a:buNone/>
            </a:pPr>
            <a:r>
              <a:rPr lang="en-US" sz="1170" dirty="0">
                <a:solidFill>
                  <a:srgbClr val="F6E8D0"/>
                </a:solidFill>
              </a:rPr>
              <a:t>Let grief be honest while anchoring sorrow in resurrection promise.</a:t>
            </a:r>
            <a:endParaRPr lang="en-US" sz="1170" dirty="0"/>
          </a:p>
        </p:txBody>
      </p:sp>
      <p:sp>
        <p:nvSpPr>
          <p:cNvPr id="14" name="Shape 11"/>
          <p:cNvSpPr/>
          <p:nvPr/>
        </p:nvSpPr>
        <p:spPr>
          <a:xfrm>
            <a:off x="8138160" y="1463040"/>
            <a:ext cx="3429000" cy="1920240"/>
          </a:xfrm>
          <a:prstGeom prst="roundRect">
            <a:avLst>
              <a:gd name="adj" fmla="val 5714"/>
            </a:avLst>
          </a:prstGeom>
          <a:solidFill>
            <a:srgbClr val="0B1C31">
              <a:alpha val="88000"/>
            </a:srgbClr>
          </a:solidFill>
          <a:ln w="12700">
            <a:solidFill>
              <a:srgbClr val="E0A83B">
                <a:alpha val="35000"/>
              </a:srgbClr>
            </a:solidFill>
            <a:prstDash val="solid"/>
          </a:ln>
        </p:spPr>
      </p:sp>
      <p:sp>
        <p:nvSpPr>
          <p:cNvPr id="15" name="Text 12"/>
          <p:cNvSpPr/>
          <p:nvPr/>
        </p:nvSpPr>
        <p:spPr>
          <a:xfrm>
            <a:off x="8275320" y="162763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16" name="Text 13"/>
          <p:cNvSpPr/>
          <p:nvPr/>
        </p:nvSpPr>
        <p:spPr>
          <a:xfrm>
            <a:off x="8887968" y="1627632"/>
            <a:ext cx="251460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Practice</a:t>
            </a:r>
            <a:endParaRPr lang="en-US" sz="1500" dirty="0"/>
          </a:p>
        </p:txBody>
      </p:sp>
      <p:sp>
        <p:nvSpPr>
          <p:cNvPr id="17" name="Text 14"/>
          <p:cNvSpPr/>
          <p:nvPr/>
        </p:nvSpPr>
        <p:spPr>
          <a:xfrm>
            <a:off x="8887968" y="1965960"/>
            <a:ext cx="2514600" cy="1325880"/>
          </a:xfrm>
          <a:prstGeom prst="rect">
            <a:avLst/>
          </a:prstGeom>
          <a:noFill/>
          <a:ln/>
        </p:spPr>
        <p:txBody>
          <a:bodyPr wrap="square" lIns="0" tIns="0" rIns="0" bIns="0" rtlCol="0" anchor="ctr">
            <a:normAutofit/>
          </a:bodyPr>
          <a:lstStyle/>
          <a:p>
            <a:pPr indent="0" marL="0">
              <a:buNone/>
            </a:pPr>
            <a:r>
              <a:rPr lang="en-US" sz="1170" dirty="0">
                <a:solidFill>
                  <a:srgbClr val="F6E8D0"/>
                </a:solidFill>
              </a:rPr>
              <a:t>Comfort one another with Scripture, readiness, and steady hope.</a:t>
            </a:r>
            <a:endParaRPr lang="en-US" sz="1170" dirty="0"/>
          </a:p>
        </p:txBody>
      </p:sp>
      <p:sp>
        <p:nvSpPr>
          <p:cNvPr id="18" name="Text 15"/>
          <p:cNvSpPr/>
          <p:nvPr/>
        </p:nvSpPr>
        <p:spPr>
          <a:xfrm>
            <a:off x="960120" y="4206240"/>
            <a:ext cx="10149840" cy="502920"/>
          </a:xfrm>
          <a:prstGeom prst="rect">
            <a:avLst/>
          </a:prstGeom>
          <a:noFill/>
          <a:ln/>
        </p:spPr>
        <p:txBody>
          <a:bodyPr wrap="square" lIns="762" tIns="762" rIns="762" bIns="762" rtlCol="0" anchor="ctr">
            <a:normAutofit/>
          </a:bodyPr>
          <a:lstStyle/>
          <a:p>
            <a:pPr indent="0" marL="0">
              <a:buNone/>
            </a:pPr>
            <a:r>
              <a:rPr lang="en-US" sz="1200" i="1" dirty="0">
                <a:solidFill>
                  <a:srgbClr val="F6E8D0"/>
                </a:solidFill>
              </a:rPr>
              <a:t>Teach the hymn as pastoral hope: not escape from pain, but confidence in the Lord who will come.</a:t>
            </a:r>
            <a:endParaRPr lang="en-US" sz="1200" dirty="0"/>
          </a:p>
        </p:txBody>
      </p:sp>
      <p:sp>
        <p:nvSpPr>
          <p:cNvPr id="19" name="Text 16"/>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some_glorious_assets/visual_5.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2000"/>
            </a:srgbClr>
          </a:solidFill>
          <a:ln w="12700">
            <a:solidFill>
              <a:srgbClr val="000000">
                <a:alpha val="0"/>
              </a:srgbClr>
            </a:solidFill>
            <a:prstDash val="solid"/>
          </a:ln>
        </p:spPr>
      </p:sp>
      <p:sp>
        <p:nvSpPr>
          <p:cNvPr id="4" name="Text 1"/>
          <p:cNvSpPr/>
          <p:nvPr/>
        </p:nvSpPr>
        <p:spPr>
          <a:xfrm>
            <a:off x="822960" y="2057400"/>
            <a:ext cx="5943600" cy="502920"/>
          </a:xfrm>
          <a:prstGeom prst="rect">
            <a:avLst/>
          </a:prstGeom>
          <a:noFill/>
          <a:ln/>
        </p:spPr>
        <p:txBody>
          <a:bodyPr wrap="square" lIns="0" tIns="0" rIns="0" bIns="0" rtlCol="0" anchor="ctr">
            <a:normAutofit/>
          </a:bodyPr>
          <a:lstStyle/>
          <a:p>
            <a:pPr indent="0" marL="0">
              <a:buNone/>
            </a:pPr>
            <a:r>
              <a:rPr lang="en-US" sz="3400" b="1" dirty="0">
                <a:solidFill>
                  <a:srgbClr val="FFFFFF"/>
                </a:solidFill>
              </a:rPr>
              <a:t>For Church Teaching Use</a:t>
            </a:r>
            <a:endParaRPr lang="en-US" sz="3400" dirty="0"/>
          </a:p>
        </p:txBody>
      </p:sp>
      <p:sp>
        <p:nvSpPr>
          <p:cNvPr id="5" name="Shape 2"/>
          <p:cNvSpPr/>
          <p:nvPr/>
        </p:nvSpPr>
        <p:spPr>
          <a:xfrm>
            <a:off x="822960" y="2834640"/>
            <a:ext cx="10515600" cy="1463040"/>
          </a:xfrm>
          <a:prstGeom prst="roundRect">
            <a:avLst>
              <a:gd name="adj" fmla="val 7500"/>
            </a:avLst>
          </a:prstGeom>
          <a:solidFill>
            <a:srgbClr val="07182A">
              <a:alpha val="90000"/>
            </a:srgbClr>
          </a:solidFill>
          <a:ln w="12700">
            <a:solidFill>
              <a:srgbClr val="E0A83B">
                <a:alpha val="35000"/>
              </a:srgbClr>
            </a:solidFill>
            <a:prstDash val="solid"/>
          </a:ln>
        </p:spPr>
      </p:sp>
      <p:sp>
        <p:nvSpPr>
          <p:cNvPr id="6" name="Text 3"/>
          <p:cNvSpPr/>
          <p:nvPr/>
        </p:nvSpPr>
        <p:spPr>
          <a:xfrm>
            <a:off x="1143000" y="3246120"/>
            <a:ext cx="9875520" cy="594360"/>
          </a:xfrm>
          <a:prstGeom prst="rect">
            <a:avLst/>
          </a:prstGeom>
          <a:noFill/>
          <a:ln/>
        </p:spPr>
        <p:txBody>
          <a:bodyPr wrap="square" lIns="635" tIns="635" rIns="635" bIns="635" rtlCol="0" anchor="ctr">
            <a:normAutofit/>
          </a:bodyPr>
          <a:lstStyle/>
          <a:p>
            <a:pPr algn="ctr" indent="0" marL="0">
              <a:buNone/>
            </a:pPr>
            <a:r>
              <a:rPr lang="en-US" sz="1250" dirty="0">
                <a:solidFill>
                  <a:srgbClr val="F6E8D0"/>
                </a:solidFill>
              </a:rPr>
              <a:t>© HymnInfo.com. Free for personal, church, classroom, and small-group teaching use. Please do not sell, repost, or redistribute as downloadable files without permission.</a:t>
            </a:r>
            <a:endParaRPr lang="en-US" sz="1250" dirty="0"/>
          </a:p>
        </p:txBody>
      </p:sp>
      <p:sp>
        <p:nvSpPr>
          <p:cNvPr id="7" name="Text 4"/>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some_glorious_assets/visual_4.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0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Hymn Identity</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A gospel song of daybreak after darkness</a:t>
            </a:r>
            <a:endParaRPr lang="en-US" sz="1350" dirty="0"/>
          </a:p>
        </p:txBody>
      </p:sp>
      <p:sp>
        <p:nvSpPr>
          <p:cNvPr id="6" name="Shape 3"/>
          <p:cNvSpPr/>
          <p:nvPr/>
        </p:nvSpPr>
        <p:spPr>
          <a:xfrm>
            <a:off x="685800" y="1325880"/>
            <a:ext cx="5029200" cy="4297680"/>
          </a:xfrm>
          <a:prstGeom prst="roundRect">
            <a:avLst>
              <a:gd name="adj" fmla="val 2553"/>
            </a:avLst>
          </a:prstGeom>
          <a:solidFill>
            <a:srgbClr val="07182A">
              <a:alpha val="90000"/>
            </a:srgbClr>
          </a:solidFill>
          <a:ln w="12700">
            <a:solidFill>
              <a:srgbClr val="E0A83B">
                <a:alpha val="35000"/>
              </a:srgbClr>
            </a:solidFill>
            <a:prstDash val="solid"/>
          </a:ln>
        </p:spPr>
      </p:sp>
      <p:sp>
        <p:nvSpPr>
          <p:cNvPr id="7" name="Text 4"/>
          <p:cNvSpPr/>
          <p:nvPr/>
        </p:nvSpPr>
        <p:spPr>
          <a:xfrm>
            <a:off x="960120" y="1600200"/>
            <a:ext cx="1143000" cy="201168"/>
          </a:xfrm>
          <a:prstGeom prst="rect">
            <a:avLst/>
          </a:prstGeom>
          <a:noFill/>
          <a:ln/>
        </p:spPr>
        <p:txBody>
          <a:bodyPr wrap="square" lIns="0" tIns="0" rIns="0" bIns="0" rtlCol="0" anchor="ctr"/>
          <a:lstStyle/>
          <a:p>
            <a:pPr indent="0" marL="0">
              <a:buNone/>
            </a:pPr>
            <a:r>
              <a:rPr lang="en-US" sz="1050" b="1" dirty="0">
                <a:solidFill>
                  <a:srgbClr val="E0A83B"/>
                </a:solidFill>
              </a:rPr>
              <a:t>Title</a:t>
            </a:r>
            <a:endParaRPr lang="en-US" sz="1050" dirty="0"/>
          </a:p>
        </p:txBody>
      </p:sp>
      <p:sp>
        <p:nvSpPr>
          <p:cNvPr id="8" name="Text 5"/>
          <p:cNvSpPr/>
          <p:nvPr/>
        </p:nvSpPr>
        <p:spPr>
          <a:xfrm>
            <a:off x="2697480" y="1600200"/>
            <a:ext cx="2697480" cy="256032"/>
          </a:xfrm>
          <a:prstGeom prst="rect">
            <a:avLst/>
          </a:prstGeom>
          <a:noFill/>
          <a:ln/>
        </p:spPr>
        <p:txBody>
          <a:bodyPr wrap="square" lIns="0" tIns="0" rIns="0" bIns="0" rtlCol="0" anchor="ctr">
            <a:normAutofit/>
          </a:bodyPr>
          <a:lstStyle/>
          <a:p>
            <a:pPr indent="0" marL="0">
              <a:buNone/>
            </a:pPr>
            <a:r>
              <a:rPr lang="en-US" sz="1320" dirty="0">
                <a:solidFill>
                  <a:srgbClr val="FFFFFF"/>
                </a:solidFill>
              </a:rPr>
              <a:t>Some Glorious Morning Sorrow Will Cease</a:t>
            </a:r>
            <a:endParaRPr lang="en-US" sz="1320" dirty="0"/>
          </a:p>
        </p:txBody>
      </p:sp>
      <p:sp>
        <p:nvSpPr>
          <p:cNvPr id="9" name="Text 6"/>
          <p:cNvSpPr/>
          <p:nvPr/>
        </p:nvSpPr>
        <p:spPr>
          <a:xfrm>
            <a:off x="960120" y="2057400"/>
            <a:ext cx="1143000" cy="201168"/>
          </a:xfrm>
          <a:prstGeom prst="rect">
            <a:avLst/>
          </a:prstGeom>
          <a:noFill/>
          <a:ln/>
        </p:spPr>
        <p:txBody>
          <a:bodyPr wrap="square" lIns="0" tIns="0" rIns="0" bIns="0" rtlCol="0" anchor="ctr"/>
          <a:lstStyle/>
          <a:p>
            <a:pPr indent="0" marL="0">
              <a:buNone/>
            </a:pPr>
            <a:r>
              <a:rPr lang="en-US" sz="1050" b="1" dirty="0">
                <a:solidFill>
                  <a:srgbClr val="E0A83B"/>
                </a:solidFill>
              </a:rPr>
              <a:t>Refrain title</a:t>
            </a:r>
            <a:endParaRPr lang="en-US" sz="1050" dirty="0"/>
          </a:p>
        </p:txBody>
      </p:sp>
      <p:sp>
        <p:nvSpPr>
          <p:cNvPr id="10" name="Text 7"/>
          <p:cNvSpPr/>
          <p:nvPr/>
        </p:nvSpPr>
        <p:spPr>
          <a:xfrm>
            <a:off x="2697480" y="2057400"/>
            <a:ext cx="2697480" cy="256032"/>
          </a:xfrm>
          <a:prstGeom prst="rect">
            <a:avLst/>
          </a:prstGeom>
          <a:noFill/>
          <a:ln/>
        </p:spPr>
        <p:txBody>
          <a:bodyPr wrap="square" lIns="0" tIns="0" rIns="0" bIns="0" rtlCol="0" anchor="ctr">
            <a:normAutofit/>
          </a:bodyPr>
          <a:lstStyle/>
          <a:p>
            <a:pPr indent="0" marL="0">
              <a:buNone/>
            </a:pPr>
            <a:r>
              <a:rPr lang="en-US" sz="1320" dirty="0">
                <a:solidFill>
                  <a:srgbClr val="FFFFFF"/>
                </a:solidFill>
              </a:rPr>
              <a:t>Some Golden Daybreak</a:t>
            </a:r>
            <a:endParaRPr lang="en-US" sz="1320" dirty="0"/>
          </a:p>
        </p:txBody>
      </p:sp>
      <p:sp>
        <p:nvSpPr>
          <p:cNvPr id="11" name="Text 8"/>
          <p:cNvSpPr/>
          <p:nvPr/>
        </p:nvSpPr>
        <p:spPr>
          <a:xfrm>
            <a:off x="960120" y="2514600"/>
            <a:ext cx="1143000" cy="201168"/>
          </a:xfrm>
          <a:prstGeom prst="rect">
            <a:avLst/>
          </a:prstGeom>
          <a:noFill/>
          <a:ln/>
        </p:spPr>
        <p:txBody>
          <a:bodyPr wrap="square" lIns="0" tIns="0" rIns="0" bIns="0" rtlCol="0" anchor="ctr"/>
          <a:lstStyle/>
          <a:p>
            <a:pPr indent="0" marL="0">
              <a:buNone/>
            </a:pPr>
            <a:r>
              <a:rPr lang="en-US" sz="1050" b="1" dirty="0">
                <a:solidFill>
                  <a:srgbClr val="E0A83B"/>
                </a:solidFill>
              </a:rPr>
              <a:t>First line</a:t>
            </a:r>
            <a:endParaRPr lang="en-US" sz="1050" dirty="0"/>
          </a:p>
        </p:txBody>
      </p:sp>
      <p:sp>
        <p:nvSpPr>
          <p:cNvPr id="12" name="Text 9"/>
          <p:cNvSpPr/>
          <p:nvPr/>
        </p:nvSpPr>
        <p:spPr>
          <a:xfrm>
            <a:off x="2697480" y="2514600"/>
            <a:ext cx="2697480" cy="256032"/>
          </a:xfrm>
          <a:prstGeom prst="rect">
            <a:avLst/>
          </a:prstGeom>
          <a:noFill/>
          <a:ln/>
        </p:spPr>
        <p:txBody>
          <a:bodyPr wrap="square" lIns="0" tIns="0" rIns="0" bIns="0" rtlCol="0" anchor="ctr">
            <a:normAutofit/>
          </a:bodyPr>
          <a:lstStyle/>
          <a:p>
            <a:pPr indent="0" marL="0">
              <a:buNone/>
            </a:pPr>
            <a:r>
              <a:rPr lang="en-US" sz="1320" dirty="0">
                <a:solidFill>
                  <a:srgbClr val="FFFFFF"/>
                </a:solidFill>
              </a:rPr>
              <a:t>Some glorious morning sorrow will cease</a:t>
            </a:r>
            <a:endParaRPr lang="en-US" sz="1320" dirty="0"/>
          </a:p>
        </p:txBody>
      </p:sp>
      <p:sp>
        <p:nvSpPr>
          <p:cNvPr id="13" name="Text 10"/>
          <p:cNvSpPr/>
          <p:nvPr/>
        </p:nvSpPr>
        <p:spPr>
          <a:xfrm>
            <a:off x="960120" y="2971800"/>
            <a:ext cx="1143000" cy="201168"/>
          </a:xfrm>
          <a:prstGeom prst="rect">
            <a:avLst/>
          </a:prstGeom>
          <a:noFill/>
          <a:ln/>
        </p:spPr>
        <p:txBody>
          <a:bodyPr wrap="square" lIns="0" tIns="0" rIns="0" bIns="0" rtlCol="0" anchor="ctr"/>
          <a:lstStyle/>
          <a:p>
            <a:pPr indent="0" marL="0">
              <a:buNone/>
            </a:pPr>
            <a:r>
              <a:rPr lang="en-US" sz="1050" b="1" dirty="0">
                <a:solidFill>
                  <a:srgbClr val="E0A83B"/>
                </a:solidFill>
              </a:rPr>
              <a:t>Text</a:t>
            </a:r>
            <a:endParaRPr lang="en-US" sz="1050" dirty="0"/>
          </a:p>
        </p:txBody>
      </p:sp>
      <p:sp>
        <p:nvSpPr>
          <p:cNvPr id="14" name="Text 11"/>
          <p:cNvSpPr/>
          <p:nvPr/>
        </p:nvSpPr>
        <p:spPr>
          <a:xfrm>
            <a:off x="2697480" y="2971800"/>
            <a:ext cx="2697480" cy="256032"/>
          </a:xfrm>
          <a:prstGeom prst="rect">
            <a:avLst/>
          </a:prstGeom>
          <a:noFill/>
          <a:ln/>
        </p:spPr>
        <p:txBody>
          <a:bodyPr wrap="square" lIns="0" tIns="0" rIns="0" bIns="0" rtlCol="0" anchor="ctr">
            <a:normAutofit/>
          </a:bodyPr>
          <a:lstStyle/>
          <a:p>
            <a:pPr indent="0" marL="0">
              <a:buNone/>
            </a:pPr>
            <a:r>
              <a:rPr lang="en-US" sz="1320" dirty="0">
                <a:solidFill>
                  <a:srgbClr val="FFFFFF"/>
                </a:solidFill>
              </a:rPr>
              <a:t>Charles A. Blackmore</a:t>
            </a:r>
            <a:endParaRPr lang="en-US" sz="1320" dirty="0"/>
          </a:p>
        </p:txBody>
      </p:sp>
      <p:sp>
        <p:nvSpPr>
          <p:cNvPr id="15" name="Text 12"/>
          <p:cNvSpPr/>
          <p:nvPr/>
        </p:nvSpPr>
        <p:spPr>
          <a:xfrm>
            <a:off x="960120" y="3429000"/>
            <a:ext cx="1143000" cy="201168"/>
          </a:xfrm>
          <a:prstGeom prst="rect">
            <a:avLst/>
          </a:prstGeom>
          <a:noFill/>
          <a:ln/>
        </p:spPr>
        <p:txBody>
          <a:bodyPr wrap="square" lIns="0" tIns="0" rIns="0" bIns="0" rtlCol="0" anchor="ctr"/>
          <a:lstStyle/>
          <a:p>
            <a:pPr indent="0" marL="0">
              <a:buNone/>
            </a:pPr>
            <a:r>
              <a:rPr lang="en-US" sz="1050" b="1" dirty="0">
                <a:solidFill>
                  <a:srgbClr val="E0A83B"/>
                </a:solidFill>
              </a:rPr>
              <a:t>Music</a:t>
            </a:r>
            <a:endParaRPr lang="en-US" sz="1050" dirty="0"/>
          </a:p>
        </p:txBody>
      </p:sp>
      <p:sp>
        <p:nvSpPr>
          <p:cNvPr id="16" name="Text 13"/>
          <p:cNvSpPr/>
          <p:nvPr/>
        </p:nvSpPr>
        <p:spPr>
          <a:xfrm>
            <a:off x="2697480" y="3429000"/>
            <a:ext cx="2697480" cy="256032"/>
          </a:xfrm>
          <a:prstGeom prst="rect">
            <a:avLst/>
          </a:prstGeom>
          <a:noFill/>
          <a:ln/>
        </p:spPr>
        <p:txBody>
          <a:bodyPr wrap="square" lIns="0" tIns="0" rIns="0" bIns="0" rtlCol="0" anchor="ctr">
            <a:normAutofit/>
          </a:bodyPr>
          <a:lstStyle/>
          <a:p>
            <a:pPr indent="0" marL="0">
              <a:buNone/>
            </a:pPr>
            <a:r>
              <a:rPr lang="en-US" sz="1320" dirty="0">
                <a:solidFill>
                  <a:srgbClr val="FFFFFF"/>
                </a:solidFill>
              </a:rPr>
              <a:t>Carl A. Blackmore</a:t>
            </a:r>
            <a:endParaRPr lang="en-US" sz="1320" dirty="0"/>
          </a:p>
        </p:txBody>
      </p:sp>
      <p:sp>
        <p:nvSpPr>
          <p:cNvPr id="17" name="Text 14"/>
          <p:cNvSpPr/>
          <p:nvPr/>
        </p:nvSpPr>
        <p:spPr>
          <a:xfrm>
            <a:off x="960120" y="3886200"/>
            <a:ext cx="1143000" cy="201168"/>
          </a:xfrm>
          <a:prstGeom prst="rect">
            <a:avLst/>
          </a:prstGeom>
          <a:noFill/>
          <a:ln/>
        </p:spPr>
        <p:txBody>
          <a:bodyPr wrap="square" lIns="0" tIns="0" rIns="0" bIns="0" rtlCol="0" anchor="ctr"/>
          <a:lstStyle/>
          <a:p>
            <a:pPr indent="0" marL="0">
              <a:buNone/>
            </a:pPr>
            <a:r>
              <a:rPr lang="en-US" sz="1050" b="1" dirty="0">
                <a:solidFill>
                  <a:srgbClr val="E0A83B"/>
                </a:solidFill>
              </a:rPr>
              <a:t>Date</a:t>
            </a:r>
            <a:endParaRPr lang="en-US" sz="1050" dirty="0"/>
          </a:p>
        </p:txBody>
      </p:sp>
      <p:sp>
        <p:nvSpPr>
          <p:cNvPr id="18" name="Text 15"/>
          <p:cNvSpPr/>
          <p:nvPr/>
        </p:nvSpPr>
        <p:spPr>
          <a:xfrm>
            <a:off x="2697480" y="3886200"/>
            <a:ext cx="2697480" cy="256032"/>
          </a:xfrm>
          <a:prstGeom prst="rect">
            <a:avLst/>
          </a:prstGeom>
          <a:noFill/>
          <a:ln/>
        </p:spPr>
        <p:txBody>
          <a:bodyPr wrap="square" lIns="0" tIns="0" rIns="0" bIns="0" rtlCol="0" anchor="ctr">
            <a:normAutofit/>
          </a:bodyPr>
          <a:lstStyle/>
          <a:p>
            <a:pPr indent="0" marL="0">
              <a:buNone/>
            </a:pPr>
            <a:r>
              <a:rPr lang="en-US" sz="1320" dirty="0">
                <a:solidFill>
                  <a:srgbClr val="FFFFFF"/>
                </a:solidFill>
              </a:rPr>
              <a:t>1934</a:t>
            </a:r>
            <a:endParaRPr lang="en-US" sz="1320" dirty="0"/>
          </a:p>
        </p:txBody>
      </p:sp>
      <p:sp>
        <p:nvSpPr>
          <p:cNvPr id="19" name="Text 16"/>
          <p:cNvSpPr/>
          <p:nvPr/>
        </p:nvSpPr>
        <p:spPr>
          <a:xfrm>
            <a:off x="960120" y="4343400"/>
            <a:ext cx="1143000" cy="201168"/>
          </a:xfrm>
          <a:prstGeom prst="rect">
            <a:avLst/>
          </a:prstGeom>
          <a:noFill/>
          <a:ln/>
        </p:spPr>
        <p:txBody>
          <a:bodyPr wrap="square" lIns="0" tIns="0" rIns="0" bIns="0" rtlCol="0" anchor="ctr"/>
          <a:lstStyle/>
          <a:p>
            <a:pPr indent="0" marL="0">
              <a:buNone/>
            </a:pPr>
            <a:r>
              <a:rPr lang="en-US" sz="1050" b="1" dirty="0">
                <a:solidFill>
                  <a:srgbClr val="E0A83B"/>
                </a:solidFill>
              </a:rPr>
              <a:t>Primary theme</a:t>
            </a:r>
            <a:endParaRPr lang="en-US" sz="1050" dirty="0"/>
          </a:p>
        </p:txBody>
      </p:sp>
      <p:sp>
        <p:nvSpPr>
          <p:cNvPr id="20" name="Text 17"/>
          <p:cNvSpPr/>
          <p:nvPr/>
        </p:nvSpPr>
        <p:spPr>
          <a:xfrm>
            <a:off x="2697480" y="4343400"/>
            <a:ext cx="2697480" cy="256032"/>
          </a:xfrm>
          <a:prstGeom prst="rect">
            <a:avLst/>
          </a:prstGeom>
          <a:noFill/>
          <a:ln/>
        </p:spPr>
        <p:txBody>
          <a:bodyPr wrap="square" lIns="0" tIns="0" rIns="0" bIns="0" rtlCol="0" anchor="ctr">
            <a:normAutofit/>
          </a:bodyPr>
          <a:lstStyle/>
          <a:p>
            <a:pPr indent="0" marL="0">
              <a:buNone/>
            </a:pPr>
            <a:r>
              <a:rPr lang="en-US" sz="1320" dirty="0">
                <a:solidFill>
                  <a:srgbClr val="FFFFFF"/>
                </a:solidFill>
              </a:rPr>
              <a:t>Christ’s return and final comfort</a:t>
            </a:r>
            <a:endParaRPr lang="en-US" sz="1320" dirty="0"/>
          </a:p>
        </p:txBody>
      </p:sp>
      <p:sp>
        <p:nvSpPr>
          <p:cNvPr id="21" name="Shape 18"/>
          <p:cNvSpPr/>
          <p:nvPr/>
        </p:nvSpPr>
        <p:spPr>
          <a:xfrm>
            <a:off x="6446520" y="1325880"/>
            <a:ext cx="0" cy="4297680"/>
          </a:xfrm>
          <a:prstGeom prst="line">
            <a:avLst/>
          </a:prstGeom>
          <a:noFill/>
          <a:ln w="12700">
            <a:solidFill>
              <a:srgbClr val="E0A83B">
                <a:alpha val="65000"/>
              </a:srgbClr>
            </a:solidFill>
            <a:prstDash val="solid"/>
          </a:ln>
        </p:spPr>
      </p:sp>
      <p:sp>
        <p:nvSpPr>
          <p:cNvPr id="22" name="Text 19"/>
          <p:cNvSpPr/>
          <p:nvPr/>
        </p:nvSpPr>
        <p:spPr>
          <a:xfrm>
            <a:off x="6812280" y="1554480"/>
            <a:ext cx="4480560" cy="3566160"/>
          </a:xfrm>
          <a:prstGeom prst="rect">
            <a:avLst/>
          </a:prstGeom>
          <a:noFill/>
          <a:ln/>
        </p:spPr>
        <p:txBody>
          <a:bodyPr wrap="square" lIns="1270" tIns="1270" rIns="1270" bIns="1270" rtlCol="0" anchor="ctr">
            <a:normAutofit/>
          </a:bodyPr>
          <a:lstStyle/>
          <a:p>
            <a:pPr indent="0" marL="0">
              <a:buNone/>
            </a:pPr>
            <a:r>
              <a:rPr lang="en-US" sz="1600" b="1" dirty="0">
                <a:solidFill>
                  <a:srgbClr val="E0A83B"/>
                </a:solidFill>
                <a:latin typeface="Aptos" pitchFamily="34" charset="0"/>
                <a:ea typeface="Aptos" pitchFamily="34" charset="-122"/>
                <a:cs typeface="Aptos" pitchFamily="34" charset="-120"/>
              </a:rPr>
              <a:t>• </a:t>
            </a:r>
            <a:pPr indent="0" marL="0">
              <a:buNone/>
            </a:pPr>
            <a:r>
              <a:rPr lang="en-US" sz="1600" dirty="0">
                <a:solidFill>
                  <a:srgbClr val="FFFFFF"/>
                </a:solidFill>
                <a:latin typeface="Aptos" pitchFamily="34" charset="0"/>
                <a:ea typeface="Aptos" pitchFamily="34" charset="-122"/>
                <a:cs typeface="Aptos" pitchFamily="34" charset="-120"/>
              </a:rPr>
              <a:t>A song for grief, assurance, funerals, Advent hope, and teaching on the return of Christ.
</a:t>
            </a:r>
            <a:pPr indent="0" marL="0">
              <a:buNone/>
            </a:pPr>
            <a:r>
              <a:rPr lang="en-US" sz="1600" b="1" dirty="0">
                <a:solidFill>
                  <a:srgbClr val="E0A83B"/>
                </a:solidFill>
                <a:latin typeface="Aptos" pitchFamily="34" charset="0"/>
                <a:ea typeface="Aptos" pitchFamily="34" charset="-122"/>
                <a:cs typeface="Aptos" pitchFamily="34" charset="-120"/>
              </a:rPr>
              <a:t>• </a:t>
            </a:r>
            <a:pPr indent="0" marL="0">
              <a:buNone/>
            </a:pPr>
            <a:r>
              <a:rPr lang="en-US" sz="1600" dirty="0">
                <a:solidFill>
                  <a:srgbClr val="FFFFFF"/>
                </a:solidFill>
                <a:latin typeface="Aptos" pitchFamily="34" charset="0"/>
                <a:ea typeface="Aptos" pitchFamily="34" charset="-122"/>
                <a:cs typeface="Aptos" pitchFamily="34" charset="-120"/>
              </a:rPr>
              <a:t>Its imagery moves from earthly sorrow to the dawn of eternal joy.
</a:t>
            </a:r>
            <a:pPr indent="0" marL="0">
              <a:buNone/>
            </a:pPr>
            <a:r>
              <a:rPr lang="en-US" sz="1600" b="1" dirty="0">
                <a:solidFill>
                  <a:srgbClr val="E0A83B"/>
                </a:solidFill>
                <a:latin typeface="Aptos" pitchFamily="34" charset="0"/>
                <a:ea typeface="Aptos" pitchFamily="34" charset="-122"/>
                <a:cs typeface="Aptos" pitchFamily="34" charset="-120"/>
              </a:rPr>
              <a:t>• </a:t>
            </a:r>
            <a:pPr indent="0" marL="0">
              <a:buNone/>
            </a:pPr>
            <a:r>
              <a:rPr lang="en-US" sz="1600" dirty="0">
                <a:solidFill>
                  <a:srgbClr val="FFFFFF"/>
                </a:solidFill>
                <a:latin typeface="Aptos" pitchFamily="34" charset="0"/>
                <a:ea typeface="Aptos" pitchFamily="34" charset="-122"/>
                <a:cs typeface="Aptos" pitchFamily="34" charset="-120"/>
              </a:rPr>
              <a:t>The repeated daybreak image keeps the focus on Jesus rather than on speculation.</a:t>
            </a:r>
            <a:endParaRPr lang="en-US" sz="1600" dirty="0"/>
          </a:p>
        </p:txBody>
      </p:sp>
      <p:sp>
        <p:nvSpPr>
          <p:cNvPr id="23" name="Text 20"/>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some_glorious_assets/visual_2.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8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Historical Setting</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Father and son, mission work, and gospel hope</a:t>
            </a:r>
            <a:endParaRPr lang="en-US" sz="1350" dirty="0"/>
          </a:p>
        </p:txBody>
      </p:sp>
      <p:sp>
        <p:nvSpPr>
          <p:cNvPr id="6" name="Shape 3"/>
          <p:cNvSpPr/>
          <p:nvPr/>
        </p:nvSpPr>
        <p:spPr>
          <a:xfrm>
            <a:off x="685800" y="1417320"/>
            <a:ext cx="10835640" cy="4480560"/>
          </a:xfrm>
          <a:prstGeom prst="roundRect">
            <a:avLst>
              <a:gd name="adj" fmla="val 2449"/>
            </a:avLst>
          </a:prstGeom>
          <a:solidFill>
            <a:srgbClr val="07182A">
              <a:alpha val="88000"/>
            </a:srgbClr>
          </a:solidFill>
          <a:ln w="12700">
            <a:solidFill>
              <a:srgbClr val="E0A83B">
                <a:alpha val="35000"/>
              </a:srgbClr>
            </a:solidFill>
            <a:prstDash val="solid"/>
          </a:ln>
        </p:spPr>
      </p:sp>
      <p:sp>
        <p:nvSpPr>
          <p:cNvPr id="7" name="Text 4"/>
          <p:cNvSpPr/>
          <p:nvPr/>
        </p:nvSpPr>
        <p:spPr>
          <a:xfrm>
            <a:off x="1005840" y="1783080"/>
            <a:ext cx="10058400" cy="3017520"/>
          </a:xfrm>
          <a:prstGeom prst="rect">
            <a:avLst/>
          </a:prstGeom>
          <a:noFill/>
          <a:ln/>
        </p:spPr>
        <p:txBody>
          <a:bodyPr wrap="square" lIns="1270" tIns="1270" rIns="1270" bIns="1270" rtlCol="0" anchor="ctr">
            <a:normAutofit/>
          </a:bodyPr>
          <a:lstStyle/>
          <a:p>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Charles A. Blackmore served in rescue-mission work in Erie, Pennsylvania.
</a:t>
            </a:r>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Carl A. Blackmore composed the music and refrain; Charles wrote the verses.
</a:t>
            </a:r>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The song entered gospel use in 1934 and traveled through radio ministry and songbooks.
</a:t>
            </a:r>
            <a:pPr indent="0" marL="0">
              <a:buNone/>
            </a:pPr>
            <a:r>
              <a:rPr lang="en-US" sz="1800" b="1" dirty="0">
                <a:solidFill>
                  <a:srgbClr val="E0A83B"/>
                </a:solidFill>
                <a:latin typeface="Aptos" pitchFamily="34" charset="0"/>
                <a:ea typeface="Aptos" pitchFamily="34" charset="-122"/>
                <a:cs typeface="Aptos" pitchFamily="34" charset="-120"/>
              </a:rPr>
              <a:t>• </a:t>
            </a:r>
            <a:pPr indent="0" marL="0">
              <a:buNone/>
            </a:pPr>
            <a:r>
              <a:rPr lang="en-US" sz="1800" dirty="0">
                <a:solidFill>
                  <a:srgbClr val="FFFFFF"/>
                </a:solidFill>
                <a:latin typeface="Aptos" pitchFamily="34" charset="0"/>
                <a:ea typeface="Aptos" pitchFamily="34" charset="-122"/>
                <a:cs typeface="Aptos" pitchFamily="34" charset="-120"/>
              </a:rPr>
              <a:t>Its enduring appeal comes from pastoral comfort: Christ will come, sorrow will cease, and God’s people will be gathered to him.</a:t>
            </a:r>
            <a:endParaRPr lang="en-US" sz="1800" dirty="0"/>
          </a:p>
        </p:txBody>
      </p:sp>
      <p:sp>
        <p:nvSpPr>
          <p:cNvPr id="8" name="Text 5"/>
          <p:cNvSpPr/>
          <p:nvPr/>
        </p:nvSpPr>
        <p:spPr>
          <a:xfrm>
            <a:off x="1005840" y="5148072"/>
            <a:ext cx="9784080" cy="347472"/>
          </a:xfrm>
          <a:prstGeom prst="rect">
            <a:avLst/>
          </a:prstGeom>
          <a:noFill/>
          <a:ln/>
        </p:spPr>
        <p:txBody>
          <a:bodyPr wrap="square" lIns="762" tIns="762" rIns="762" bIns="762" rtlCol="0" anchor="ctr">
            <a:normAutofit/>
          </a:bodyPr>
          <a:lstStyle/>
          <a:p>
            <a:pPr indent="0" marL="0">
              <a:buNone/>
            </a:pPr>
            <a:r>
              <a:rPr lang="en-US" sz="1200" i="1" dirty="0">
                <a:solidFill>
                  <a:srgbClr val="F6E8D0"/>
                </a:solidFill>
              </a:rPr>
              <a:t>Use the background story as a pastoral window, then let Scripture govern the hope being taught.</a:t>
            </a:r>
            <a:endParaRPr lang="en-US" sz="1200" dirty="0"/>
          </a:p>
        </p:txBody>
      </p:sp>
      <p:sp>
        <p:nvSpPr>
          <p:cNvPr id="9" name="Text 6"/>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some_glorious_assets/visual_3.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Text 1"/>
          <p:cNvSpPr/>
          <p:nvPr/>
        </p:nvSpPr>
        <p:spPr>
          <a:xfrm>
            <a:off x="685800" y="2514600"/>
            <a:ext cx="6583680" cy="640080"/>
          </a:xfrm>
          <a:prstGeom prst="rect">
            <a:avLst/>
          </a:prstGeom>
          <a:noFill/>
          <a:ln/>
        </p:spPr>
        <p:txBody>
          <a:bodyPr wrap="square" lIns="0" tIns="0" rIns="0" bIns="0" rtlCol="0" anchor="ctr">
            <a:normAutofit/>
          </a:bodyPr>
          <a:lstStyle/>
          <a:p>
            <a:pPr indent="0" marL="0">
              <a:buNone/>
            </a:pPr>
            <a:r>
              <a:rPr lang="en-US" sz="4000" b="1" dirty="0">
                <a:solidFill>
                  <a:srgbClr val="FFFFFF"/>
                </a:solidFill>
              </a:rPr>
              <a:t>Biblical Foundation</a:t>
            </a:r>
            <a:endParaRPr lang="en-US" sz="4000" dirty="0"/>
          </a:p>
        </p:txBody>
      </p:sp>
      <p:sp>
        <p:nvSpPr>
          <p:cNvPr id="5" name="Text 2"/>
          <p:cNvSpPr/>
          <p:nvPr/>
        </p:nvSpPr>
        <p:spPr>
          <a:xfrm>
            <a:off x="731520" y="3246120"/>
            <a:ext cx="7498080" cy="384048"/>
          </a:xfrm>
          <a:prstGeom prst="rect">
            <a:avLst/>
          </a:prstGeom>
          <a:noFill/>
          <a:ln/>
        </p:spPr>
        <p:txBody>
          <a:bodyPr wrap="square" lIns="0" tIns="0" rIns="0" bIns="0" rtlCol="0" anchor="ctr">
            <a:normAutofit/>
          </a:bodyPr>
          <a:lstStyle/>
          <a:p>
            <a:pPr indent="0" marL="0">
              <a:buNone/>
            </a:pPr>
            <a:r>
              <a:rPr lang="en-US" sz="1800" dirty="0">
                <a:solidFill>
                  <a:srgbClr val="F6E8D0"/>
                </a:solidFill>
              </a:rPr>
              <a:t>Christ will come · the dead will rise · the church will be with the Lord</a:t>
            </a:r>
            <a:endParaRPr lang="en-US" sz="1800" dirty="0"/>
          </a:p>
        </p:txBody>
      </p:sp>
      <p:sp>
        <p:nvSpPr>
          <p:cNvPr id="6" name="Text 3"/>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some_glorious_assets/visual_3.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0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1 Thessalonians 4:16–17</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The Lord himself will descend</a:t>
            </a:r>
            <a:endParaRPr lang="en-US" sz="1350" dirty="0"/>
          </a:p>
        </p:txBody>
      </p:sp>
      <p:sp>
        <p:nvSpPr>
          <p:cNvPr id="6" name="Shape 3"/>
          <p:cNvSpPr/>
          <p:nvPr/>
        </p:nvSpPr>
        <p:spPr>
          <a:xfrm>
            <a:off x="685800" y="1325880"/>
            <a:ext cx="5212080" cy="4389120"/>
          </a:xfrm>
          <a:prstGeom prst="roundRect">
            <a:avLst>
              <a:gd name="adj" fmla="val 2500"/>
            </a:avLst>
          </a:prstGeom>
          <a:solidFill>
            <a:srgbClr val="06101C">
              <a:alpha val="92000"/>
            </a:srgbClr>
          </a:solidFill>
          <a:ln w="12700">
            <a:solidFill>
              <a:srgbClr val="E0A83B">
                <a:alpha val="35000"/>
              </a:srgbClr>
            </a:solidFill>
            <a:prstDash val="solid"/>
          </a:ln>
        </p:spPr>
      </p:sp>
      <p:sp>
        <p:nvSpPr>
          <p:cNvPr id="7" name="Text 4"/>
          <p:cNvSpPr/>
          <p:nvPr/>
        </p:nvSpPr>
        <p:spPr>
          <a:xfrm>
            <a:off x="960120" y="1691640"/>
            <a:ext cx="4663440" cy="1280160"/>
          </a:xfrm>
          <a:prstGeom prst="rect">
            <a:avLst/>
          </a:prstGeom>
          <a:noFill/>
          <a:ln/>
        </p:spPr>
        <p:txBody>
          <a:bodyPr wrap="square" lIns="635" tIns="635" rIns="635" bIns="635" rtlCol="0" anchor="ctr">
            <a:normAutofit/>
          </a:bodyPr>
          <a:lstStyle/>
          <a:p>
            <a:pPr indent="0" marL="0">
              <a:buNone/>
            </a:pPr>
            <a:r>
              <a:rPr lang="en-US" sz="1800" dirty="0">
                <a:solidFill>
                  <a:srgbClr val="FFFFFF"/>
                </a:solidFill>
              </a:rPr>
              <a:t>This passage gives the hymn its strongest doctrinal center: the return of Christ, resurrection, gathering, and everlasting fellowship with the Lord.</a:t>
            </a:r>
            <a:endParaRPr lang="en-US" sz="1800" dirty="0"/>
          </a:p>
        </p:txBody>
      </p:sp>
      <p:sp>
        <p:nvSpPr>
          <p:cNvPr id="8" name="Text 5"/>
          <p:cNvSpPr/>
          <p:nvPr/>
        </p:nvSpPr>
        <p:spPr>
          <a:xfrm>
            <a:off x="1005840" y="3154680"/>
            <a:ext cx="4663440" cy="2011680"/>
          </a:xfrm>
          <a:prstGeom prst="rect">
            <a:avLst/>
          </a:prstGeom>
          <a:noFill/>
          <a:ln/>
        </p:spPr>
        <p:txBody>
          <a:bodyPr wrap="square" lIns="1270" tIns="1270" rIns="1270" bIns="1270" rtlCol="0" anchor="ctr">
            <a:normAutofit/>
          </a:bodyPr>
          <a:lstStyle/>
          <a:p>
            <a:pPr indent="0" marL="0">
              <a:buNone/>
            </a:pPr>
            <a:r>
              <a:rPr lang="en-US" sz="1450" b="1" dirty="0">
                <a:solidFill>
                  <a:srgbClr val="E0A83B"/>
                </a:solidFill>
                <a:latin typeface="Aptos" pitchFamily="34" charset="0"/>
                <a:ea typeface="Aptos" pitchFamily="34" charset="-122"/>
                <a:cs typeface="Aptos" pitchFamily="34" charset="-120"/>
              </a:rPr>
              <a:t>• </a:t>
            </a:r>
            <a:pPr indent="0" marL="0">
              <a:buNone/>
            </a:pPr>
            <a:r>
              <a:rPr lang="en-US" sz="1450" dirty="0">
                <a:solidFill>
                  <a:srgbClr val="FFFFFF"/>
                </a:solidFill>
                <a:latin typeface="Aptos" pitchFamily="34" charset="0"/>
                <a:ea typeface="Aptos" pitchFamily="34" charset="-122"/>
                <a:cs typeface="Aptos" pitchFamily="34" charset="-120"/>
              </a:rPr>
              <a:t>Comfort is rooted in an event God promises.
</a:t>
            </a:r>
            <a:pPr indent="0" marL="0">
              <a:buNone/>
            </a:pPr>
            <a:r>
              <a:rPr lang="en-US" sz="1450" b="1" dirty="0">
                <a:solidFill>
                  <a:srgbClr val="E0A83B"/>
                </a:solidFill>
                <a:latin typeface="Aptos" pitchFamily="34" charset="0"/>
                <a:ea typeface="Aptos" pitchFamily="34" charset="-122"/>
                <a:cs typeface="Aptos" pitchFamily="34" charset="-120"/>
              </a:rPr>
              <a:t>• </a:t>
            </a:r>
            <a:pPr indent="0" marL="0">
              <a:buNone/>
            </a:pPr>
            <a:r>
              <a:rPr lang="en-US" sz="1450" dirty="0">
                <a:solidFill>
                  <a:srgbClr val="FFFFFF"/>
                </a:solidFill>
                <a:latin typeface="Aptos" pitchFamily="34" charset="0"/>
                <a:ea typeface="Aptos" pitchFamily="34" charset="-122"/>
                <a:cs typeface="Aptos" pitchFamily="34" charset="-120"/>
              </a:rPr>
              <a:t>The subject is not timing speculation; it is the Lord who comes.
</a:t>
            </a:r>
            <a:pPr indent="0" marL="0">
              <a:buNone/>
            </a:pPr>
            <a:r>
              <a:rPr lang="en-US" sz="1450" b="1" dirty="0">
                <a:solidFill>
                  <a:srgbClr val="E0A83B"/>
                </a:solidFill>
                <a:latin typeface="Aptos" pitchFamily="34" charset="0"/>
                <a:ea typeface="Aptos" pitchFamily="34" charset="-122"/>
                <a:cs typeface="Aptos" pitchFamily="34" charset="-120"/>
              </a:rPr>
              <a:t>• </a:t>
            </a:r>
            <a:pPr indent="0" marL="0">
              <a:buNone/>
            </a:pPr>
            <a:r>
              <a:rPr lang="en-US" sz="1450" dirty="0">
                <a:solidFill>
                  <a:srgbClr val="FFFFFF"/>
                </a:solidFill>
                <a:latin typeface="Aptos" pitchFamily="34" charset="0"/>
                <a:ea typeface="Aptos" pitchFamily="34" charset="-122"/>
                <a:cs typeface="Aptos" pitchFamily="34" charset="-120"/>
              </a:rPr>
              <a:t>The church’s hope ends in being “with the Lord forever.”</a:t>
            </a:r>
            <a:endParaRPr lang="en-US" sz="1450" dirty="0"/>
          </a:p>
        </p:txBody>
      </p:sp>
      <p:sp>
        <p:nvSpPr>
          <p:cNvPr id="9" name="Shape 6"/>
          <p:cNvSpPr/>
          <p:nvPr/>
        </p:nvSpPr>
        <p:spPr>
          <a:xfrm>
            <a:off x="960120" y="5303520"/>
            <a:ext cx="1325880" cy="310896"/>
          </a:xfrm>
          <a:prstGeom prst="roundRect">
            <a:avLst>
              <a:gd name="adj" fmla="val 23529"/>
            </a:avLst>
          </a:prstGeom>
          <a:solidFill>
            <a:srgbClr val="E0A83B"/>
          </a:solidFill>
          <a:ln w="12700">
            <a:solidFill>
              <a:srgbClr val="E0A83B">
                <a:alpha val="0"/>
              </a:srgbClr>
            </a:solidFill>
            <a:prstDash val="solid"/>
          </a:ln>
        </p:spPr>
      </p:sp>
      <p:sp>
        <p:nvSpPr>
          <p:cNvPr id="10" name="Text 7"/>
          <p:cNvSpPr/>
          <p:nvPr/>
        </p:nvSpPr>
        <p:spPr>
          <a:xfrm>
            <a:off x="1033272" y="5367528"/>
            <a:ext cx="1179576" cy="164592"/>
          </a:xfrm>
          <a:prstGeom prst="rect">
            <a:avLst/>
          </a:prstGeom>
          <a:noFill/>
          <a:ln/>
        </p:spPr>
        <p:txBody>
          <a:bodyPr wrap="square" lIns="0" tIns="0" rIns="0" bIns="0" rtlCol="0" anchor="ctr">
            <a:normAutofit/>
          </a:bodyPr>
          <a:lstStyle/>
          <a:p>
            <a:pPr algn="ctr" indent="0" marL="0">
              <a:buNone/>
            </a:pPr>
            <a:r>
              <a:rPr lang="en-US" sz="900" b="1" dirty="0">
                <a:solidFill>
                  <a:srgbClr val="07111E"/>
                </a:solidFill>
              </a:rPr>
              <a:t>Primary Text</a:t>
            </a:r>
            <a:endParaRPr lang="en-US" sz="900" dirty="0"/>
          </a:p>
        </p:txBody>
      </p:sp>
      <p:sp>
        <p:nvSpPr>
          <p:cNvPr id="11" name="Shape 8"/>
          <p:cNvSpPr/>
          <p:nvPr/>
        </p:nvSpPr>
        <p:spPr>
          <a:xfrm>
            <a:off x="6400800" y="1325880"/>
            <a:ext cx="5074920" cy="4389120"/>
          </a:xfrm>
          <a:prstGeom prst="roundRect">
            <a:avLst>
              <a:gd name="adj" fmla="val 2500"/>
            </a:avLst>
          </a:prstGeom>
          <a:solidFill>
            <a:srgbClr val="16365A">
              <a:alpha val="82000"/>
            </a:srgbClr>
          </a:solidFill>
          <a:ln w="12700">
            <a:solidFill>
              <a:srgbClr val="E0A83B">
                <a:alpha val="35000"/>
              </a:srgbClr>
            </a:solidFill>
            <a:prstDash val="solid"/>
          </a:ln>
        </p:spPr>
      </p:sp>
      <p:sp>
        <p:nvSpPr>
          <p:cNvPr id="12" name="Text 9"/>
          <p:cNvSpPr/>
          <p:nvPr/>
        </p:nvSpPr>
        <p:spPr>
          <a:xfrm>
            <a:off x="6720840" y="1691640"/>
            <a:ext cx="4389120" cy="365760"/>
          </a:xfrm>
          <a:prstGeom prst="rect">
            <a:avLst/>
          </a:prstGeom>
          <a:noFill/>
          <a:ln/>
        </p:spPr>
        <p:txBody>
          <a:bodyPr wrap="square" lIns="0" tIns="0" rIns="0" bIns="0" rtlCol="0" anchor="ctr">
            <a:normAutofit/>
          </a:bodyPr>
          <a:lstStyle/>
          <a:p>
            <a:pPr indent="0" marL="0">
              <a:buNone/>
            </a:pPr>
            <a:r>
              <a:rPr lang="en-US" sz="2100" b="1" dirty="0">
                <a:solidFill>
                  <a:srgbClr val="F2C76D"/>
                </a:solidFill>
              </a:rPr>
              <a:t>Teaching emphasis</a:t>
            </a:r>
            <a:endParaRPr lang="en-US" sz="2100" dirty="0"/>
          </a:p>
        </p:txBody>
      </p:sp>
      <p:sp>
        <p:nvSpPr>
          <p:cNvPr id="13" name="Text 10"/>
          <p:cNvSpPr/>
          <p:nvPr/>
        </p:nvSpPr>
        <p:spPr>
          <a:xfrm>
            <a:off x="6720840" y="2331720"/>
            <a:ext cx="4343400" cy="2286000"/>
          </a:xfrm>
          <a:prstGeom prst="rect">
            <a:avLst/>
          </a:prstGeom>
          <a:noFill/>
          <a:ln/>
        </p:spPr>
        <p:txBody>
          <a:bodyPr wrap="square" lIns="635" tIns="635" rIns="635" bIns="635" rtlCol="0" anchor="ctr">
            <a:normAutofit/>
          </a:bodyPr>
          <a:lstStyle/>
          <a:p>
            <a:pPr indent="0" marL="0">
              <a:buNone/>
            </a:pPr>
            <a:r>
              <a:rPr lang="en-US" sz="1800" dirty="0">
                <a:solidFill>
                  <a:srgbClr val="FFFFFF"/>
                </a:solidFill>
              </a:rPr>
              <a:t>Let the class hear Paul’s purpose: “comfort one another.” This doctrine is not meant to feed fear, but to strengthen the weary and console the grieving.</a:t>
            </a:r>
            <a:endParaRPr lang="en-US" sz="1800" dirty="0"/>
          </a:p>
        </p:txBody>
      </p:sp>
      <p:sp>
        <p:nvSpPr>
          <p:cNvPr id="14" name="Text 11"/>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some_glorious_assets/visual_1.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6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Revelation 21:4</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The end of tears is God’s own promise</a:t>
            </a:r>
            <a:endParaRPr lang="en-US" sz="1350" dirty="0"/>
          </a:p>
        </p:txBody>
      </p:sp>
      <p:sp>
        <p:nvSpPr>
          <p:cNvPr id="6" name="Shape 3"/>
          <p:cNvSpPr/>
          <p:nvPr/>
        </p:nvSpPr>
        <p:spPr>
          <a:xfrm>
            <a:off x="731520" y="1371600"/>
            <a:ext cx="10698480" cy="4480560"/>
          </a:xfrm>
          <a:prstGeom prst="roundRect">
            <a:avLst>
              <a:gd name="adj" fmla="val 2449"/>
            </a:avLst>
          </a:prstGeom>
          <a:solidFill>
            <a:srgbClr val="07182A">
              <a:alpha val="87000"/>
            </a:srgbClr>
          </a:solidFill>
          <a:ln w="12700">
            <a:solidFill>
              <a:srgbClr val="E0A83B">
                <a:alpha val="35000"/>
              </a:srgbClr>
            </a:solidFill>
            <a:prstDash val="solid"/>
          </a:ln>
        </p:spPr>
      </p:sp>
      <p:sp>
        <p:nvSpPr>
          <p:cNvPr id="7" name="Shape 4"/>
          <p:cNvSpPr/>
          <p:nvPr/>
        </p:nvSpPr>
        <p:spPr>
          <a:xfrm>
            <a:off x="1051560" y="1737360"/>
            <a:ext cx="3246120" cy="1874520"/>
          </a:xfrm>
          <a:prstGeom prst="roundRect">
            <a:avLst>
              <a:gd name="adj" fmla="val 5854"/>
            </a:avLst>
          </a:prstGeom>
          <a:solidFill>
            <a:srgbClr val="0B1C31">
              <a:alpha val="88000"/>
            </a:srgbClr>
          </a:solidFill>
          <a:ln w="12700">
            <a:solidFill>
              <a:srgbClr val="E0A83B">
                <a:alpha val="35000"/>
              </a:srgbClr>
            </a:solidFill>
            <a:prstDash val="solid"/>
          </a:ln>
        </p:spPr>
      </p:sp>
      <p:sp>
        <p:nvSpPr>
          <p:cNvPr id="8" name="Text 5"/>
          <p:cNvSpPr/>
          <p:nvPr/>
        </p:nvSpPr>
        <p:spPr>
          <a:xfrm>
            <a:off x="1188720" y="190195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9" name="Text 6"/>
          <p:cNvSpPr/>
          <p:nvPr/>
        </p:nvSpPr>
        <p:spPr>
          <a:xfrm>
            <a:off x="1801368" y="1901952"/>
            <a:ext cx="233172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Death will be no more</a:t>
            </a:r>
            <a:endParaRPr lang="en-US" sz="1500" dirty="0"/>
          </a:p>
        </p:txBody>
      </p:sp>
      <p:sp>
        <p:nvSpPr>
          <p:cNvPr id="10" name="Text 7"/>
          <p:cNvSpPr/>
          <p:nvPr/>
        </p:nvSpPr>
        <p:spPr>
          <a:xfrm>
            <a:off x="1801368" y="2240280"/>
            <a:ext cx="2331720" cy="1280160"/>
          </a:xfrm>
          <a:prstGeom prst="rect">
            <a:avLst/>
          </a:prstGeom>
          <a:noFill/>
          <a:ln/>
        </p:spPr>
        <p:txBody>
          <a:bodyPr wrap="square" lIns="0" tIns="0" rIns="0" bIns="0" rtlCol="0" anchor="ctr">
            <a:normAutofit/>
          </a:bodyPr>
          <a:lstStyle/>
          <a:p>
            <a:pPr indent="0" marL="0">
              <a:buNone/>
            </a:pPr>
            <a:r>
              <a:rPr lang="en-US" sz="1170" dirty="0">
                <a:solidFill>
                  <a:srgbClr val="F6E8D0"/>
                </a:solidFill>
              </a:rPr>
              <a:t>The hymn’s hope is not simply better circumstances; it is the removal of death itself.</a:t>
            </a:r>
            <a:endParaRPr lang="en-US" sz="1170" dirty="0"/>
          </a:p>
        </p:txBody>
      </p:sp>
      <p:sp>
        <p:nvSpPr>
          <p:cNvPr id="11" name="Shape 8"/>
          <p:cNvSpPr/>
          <p:nvPr/>
        </p:nvSpPr>
        <p:spPr>
          <a:xfrm>
            <a:off x="4480560" y="1737360"/>
            <a:ext cx="3246120" cy="1874520"/>
          </a:xfrm>
          <a:prstGeom prst="roundRect">
            <a:avLst>
              <a:gd name="adj" fmla="val 5854"/>
            </a:avLst>
          </a:prstGeom>
          <a:solidFill>
            <a:srgbClr val="0B1C31">
              <a:alpha val="88000"/>
            </a:srgbClr>
          </a:solidFill>
          <a:ln w="12700">
            <a:solidFill>
              <a:srgbClr val="E0A83B">
                <a:alpha val="35000"/>
              </a:srgbClr>
            </a:solidFill>
            <a:prstDash val="solid"/>
          </a:ln>
        </p:spPr>
      </p:sp>
      <p:sp>
        <p:nvSpPr>
          <p:cNvPr id="12" name="Text 9"/>
          <p:cNvSpPr/>
          <p:nvPr/>
        </p:nvSpPr>
        <p:spPr>
          <a:xfrm>
            <a:off x="4617720" y="190195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13" name="Text 10"/>
          <p:cNvSpPr/>
          <p:nvPr/>
        </p:nvSpPr>
        <p:spPr>
          <a:xfrm>
            <a:off x="5230368" y="1901952"/>
            <a:ext cx="233172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Mourning will end</a:t>
            </a:r>
            <a:endParaRPr lang="en-US" sz="1500" dirty="0"/>
          </a:p>
        </p:txBody>
      </p:sp>
      <p:sp>
        <p:nvSpPr>
          <p:cNvPr id="14" name="Text 11"/>
          <p:cNvSpPr/>
          <p:nvPr/>
        </p:nvSpPr>
        <p:spPr>
          <a:xfrm>
            <a:off x="5230368" y="2240280"/>
            <a:ext cx="2331720" cy="1280160"/>
          </a:xfrm>
          <a:prstGeom prst="rect">
            <a:avLst/>
          </a:prstGeom>
          <a:noFill/>
          <a:ln/>
        </p:spPr>
        <p:txBody>
          <a:bodyPr wrap="square" lIns="0" tIns="0" rIns="0" bIns="0" rtlCol="0" anchor="ctr">
            <a:normAutofit/>
          </a:bodyPr>
          <a:lstStyle/>
          <a:p>
            <a:pPr indent="0" marL="0">
              <a:buNone/>
            </a:pPr>
            <a:r>
              <a:rPr lang="en-US" sz="1170" dirty="0">
                <a:solidFill>
                  <a:srgbClr val="F6E8D0"/>
                </a:solidFill>
              </a:rPr>
              <a:t>Christian comfort honors sorrow because God promises to answer it fully.</a:t>
            </a:r>
            <a:endParaRPr lang="en-US" sz="1170" dirty="0"/>
          </a:p>
        </p:txBody>
      </p:sp>
      <p:sp>
        <p:nvSpPr>
          <p:cNvPr id="15" name="Shape 12"/>
          <p:cNvSpPr/>
          <p:nvPr/>
        </p:nvSpPr>
        <p:spPr>
          <a:xfrm>
            <a:off x="7909560" y="1737360"/>
            <a:ext cx="3246120" cy="1874520"/>
          </a:xfrm>
          <a:prstGeom prst="roundRect">
            <a:avLst>
              <a:gd name="adj" fmla="val 5854"/>
            </a:avLst>
          </a:prstGeom>
          <a:solidFill>
            <a:srgbClr val="0B1C31">
              <a:alpha val="88000"/>
            </a:srgbClr>
          </a:solidFill>
          <a:ln w="12700">
            <a:solidFill>
              <a:srgbClr val="E0A83B">
                <a:alpha val="35000"/>
              </a:srgbClr>
            </a:solidFill>
            <a:prstDash val="solid"/>
          </a:ln>
        </p:spPr>
      </p:sp>
      <p:sp>
        <p:nvSpPr>
          <p:cNvPr id="16" name="Text 13"/>
          <p:cNvSpPr/>
          <p:nvPr/>
        </p:nvSpPr>
        <p:spPr>
          <a:xfrm>
            <a:off x="8046720" y="1901952"/>
            <a:ext cx="502920" cy="411480"/>
          </a:xfrm>
          <a:prstGeom prst="rect">
            <a:avLst/>
          </a:prstGeom>
          <a:noFill/>
          <a:ln/>
        </p:spPr>
        <p:txBody>
          <a:bodyPr wrap="square" lIns="0" tIns="0" rIns="0" bIns="0" rtlCol="0" anchor="ctr">
            <a:normAutofit/>
          </a:bodyPr>
          <a:lstStyle/>
          <a:p>
            <a:pPr indent="0" marL="0">
              <a:buNone/>
            </a:pPr>
            <a:r>
              <a:rPr lang="en-US" sz="2200" dirty="0">
                <a:solidFill>
                  <a:srgbClr val="E0A83B"/>
                </a:solidFill>
              </a:rPr>
              <a:t>☀</a:t>
            </a:r>
            <a:endParaRPr lang="en-US" sz="2200" dirty="0"/>
          </a:p>
        </p:txBody>
      </p:sp>
      <p:sp>
        <p:nvSpPr>
          <p:cNvPr id="17" name="Text 14"/>
          <p:cNvSpPr/>
          <p:nvPr/>
        </p:nvSpPr>
        <p:spPr>
          <a:xfrm>
            <a:off x="8659368" y="1901952"/>
            <a:ext cx="2331720" cy="256032"/>
          </a:xfrm>
          <a:prstGeom prst="rect">
            <a:avLst/>
          </a:prstGeom>
          <a:noFill/>
          <a:ln/>
        </p:spPr>
        <p:txBody>
          <a:bodyPr wrap="square" lIns="0" tIns="0" rIns="0" bIns="0" rtlCol="0" anchor="ctr">
            <a:normAutofit/>
          </a:bodyPr>
          <a:lstStyle/>
          <a:p>
            <a:pPr indent="0" marL="0">
              <a:buNone/>
            </a:pPr>
            <a:r>
              <a:rPr lang="en-US" sz="1500" b="1" dirty="0">
                <a:solidFill>
                  <a:srgbClr val="FFFFFF"/>
                </a:solidFill>
              </a:rPr>
              <a:t>The first things pass away</a:t>
            </a:r>
            <a:endParaRPr lang="en-US" sz="1500" dirty="0"/>
          </a:p>
        </p:txBody>
      </p:sp>
      <p:sp>
        <p:nvSpPr>
          <p:cNvPr id="18" name="Text 15"/>
          <p:cNvSpPr/>
          <p:nvPr/>
        </p:nvSpPr>
        <p:spPr>
          <a:xfrm>
            <a:off x="8659368" y="2240280"/>
            <a:ext cx="2331720" cy="1280160"/>
          </a:xfrm>
          <a:prstGeom prst="rect">
            <a:avLst/>
          </a:prstGeom>
          <a:noFill/>
          <a:ln/>
        </p:spPr>
        <p:txBody>
          <a:bodyPr wrap="square" lIns="0" tIns="0" rIns="0" bIns="0" rtlCol="0" anchor="ctr">
            <a:normAutofit/>
          </a:bodyPr>
          <a:lstStyle/>
          <a:p>
            <a:pPr indent="0" marL="0">
              <a:buNone/>
            </a:pPr>
            <a:r>
              <a:rPr lang="en-US" sz="1170" dirty="0">
                <a:solidFill>
                  <a:srgbClr val="F6E8D0"/>
                </a:solidFill>
              </a:rPr>
              <a:t>The daybreak image points toward God’s new creation, where pain no longer rules.</a:t>
            </a:r>
            <a:endParaRPr lang="en-US" sz="1170" dirty="0"/>
          </a:p>
        </p:txBody>
      </p:sp>
      <p:sp>
        <p:nvSpPr>
          <p:cNvPr id="19" name="Text 16"/>
          <p:cNvSpPr/>
          <p:nvPr/>
        </p:nvSpPr>
        <p:spPr>
          <a:xfrm>
            <a:off x="1097280" y="4754880"/>
            <a:ext cx="9875520" cy="457200"/>
          </a:xfrm>
          <a:prstGeom prst="rect">
            <a:avLst/>
          </a:prstGeom>
          <a:noFill/>
          <a:ln/>
        </p:spPr>
        <p:txBody>
          <a:bodyPr wrap="square" lIns="762" tIns="762" rIns="762" bIns="762" rtlCol="0" anchor="ctr">
            <a:normAutofit/>
          </a:bodyPr>
          <a:lstStyle/>
          <a:p>
            <a:pPr indent="0" marL="0">
              <a:buNone/>
            </a:pPr>
            <a:r>
              <a:rPr lang="en-US" sz="1200" i="1" dirty="0">
                <a:solidFill>
                  <a:srgbClr val="F6E8D0"/>
                </a:solidFill>
              </a:rPr>
              <a:t>Pastoral caution: do not use future hope to silence present grief. Let the promise strengthen love, patience, and prayer.</a:t>
            </a:r>
            <a:endParaRPr lang="en-US" sz="1200" dirty="0"/>
          </a:p>
        </p:txBody>
      </p:sp>
      <p:sp>
        <p:nvSpPr>
          <p:cNvPr id="20" name="Text 17"/>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some_glorious_assets/visual_5.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4000"/>
            </a:srgbClr>
          </a:solidFill>
          <a:ln w="12700">
            <a:solidFill>
              <a:srgbClr val="000000">
                <a:alpha val="0"/>
              </a:srgbClr>
            </a:solidFill>
            <a:prstDash val="solid"/>
          </a:ln>
        </p:spPr>
      </p:sp>
      <p:sp>
        <p:nvSpPr>
          <p:cNvPr id="4" name="Text 1"/>
          <p:cNvSpPr/>
          <p:nvPr/>
        </p:nvSpPr>
        <p:spPr>
          <a:xfrm>
            <a:off x="502920" y="347472"/>
            <a:ext cx="7132320" cy="502920"/>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1 Corinthians 15 and Titus 2</a:t>
            </a:r>
            <a:endParaRPr lang="en-US" sz="3000" dirty="0"/>
          </a:p>
        </p:txBody>
      </p:sp>
      <p:sp>
        <p:nvSpPr>
          <p:cNvPr id="5" name="Text 2"/>
          <p:cNvSpPr/>
          <p:nvPr/>
        </p:nvSpPr>
        <p:spPr>
          <a:xfrm>
            <a:off x="530352" y="877824"/>
            <a:ext cx="6949440" cy="320040"/>
          </a:xfrm>
          <a:prstGeom prst="rect">
            <a:avLst/>
          </a:prstGeom>
          <a:noFill/>
          <a:ln/>
        </p:spPr>
        <p:txBody>
          <a:bodyPr wrap="square" lIns="254" tIns="254" rIns="254" bIns="254" rtlCol="0" anchor="ctr">
            <a:normAutofit/>
          </a:bodyPr>
          <a:lstStyle/>
          <a:p>
            <a:pPr indent="0" marL="0">
              <a:buNone/>
            </a:pPr>
            <a:r>
              <a:rPr lang="en-US" sz="1350" i="1" dirty="0">
                <a:solidFill>
                  <a:srgbClr val="F6E8D0"/>
                </a:solidFill>
              </a:rPr>
              <a:t>Changed in hope, waiting in faith</a:t>
            </a:r>
            <a:endParaRPr lang="en-US" sz="1350" dirty="0"/>
          </a:p>
        </p:txBody>
      </p:sp>
      <p:sp>
        <p:nvSpPr>
          <p:cNvPr id="6" name="Shape 3"/>
          <p:cNvSpPr/>
          <p:nvPr/>
        </p:nvSpPr>
        <p:spPr>
          <a:xfrm>
            <a:off x="731520" y="1417320"/>
            <a:ext cx="5212080" cy="4297680"/>
          </a:xfrm>
          <a:prstGeom prst="roundRect">
            <a:avLst>
              <a:gd name="adj" fmla="val 2553"/>
            </a:avLst>
          </a:prstGeom>
          <a:solidFill>
            <a:srgbClr val="07182A">
              <a:alpha val="90000"/>
            </a:srgbClr>
          </a:solidFill>
          <a:ln w="12700">
            <a:solidFill>
              <a:srgbClr val="E0A83B">
                <a:alpha val="35000"/>
              </a:srgbClr>
            </a:solidFill>
            <a:prstDash val="solid"/>
          </a:ln>
        </p:spPr>
      </p:sp>
      <p:sp>
        <p:nvSpPr>
          <p:cNvPr id="7" name="Text 4"/>
          <p:cNvSpPr/>
          <p:nvPr/>
        </p:nvSpPr>
        <p:spPr>
          <a:xfrm>
            <a:off x="1051560" y="1783080"/>
            <a:ext cx="4389120" cy="365760"/>
          </a:xfrm>
          <a:prstGeom prst="rect">
            <a:avLst/>
          </a:prstGeom>
          <a:noFill/>
          <a:ln/>
        </p:spPr>
        <p:txBody>
          <a:bodyPr wrap="square" lIns="0" tIns="0" rIns="0" bIns="0" rtlCol="0" anchor="ctr"/>
          <a:lstStyle/>
          <a:p>
            <a:pPr indent="0" marL="0">
              <a:buNone/>
            </a:pPr>
            <a:r>
              <a:rPr lang="en-US" sz="2500" b="1" dirty="0">
                <a:solidFill>
                  <a:srgbClr val="F2C76D"/>
                </a:solidFill>
              </a:rPr>
              <a:t>Bodily hope</a:t>
            </a:r>
            <a:endParaRPr lang="en-US" sz="2500" dirty="0"/>
          </a:p>
        </p:txBody>
      </p:sp>
      <p:sp>
        <p:nvSpPr>
          <p:cNvPr id="8" name="Text 5"/>
          <p:cNvSpPr/>
          <p:nvPr/>
        </p:nvSpPr>
        <p:spPr>
          <a:xfrm>
            <a:off x="1051560" y="2331720"/>
            <a:ext cx="4434840" cy="1645920"/>
          </a:xfrm>
          <a:prstGeom prst="rect">
            <a:avLst/>
          </a:prstGeom>
          <a:noFill/>
          <a:ln/>
        </p:spPr>
        <p:txBody>
          <a:bodyPr wrap="square" lIns="635" tIns="635" rIns="635" bIns="635" rtlCol="0" anchor="ctr">
            <a:normAutofit/>
          </a:bodyPr>
          <a:lstStyle/>
          <a:p>
            <a:pPr indent="0" marL="0">
              <a:buNone/>
            </a:pPr>
            <a:r>
              <a:rPr lang="en-US" sz="1800" dirty="0">
                <a:solidFill>
                  <a:srgbClr val="FFFFFF"/>
                </a:solidFill>
              </a:rPr>
              <a:t>The resurrection promise reaches the whole person. Aging, sickness, and death do not get the final word over those who belong to Christ.</a:t>
            </a:r>
            <a:endParaRPr lang="en-US" sz="1800" dirty="0"/>
          </a:p>
        </p:txBody>
      </p:sp>
      <p:sp>
        <p:nvSpPr>
          <p:cNvPr id="9" name="Shape 6"/>
          <p:cNvSpPr/>
          <p:nvPr/>
        </p:nvSpPr>
        <p:spPr>
          <a:xfrm>
            <a:off x="1051560" y="4800600"/>
            <a:ext cx="2148840" cy="310896"/>
          </a:xfrm>
          <a:prstGeom prst="roundRect">
            <a:avLst>
              <a:gd name="adj" fmla="val 23529"/>
            </a:avLst>
          </a:prstGeom>
          <a:solidFill>
            <a:srgbClr val="E0A83B"/>
          </a:solidFill>
          <a:ln w="12700">
            <a:solidFill>
              <a:srgbClr val="E0A83B">
                <a:alpha val="0"/>
              </a:srgbClr>
            </a:solidFill>
            <a:prstDash val="solid"/>
          </a:ln>
        </p:spPr>
      </p:sp>
      <p:sp>
        <p:nvSpPr>
          <p:cNvPr id="10" name="Text 7"/>
          <p:cNvSpPr/>
          <p:nvPr/>
        </p:nvSpPr>
        <p:spPr>
          <a:xfrm>
            <a:off x="1124712" y="4864608"/>
            <a:ext cx="2002536" cy="164592"/>
          </a:xfrm>
          <a:prstGeom prst="rect">
            <a:avLst/>
          </a:prstGeom>
          <a:noFill/>
          <a:ln/>
        </p:spPr>
        <p:txBody>
          <a:bodyPr wrap="square" lIns="0" tIns="0" rIns="0" bIns="0" rtlCol="0" anchor="ctr">
            <a:normAutofit/>
          </a:bodyPr>
          <a:lstStyle/>
          <a:p>
            <a:pPr algn="ctr" indent="0" marL="0">
              <a:buNone/>
            </a:pPr>
            <a:r>
              <a:rPr lang="en-US" sz="900" b="1" dirty="0">
                <a:solidFill>
                  <a:srgbClr val="07111E"/>
                </a:solidFill>
              </a:rPr>
              <a:t>1 Corinthians 15:51–52</a:t>
            </a:r>
            <a:endParaRPr lang="en-US" sz="900" dirty="0"/>
          </a:p>
        </p:txBody>
      </p:sp>
      <p:sp>
        <p:nvSpPr>
          <p:cNvPr id="11" name="Shape 8"/>
          <p:cNvSpPr/>
          <p:nvPr/>
        </p:nvSpPr>
        <p:spPr>
          <a:xfrm>
            <a:off x="6355080" y="1417320"/>
            <a:ext cx="5074920" cy="4297680"/>
          </a:xfrm>
          <a:prstGeom prst="roundRect">
            <a:avLst>
              <a:gd name="adj" fmla="val 2553"/>
            </a:avLst>
          </a:prstGeom>
          <a:solidFill>
            <a:srgbClr val="07182A">
              <a:alpha val="90000"/>
            </a:srgbClr>
          </a:solidFill>
          <a:ln w="12700">
            <a:solidFill>
              <a:srgbClr val="E0A83B">
                <a:alpha val="35000"/>
              </a:srgbClr>
            </a:solidFill>
            <a:prstDash val="solid"/>
          </a:ln>
        </p:spPr>
      </p:sp>
      <p:sp>
        <p:nvSpPr>
          <p:cNvPr id="12" name="Text 9"/>
          <p:cNvSpPr/>
          <p:nvPr/>
        </p:nvSpPr>
        <p:spPr>
          <a:xfrm>
            <a:off x="6675120" y="1783080"/>
            <a:ext cx="4389120" cy="365760"/>
          </a:xfrm>
          <a:prstGeom prst="rect">
            <a:avLst/>
          </a:prstGeom>
          <a:noFill/>
          <a:ln/>
        </p:spPr>
        <p:txBody>
          <a:bodyPr wrap="square" lIns="0" tIns="0" rIns="0" bIns="0" rtlCol="0" anchor="ctr"/>
          <a:lstStyle/>
          <a:p>
            <a:pPr indent="0" marL="0">
              <a:buNone/>
            </a:pPr>
            <a:r>
              <a:rPr lang="en-US" sz="2500" b="1" dirty="0">
                <a:solidFill>
                  <a:srgbClr val="F2C76D"/>
                </a:solidFill>
              </a:rPr>
              <a:t>Watchful hope</a:t>
            </a:r>
            <a:endParaRPr lang="en-US" sz="2500" dirty="0"/>
          </a:p>
        </p:txBody>
      </p:sp>
      <p:sp>
        <p:nvSpPr>
          <p:cNvPr id="13" name="Text 10"/>
          <p:cNvSpPr/>
          <p:nvPr/>
        </p:nvSpPr>
        <p:spPr>
          <a:xfrm>
            <a:off x="6675120" y="2331720"/>
            <a:ext cx="4297680" cy="1645920"/>
          </a:xfrm>
          <a:prstGeom prst="rect">
            <a:avLst/>
          </a:prstGeom>
          <a:noFill/>
          <a:ln/>
        </p:spPr>
        <p:txBody>
          <a:bodyPr wrap="square" lIns="635" tIns="635" rIns="635" bIns="635" rtlCol="0" anchor="ctr">
            <a:normAutofit/>
          </a:bodyPr>
          <a:lstStyle/>
          <a:p>
            <a:pPr indent="0" marL="0">
              <a:buNone/>
            </a:pPr>
            <a:r>
              <a:rPr lang="en-US" sz="1800" dirty="0">
                <a:solidFill>
                  <a:srgbClr val="FFFFFF"/>
                </a:solidFill>
              </a:rPr>
              <a:t>Titus calls the appearing of Christ the “blessed hope.” The church waits with worship, mission, holiness, and compassion.</a:t>
            </a:r>
            <a:endParaRPr lang="en-US" sz="1800" dirty="0"/>
          </a:p>
        </p:txBody>
      </p:sp>
      <p:sp>
        <p:nvSpPr>
          <p:cNvPr id="14" name="Shape 11"/>
          <p:cNvSpPr/>
          <p:nvPr/>
        </p:nvSpPr>
        <p:spPr>
          <a:xfrm>
            <a:off x="6675120" y="4800600"/>
            <a:ext cx="1325880" cy="310896"/>
          </a:xfrm>
          <a:prstGeom prst="roundRect">
            <a:avLst>
              <a:gd name="adj" fmla="val 23529"/>
            </a:avLst>
          </a:prstGeom>
          <a:solidFill>
            <a:srgbClr val="E0A83B"/>
          </a:solidFill>
          <a:ln w="12700">
            <a:solidFill>
              <a:srgbClr val="E0A83B">
                <a:alpha val="0"/>
              </a:srgbClr>
            </a:solidFill>
            <a:prstDash val="solid"/>
          </a:ln>
        </p:spPr>
      </p:sp>
      <p:sp>
        <p:nvSpPr>
          <p:cNvPr id="15" name="Text 12"/>
          <p:cNvSpPr/>
          <p:nvPr/>
        </p:nvSpPr>
        <p:spPr>
          <a:xfrm>
            <a:off x="6748272" y="4864608"/>
            <a:ext cx="1179576" cy="164592"/>
          </a:xfrm>
          <a:prstGeom prst="rect">
            <a:avLst/>
          </a:prstGeom>
          <a:noFill/>
          <a:ln/>
        </p:spPr>
        <p:txBody>
          <a:bodyPr wrap="square" lIns="0" tIns="0" rIns="0" bIns="0" rtlCol="0" anchor="ctr">
            <a:normAutofit/>
          </a:bodyPr>
          <a:lstStyle/>
          <a:p>
            <a:pPr algn="ctr" indent="0" marL="0">
              <a:buNone/>
            </a:pPr>
            <a:r>
              <a:rPr lang="en-US" sz="900" b="1" dirty="0">
                <a:solidFill>
                  <a:srgbClr val="07111E"/>
                </a:solidFill>
              </a:rPr>
              <a:t>Titus 2:13</a:t>
            </a:r>
            <a:endParaRPr lang="en-US" sz="900" dirty="0"/>
          </a:p>
        </p:txBody>
      </p:sp>
      <p:sp>
        <p:nvSpPr>
          <p:cNvPr id="16" name="Text 13"/>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some_glorious_assets/visual_4.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0000"/>
            </a:srgbClr>
          </a:solidFill>
          <a:ln w="12700">
            <a:solidFill>
              <a:srgbClr val="000000">
                <a:alpha val="0"/>
              </a:srgbClr>
            </a:solidFill>
            <a:prstDash val="solid"/>
          </a:ln>
        </p:spPr>
      </p:sp>
      <p:sp>
        <p:nvSpPr>
          <p:cNvPr id="4" name="Text 1"/>
          <p:cNvSpPr/>
          <p:nvPr/>
        </p:nvSpPr>
        <p:spPr>
          <a:xfrm>
            <a:off x="685800" y="2423160"/>
            <a:ext cx="7498080" cy="685800"/>
          </a:xfrm>
          <a:prstGeom prst="rect">
            <a:avLst/>
          </a:prstGeom>
          <a:noFill/>
          <a:ln/>
        </p:spPr>
        <p:txBody>
          <a:bodyPr wrap="square" lIns="0" tIns="0" rIns="0" bIns="0" rtlCol="0" anchor="ctr">
            <a:normAutofit/>
          </a:bodyPr>
          <a:lstStyle/>
          <a:p>
            <a:pPr indent="0" marL="0">
              <a:buNone/>
            </a:pPr>
            <a:r>
              <a:rPr lang="en-US" sz="4000" b="1" dirty="0">
                <a:solidFill>
                  <a:srgbClr val="FFFFFF"/>
                </a:solidFill>
              </a:rPr>
              <a:t>The Hymn’s Movement</a:t>
            </a:r>
            <a:endParaRPr lang="en-US" sz="4000" dirty="0"/>
          </a:p>
        </p:txBody>
      </p:sp>
      <p:sp>
        <p:nvSpPr>
          <p:cNvPr id="5" name="Text 2"/>
          <p:cNvSpPr/>
          <p:nvPr/>
        </p:nvSpPr>
        <p:spPr>
          <a:xfrm>
            <a:off x="731520" y="3218688"/>
            <a:ext cx="5943600" cy="384048"/>
          </a:xfrm>
          <a:prstGeom prst="rect">
            <a:avLst/>
          </a:prstGeom>
          <a:noFill/>
          <a:ln/>
        </p:spPr>
        <p:txBody>
          <a:bodyPr wrap="square" lIns="0" tIns="0" rIns="0" bIns="0" rtlCol="0" anchor="ctr"/>
          <a:lstStyle/>
          <a:p>
            <a:pPr indent="0" marL="0">
              <a:buNone/>
            </a:pPr>
            <a:r>
              <a:rPr lang="en-US" sz="1800" dirty="0">
                <a:solidFill>
                  <a:srgbClr val="F6E8D0"/>
                </a:solidFill>
              </a:rPr>
              <a:t>Sorrow · Daybreak · Victory · Reunion</a:t>
            </a:r>
            <a:endParaRPr lang="en-US" sz="1800" dirty="0"/>
          </a:p>
        </p:txBody>
      </p:sp>
      <p:sp>
        <p:nvSpPr>
          <p:cNvPr id="6" name="Text 3"/>
          <p:cNvSpPr/>
          <p:nvPr/>
        </p:nvSpPr>
        <p:spPr>
          <a:xfrm>
            <a:off x="411480" y="6510528"/>
            <a:ext cx="6858000" cy="164592"/>
          </a:xfrm>
          <a:prstGeom prst="rect">
            <a:avLst/>
          </a:prstGeom>
          <a:noFill/>
          <a:ln/>
        </p:spPr>
        <p:txBody>
          <a:bodyPr wrap="square" lIns="0" tIns="0" rIns="0" bIns="0" rtlCol="0" anchor="ctr"/>
          <a:lstStyle/>
          <a:p>
            <a:pPr indent="0" marL="0">
              <a:buNone/>
            </a:pPr>
            <a:r>
              <a:rPr lang="en-US" sz="750" dirty="0">
                <a:solidFill>
                  <a:srgbClr val="B8C2CC"/>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Some Glorious Morning Sorrow Will Cease Teaching Guide</dc:title>
  <dc:subject>Hymn study resource</dc:subject>
  <dc:creator>HymnInfo.com</dc:creator>
  <cp:lastModifiedBy>HymnInfo.com</cp:lastModifiedBy>
  <cp:revision>1</cp:revision>
  <dcterms:created xsi:type="dcterms:W3CDTF">2026-07-11T01:35:15Z</dcterms:created>
  <dcterms:modified xsi:type="dcterms:W3CDTF">2026-07-11T01:35:15Z</dcterms:modified>
</cp:coreProperties>
</file>