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notesMasterIdLst>
    <p:notesMasterId r:id="rId2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notesMaster" Target="notesMasters/notesMaster1.xml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jpg"/><Relationship Id="rId2" Type="http://schemas.openxmlformats.org/officeDocument/2006/relationships/image" Target="../media/image-14-2.jp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jpg"/><Relationship Id="rId2" Type="http://schemas.openxmlformats.org/officeDocument/2006/relationships/image" Target="../media/image-18-2.jp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2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g"/><Relationship Id="rId2" Type="http://schemas.openxmlformats.org/officeDocument/2006/relationships/image" Target="../media/image-4-2.jp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spacious_work/firmament_visual_1_dark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58368" y="640080"/>
            <a:ext cx="6766560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35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SPACIOUS FIRMAMENT ON HIGH</a:t>
            </a:r>
            <a:endParaRPr lang="en-US" sz="3500" dirty="0"/>
          </a:p>
        </p:txBody>
      </p:sp>
      <p:sp>
        <p:nvSpPr>
          <p:cNvPr id="4" name="Text 1"/>
          <p:cNvSpPr/>
          <p:nvPr/>
        </p:nvSpPr>
        <p:spPr>
          <a:xfrm>
            <a:off x="694944" y="1673352"/>
            <a:ext cx="27432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79A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Teaching Guide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713232" y="2148840"/>
            <a:ext cx="4663440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F9E8C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Creation, Wonder, and the Glory of God</a:t>
            </a:r>
            <a:endParaRPr lang="en-US" sz="1500" dirty="0"/>
          </a:p>
        </p:txBody>
      </p:sp>
      <p:sp>
        <p:nvSpPr>
          <p:cNvPr id="6" name="Shape 3"/>
          <p:cNvSpPr/>
          <p:nvPr/>
        </p:nvSpPr>
        <p:spPr>
          <a:xfrm>
            <a:off x="713232" y="2651760"/>
            <a:ext cx="1965960" cy="0"/>
          </a:xfrm>
          <a:prstGeom prst="line">
            <a:avLst/>
          </a:prstGeom>
          <a:noFill/>
          <a:ln w="15240">
            <a:solidFill>
              <a:srgbClr val="C79A45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713232" y="5623560"/>
            <a:ext cx="2633472" cy="640080"/>
          </a:xfrm>
          <a:prstGeom prst="rect">
            <a:avLst/>
          </a:prstGeom>
          <a:solidFill>
            <a:srgbClr val="021321">
              <a:alpha val="82000"/>
            </a:srgbClr>
          </a:solidFill>
          <a:ln w="12700">
            <a:solidFill>
              <a:srgbClr val="FFFFFF">
                <a:alpha val="22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832104" y="5733288"/>
            <a:ext cx="10972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F2C77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TEXT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832104" y="5897880"/>
            <a:ext cx="2331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FFFFFF"/>
                </a:solidFill>
              </a:rPr>
              <a:t>Joseph Addison</a:t>
            </a:r>
            <a:endParaRPr lang="en-US" sz="850" dirty="0"/>
          </a:p>
          <a:p>
            <a:pPr indent="0" marL="0">
              <a:buNone/>
            </a:pPr>
            <a:r>
              <a:rPr lang="en-US" sz="850" dirty="0">
                <a:solidFill>
                  <a:srgbClr val="FFFFFF"/>
                </a:solidFill>
              </a:rPr>
              <a:t>1712</a:t>
            </a:r>
            <a:endParaRPr lang="en-US" sz="850" dirty="0"/>
          </a:p>
        </p:txBody>
      </p:sp>
      <p:sp>
        <p:nvSpPr>
          <p:cNvPr id="10" name="Shape 7"/>
          <p:cNvSpPr/>
          <p:nvPr/>
        </p:nvSpPr>
        <p:spPr>
          <a:xfrm>
            <a:off x="3566160" y="5623560"/>
            <a:ext cx="2633472" cy="640080"/>
          </a:xfrm>
          <a:prstGeom prst="rect">
            <a:avLst/>
          </a:prstGeom>
          <a:solidFill>
            <a:srgbClr val="021321">
              <a:alpha val="82000"/>
            </a:srgbClr>
          </a:solidFill>
          <a:ln w="12700">
            <a:solidFill>
              <a:srgbClr val="FFFFFF">
                <a:alpha val="22000"/>
              </a:srgbClr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3685032" y="5733288"/>
            <a:ext cx="10972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F2C77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TUNE</a:t>
            </a:r>
            <a:endParaRPr lang="en-US" sz="750" dirty="0"/>
          </a:p>
        </p:txBody>
      </p:sp>
      <p:sp>
        <p:nvSpPr>
          <p:cNvPr id="12" name="Text 9"/>
          <p:cNvSpPr/>
          <p:nvPr/>
        </p:nvSpPr>
        <p:spPr>
          <a:xfrm>
            <a:off x="3685032" y="5897880"/>
            <a:ext cx="2331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FFFFFF"/>
                </a:solidFill>
              </a:rPr>
              <a:t>CREATION</a:t>
            </a:r>
            <a:endParaRPr lang="en-US" sz="850" dirty="0"/>
          </a:p>
          <a:p>
            <a:pPr indent="0" marL="0">
              <a:buNone/>
            </a:pPr>
            <a:r>
              <a:rPr lang="en-US" sz="850" dirty="0">
                <a:solidFill>
                  <a:srgbClr val="FFFFFF"/>
                </a:solidFill>
              </a:rPr>
              <a:t>Haydn adaptation</a:t>
            </a:r>
            <a:endParaRPr lang="en-US" sz="850" dirty="0"/>
          </a:p>
        </p:txBody>
      </p:sp>
      <p:sp>
        <p:nvSpPr>
          <p:cNvPr id="13" name="Shape 10"/>
          <p:cNvSpPr/>
          <p:nvPr/>
        </p:nvSpPr>
        <p:spPr>
          <a:xfrm>
            <a:off x="6419088" y="5623560"/>
            <a:ext cx="2633472" cy="640080"/>
          </a:xfrm>
          <a:prstGeom prst="rect">
            <a:avLst/>
          </a:prstGeom>
          <a:solidFill>
            <a:srgbClr val="021321">
              <a:alpha val="82000"/>
            </a:srgbClr>
          </a:solidFill>
          <a:ln w="12700">
            <a:solidFill>
              <a:srgbClr val="FFFFFF">
                <a:alpha val="22000"/>
              </a:srgbClr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537960" y="5733288"/>
            <a:ext cx="10972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F2C77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SCRIPTURE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6537960" y="5897880"/>
            <a:ext cx="2331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FFFFFF"/>
                </a:solidFill>
              </a:rPr>
              <a:t>Psalm 19:1-6</a:t>
            </a:r>
            <a:endParaRPr lang="en-US" sz="850" dirty="0"/>
          </a:p>
        </p:txBody>
      </p:sp>
      <p:sp>
        <p:nvSpPr>
          <p:cNvPr id="16" name="Shape 13"/>
          <p:cNvSpPr/>
          <p:nvPr/>
        </p:nvSpPr>
        <p:spPr>
          <a:xfrm>
            <a:off x="9272016" y="5623560"/>
            <a:ext cx="2633472" cy="640080"/>
          </a:xfrm>
          <a:prstGeom prst="rect">
            <a:avLst/>
          </a:prstGeom>
          <a:solidFill>
            <a:srgbClr val="021321">
              <a:alpha val="82000"/>
            </a:srgbClr>
          </a:solidFill>
          <a:ln w="12700">
            <a:solidFill>
              <a:srgbClr val="FFFFFF">
                <a:alpha val="22000"/>
              </a:srgbClr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9390888" y="5733288"/>
            <a:ext cx="10972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F2C77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FIRST LINE</a:t>
            </a:r>
            <a:endParaRPr lang="en-US" sz="750" dirty="0"/>
          </a:p>
        </p:txBody>
      </p:sp>
      <p:sp>
        <p:nvSpPr>
          <p:cNvPr id="18" name="Text 15"/>
          <p:cNvSpPr/>
          <p:nvPr/>
        </p:nvSpPr>
        <p:spPr>
          <a:xfrm>
            <a:off x="9390888" y="5897880"/>
            <a:ext cx="2331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FFFFFF"/>
                </a:solidFill>
              </a:rPr>
              <a:t>The spacious firmament on high</a:t>
            </a:r>
            <a:endParaRPr lang="en-US" sz="850" dirty="0"/>
          </a:p>
        </p:txBody>
      </p:sp>
      <p:sp>
        <p:nvSpPr>
          <p:cNvPr id="19" name="Shape 16"/>
          <p:cNvSpPr/>
          <p:nvPr/>
        </p:nvSpPr>
        <p:spPr>
          <a:xfrm>
            <a:off x="502920" y="6519672"/>
            <a:ext cx="11201400" cy="0"/>
          </a:xfrm>
          <a:prstGeom prst="line">
            <a:avLst/>
          </a:prstGeom>
          <a:noFill/>
          <a:ln w="6350">
            <a:solidFill>
              <a:srgbClr val="FFFFFF">
                <a:alpha val="28000"/>
              </a:srgbClr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502920" y="6565392"/>
            <a:ext cx="603504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E9EEF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spacious_work/firmament_visual_3_soft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1792" y="347472"/>
            <a:ext cx="8046720" cy="5029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0823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Natural Revelation and Scripture</a:t>
            </a:r>
            <a:endParaRPr lang="en-US" sz="2500" dirty="0"/>
          </a:p>
        </p:txBody>
      </p:sp>
      <p:sp>
        <p:nvSpPr>
          <p:cNvPr id="4" name="Text 1"/>
          <p:cNvSpPr/>
          <p:nvPr/>
        </p:nvSpPr>
        <p:spPr>
          <a:xfrm>
            <a:off x="658368" y="896112"/>
            <a:ext cx="7955280" cy="29260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C79A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creation does and does not say</a:t>
            </a:r>
            <a:endParaRPr lang="en-US" sz="1250" dirty="0"/>
          </a:p>
        </p:txBody>
      </p:sp>
      <p:sp>
        <p:nvSpPr>
          <p:cNvPr id="5" name="Shape 2"/>
          <p:cNvSpPr/>
          <p:nvPr/>
        </p:nvSpPr>
        <p:spPr>
          <a:xfrm>
            <a:off x="658368" y="1225296"/>
            <a:ext cx="1920240" cy="0"/>
          </a:xfrm>
          <a:prstGeom prst="line">
            <a:avLst/>
          </a:prstGeom>
          <a:noFill/>
          <a:ln w="13970">
            <a:solidFill>
              <a:srgbClr val="C79A45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685800" y="1828800"/>
            <a:ext cx="3337560" cy="2743200"/>
          </a:xfrm>
          <a:prstGeom prst="roundRect">
            <a:avLst>
              <a:gd name="adj" fmla="val 2000"/>
            </a:avLst>
          </a:prstGeom>
          <a:solidFill>
            <a:srgbClr val="FFFFFF">
              <a:alpha val="95000"/>
            </a:srgbClr>
          </a:solidFill>
          <a:ln w="11430">
            <a:solidFill>
              <a:srgbClr val="D2B278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960120" y="2084832"/>
            <a:ext cx="2788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0823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Creation truly speaks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1005840" y="2788920"/>
            <a:ext cx="2697480" cy="11430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1330" dirty="0">
                <a:solidFill>
                  <a:srgbClr val="0A1930"/>
                </a:solidFill>
              </a:rPr>
              <a:t>God’s power, wisdom, order, and divine glory are perceived through what he has made.</a:t>
            </a:r>
            <a:endParaRPr lang="en-US" sz="1330" dirty="0"/>
          </a:p>
        </p:txBody>
      </p:sp>
      <p:sp>
        <p:nvSpPr>
          <p:cNvPr id="9" name="Shape 6"/>
          <p:cNvSpPr/>
          <p:nvPr/>
        </p:nvSpPr>
        <p:spPr>
          <a:xfrm>
            <a:off x="4507992" y="1828800"/>
            <a:ext cx="3337560" cy="2743200"/>
          </a:xfrm>
          <a:prstGeom prst="roundRect">
            <a:avLst>
              <a:gd name="adj" fmla="val 2000"/>
            </a:avLst>
          </a:prstGeom>
          <a:solidFill>
            <a:srgbClr val="FFFFFF">
              <a:alpha val="95000"/>
            </a:srgbClr>
          </a:solidFill>
          <a:ln w="11430">
            <a:solidFill>
              <a:srgbClr val="D2B278">
                <a:alpha val="75000"/>
              </a:srgbClr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4782312" y="2084832"/>
            <a:ext cx="2788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0823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Scripture speaks more clearly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4828032" y="2788920"/>
            <a:ext cx="2697480" cy="11430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1330" dirty="0">
                <a:solidFill>
                  <a:srgbClr val="0A1930"/>
                </a:solidFill>
              </a:rPr>
              <a:t>The Bible names the Creator, tells the truth about sin, and reveals God’s saving work.</a:t>
            </a:r>
            <a:endParaRPr lang="en-US" sz="1330" dirty="0"/>
          </a:p>
        </p:txBody>
      </p:sp>
      <p:sp>
        <p:nvSpPr>
          <p:cNvPr id="12" name="Shape 9"/>
          <p:cNvSpPr/>
          <p:nvPr/>
        </p:nvSpPr>
        <p:spPr>
          <a:xfrm>
            <a:off x="8330184" y="1828800"/>
            <a:ext cx="3337560" cy="2743200"/>
          </a:xfrm>
          <a:prstGeom prst="roundRect">
            <a:avLst>
              <a:gd name="adj" fmla="val 2000"/>
            </a:avLst>
          </a:prstGeom>
          <a:solidFill>
            <a:srgbClr val="FFFFFF">
              <a:alpha val="95000"/>
            </a:srgbClr>
          </a:solidFill>
          <a:ln w="11430">
            <a:solidFill>
              <a:srgbClr val="D2B278">
                <a:alpha val="75000"/>
              </a:srgbClr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8604504" y="2084832"/>
            <a:ext cx="2788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0823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Christ is the fullest light</a:t>
            </a:r>
            <a:endParaRPr lang="en-US" sz="1700" dirty="0"/>
          </a:p>
        </p:txBody>
      </p:sp>
      <p:sp>
        <p:nvSpPr>
          <p:cNvPr id="14" name="Text 11"/>
          <p:cNvSpPr/>
          <p:nvPr/>
        </p:nvSpPr>
        <p:spPr>
          <a:xfrm>
            <a:off x="8650224" y="2788920"/>
            <a:ext cx="2697480" cy="11430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1330" dirty="0">
                <a:solidFill>
                  <a:srgbClr val="0A1930"/>
                </a:solidFill>
              </a:rPr>
              <a:t>The glory hinted in creation is made personal and saving in Jesus Christ.</a:t>
            </a:r>
            <a:endParaRPr lang="en-US" sz="1330" dirty="0"/>
          </a:p>
        </p:txBody>
      </p:sp>
      <p:sp>
        <p:nvSpPr>
          <p:cNvPr id="15" name="Shape 12"/>
          <p:cNvSpPr/>
          <p:nvPr/>
        </p:nvSpPr>
        <p:spPr>
          <a:xfrm>
            <a:off x="502920" y="6519672"/>
            <a:ext cx="11201400" cy="0"/>
          </a:xfrm>
          <a:prstGeom prst="line">
            <a:avLst/>
          </a:prstGeom>
          <a:noFill/>
          <a:ln w="6350">
            <a:solidFill>
              <a:srgbClr val="8BA0B9">
                <a:alpha val="55000"/>
              </a:srgbClr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502920" y="6565392"/>
            <a:ext cx="603504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D6B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spacious_work/firmament_visual_1_soft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1792" y="347472"/>
            <a:ext cx="8046720" cy="5029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0823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Creator, Not Creation</a:t>
            </a:r>
            <a:endParaRPr lang="en-US" sz="2500" dirty="0"/>
          </a:p>
        </p:txBody>
      </p:sp>
      <p:sp>
        <p:nvSpPr>
          <p:cNvPr id="4" name="Text 1"/>
          <p:cNvSpPr/>
          <p:nvPr/>
        </p:nvSpPr>
        <p:spPr>
          <a:xfrm>
            <a:off x="658368" y="896112"/>
            <a:ext cx="7955280" cy="29260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C79A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needed distinction for church teaching</a:t>
            </a:r>
            <a:endParaRPr lang="en-US" sz="1250" dirty="0"/>
          </a:p>
        </p:txBody>
      </p:sp>
      <p:sp>
        <p:nvSpPr>
          <p:cNvPr id="5" name="Shape 2"/>
          <p:cNvSpPr/>
          <p:nvPr/>
        </p:nvSpPr>
        <p:spPr>
          <a:xfrm>
            <a:off x="658368" y="1225296"/>
            <a:ext cx="1920240" cy="0"/>
          </a:xfrm>
          <a:prstGeom prst="line">
            <a:avLst/>
          </a:prstGeom>
          <a:noFill/>
          <a:ln w="13970">
            <a:solidFill>
              <a:srgbClr val="C79A45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731520" y="1691640"/>
            <a:ext cx="4754880" cy="3246120"/>
          </a:xfrm>
          <a:prstGeom prst="roundRect">
            <a:avLst>
              <a:gd name="adj" fmla="val 1690"/>
            </a:avLst>
          </a:prstGeom>
          <a:solidFill>
            <a:srgbClr val="FFFFFF">
              <a:alpha val="96000"/>
            </a:srgbClr>
          </a:solidFill>
          <a:ln w="11430">
            <a:solidFill>
              <a:srgbClr val="D2B278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1005840" y="2057400"/>
            <a:ext cx="4206240" cy="173736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C79A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400" dirty="0">
                <a:solidFill>
                  <a:srgbClr val="0A19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Creation is magnificent, but it is not ultimate.
</a:t>
            </a:r>
            <a:pPr indent="0" marL="0">
              <a:buNone/>
            </a:pPr>
            <a:r>
              <a:rPr lang="en-US" sz="1400" b="1" dirty="0">
                <a:solidFill>
                  <a:srgbClr val="C79A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400" dirty="0">
                <a:solidFill>
                  <a:srgbClr val="0A19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sun, moon, and stars are not divine powers.
</a:t>
            </a:r>
            <a:pPr indent="0" marL="0">
              <a:buNone/>
            </a:pPr>
            <a:r>
              <a:rPr lang="en-US" sz="1400" b="1" dirty="0">
                <a:solidFill>
                  <a:srgbClr val="C79A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400" dirty="0">
                <a:solidFill>
                  <a:srgbClr val="0A19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Their beauty points beyond itself to the One who made them.
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6858000" y="1965960"/>
            <a:ext cx="2423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0823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SIGNPOST</a:t>
            </a:r>
            <a:endParaRPr lang="en-US" sz="2200" dirty="0"/>
          </a:p>
        </p:txBody>
      </p:sp>
      <p:sp>
        <p:nvSpPr>
          <p:cNvPr id="9" name="Shape 6"/>
          <p:cNvSpPr/>
          <p:nvPr/>
        </p:nvSpPr>
        <p:spPr>
          <a:xfrm>
            <a:off x="7040880" y="2606040"/>
            <a:ext cx="1920240" cy="914400"/>
          </a:xfrm>
          <a:prstGeom prst="chevron">
            <a:avLst/>
          </a:prstGeom>
          <a:solidFill>
            <a:srgbClr val="C79A45"/>
          </a:solidFill>
          <a:ln w="12700">
            <a:solidFill>
              <a:srgbClr val="C79A45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178040" y="3730752"/>
            <a:ext cx="16459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08233E"/>
                </a:solidFill>
              </a:rPr>
              <a:t>Worship</a:t>
            </a:r>
            <a:endParaRPr lang="en-US" sz="1700" dirty="0"/>
          </a:p>
          <a:p>
            <a:pPr algn="ctr" indent="0" marL="0">
              <a:buNone/>
            </a:pPr>
            <a:r>
              <a:rPr lang="en-US" sz="1700" b="1" dirty="0">
                <a:solidFill>
                  <a:srgbClr val="08233E"/>
                </a:solidFill>
              </a:rPr>
              <a:t>the Maker</a:t>
            </a:r>
            <a:endParaRPr lang="en-US" sz="1700" dirty="0"/>
          </a:p>
        </p:txBody>
      </p:sp>
      <p:sp>
        <p:nvSpPr>
          <p:cNvPr id="11" name="Shape 8"/>
          <p:cNvSpPr/>
          <p:nvPr/>
        </p:nvSpPr>
        <p:spPr>
          <a:xfrm>
            <a:off x="502920" y="6519672"/>
            <a:ext cx="11201400" cy="0"/>
          </a:xfrm>
          <a:prstGeom prst="line">
            <a:avLst/>
          </a:prstGeom>
          <a:noFill/>
          <a:ln w="6350">
            <a:solidFill>
              <a:srgbClr val="8BA0B9">
                <a:alpha val="5500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502920" y="6565392"/>
            <a:ext cx="603504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D6B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spacious_work/firmament_visual_4_dark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85800" y="594360"/>
            <a:ext cx="7772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Providence in Daily Rhythms</a:t>
            </a:r>
            <a:endParaRPr lang="en-US" sz="2800" dirty="0"/>
          </a:p>
        </p:txBody>
      </p:sp>
      <p:sp>
        <p:nvSpPr>
          <p:cNvPr id="4" name="Text 1"/>
          <p:cNvSpPr/>
          <p:nvPr/>
        </p:nvSpPr>
        <p:spPr>
          <a:xfrm>
            <a:off x="713232" y="1207008"/>
            <a:ext cx="5943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F9E8C0"/>
                </a:solidFill>
              </a:rPr>
              <a:t>Morning, evening, and night teach trust.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914400" y="2148840"/>
            <a:ext cx="3063240" cy="1874520"/>
          </a:xfrm>
          <a:prstGeom prst="roundRect">
            <a:avLst>
              <a:gd name="adj" fmla="val 2927"/>
            </a:avLst>
          </a:prstGeom>
          <a:solidFill>
            <a:srgbClr val="061B31">
              <a:alpha val="87000"/>
            </a:srgbClr>
          </a:solidFill>
          <a:ln w="1143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2249424" y="2404872"/>
            <a:ext cx="384048" cy="384048"/>
          </a:xfrm>
          <a:prstGeom prst="ellipse">
            <a:avLst/>
          </a:prstGeom>
          <a:solidFill>
            <a:srgbClr val="C79A45"/>
          </a:solidFill>
          <a:ln w="12700">
            <a:solidFill>
              <a:srgbClr val="C79A45">
                <a:alpha val="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2267712" y="2468880"/>
            <a:ext cx="34747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☀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234440" y="2907792"/>
            <a:ext cx="24231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Morning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1234440" y="3310128"/>
            <a:ext cx="2423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80" dirty="0">
                <a:solidFill>
                  <a:srgbClr val="FFFFFF"/>
                </a:solidFill>
              </a:rPr>
              <a:t>Receive the day as a gift.</a:t>
            </a:r>
            <a:endParaRPr lang="en-US" sz="1280" dirty="0"/>
          </a:p>
        </p:txBody>
      </p:sp>
      <p:sp>
        <p:nvSpPr>
          <p:cNvPr id="10" name="Shape 7"/>
          <p:cNvSpPr/>
          <p:nvPr/>
        </p:nvSpPr>
        <p:spPr>
          <a:xfrm>
            <a:off x="4617720" y="2148840"/>
            <a:ext cx="3063240" cy="1874520"/>
          </a:xfrm>
          <a:prstGeom prst="roundRect">
            <a:avLst>
              <a:gd name="adj" fmla="val 2927"/>
            </a:avLst>
          </a:prstGeom>
          <a:solidFill>
            <a:srgbClr val="061B31">
              <a:alpha val="87000"/>
            </a:srgbClr>
          </a:solidFill>
          <a:ln w="1143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5952744" y="2404872"/>
            <a:ext cx="384048" cy="384048"/>
          </a:xfrm>
          <a:prstGeom prst="ellipse">
            <a:avLst/>
          </a:prstGeom>
          <a:solidFill>
            <a:srgbClr val="C79A45"/>
          </a:solidFill>
          <a:ln w="12700">
            <a:solidFill>
              <a:srgbClr val="C79A45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5971032" y="2468880"/>
            <a:ext cx="34747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☾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4937760" y="2907792"/>
            <a:ext cx="24231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Evening</a:t>
            </a:r>
            <a:endParaRPr lang="en-US" sz="1700" dirty="0"/>
          </a:p>
        </p:txBody>
      </p:sp>
      <p:sp>
        <p:nvSpPr>
          <p:cNvPr id="14" name="Text 11"/>
          <p:cNvSpPr/>
          <p:nvPr/>
        </p:nvSpPr>
        <p:spPr>
          <a:xfrm>
            <a:off x="4937760" y="3310128"/>
            <a:ext cx="2423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80" dirty="0">
                <a:solidFill>
                  <a:srgbClr val="FFFFFF"/>
                </a:solidFill>
              </a:rPr>
              <a:t>Return the day with thanks.</a:t>
            </a:r>
            <a:endParaRPr lang="en-US" sz="1280" dirty="0"/>
          </a:p>
        </p:txBody>
      </p:sp>
      <p:sp>
        <p:nvSpPr>
          <p:cNvPr id="15" name="Shape 12"/>
          <p:cNvSpPr/>
          <p:nvPr/>
        </p:nvSpPr>
        <p:spPr>
          <a:xfrm>
            <a:off x="8321040" y="2148840"/>
            <a:ext cx="3063240" cy="1874520"/>
          </a:xfrm>
          <a:prstGeom prst="roundRect">
            <a:avLst>
              <a:gd name="adj" fmla="val 2927"/>
            </a:avLst>
          </a:prstGeom>
          <a:solidFill>
            <a:srgbClr val="061B31">
              <a:alpha val="87000"/>
            </a:srgbClr>
          </a:solidFill>
          <a:ln w="1143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9656064" y="2404872"/>
            <a:ext cx="384048" cy="384048"/>
          </a:xfrm>
          <a:prstGeom prst="ellipse">
            <a:avLst/>
          </a:prstGeom>
          <a:solidFill>
            <a:srgbClr val="C79A45"/>
          </a:solidFill>
          <a:ln w="12700">
            <a:solidFill>
              <a:srgbClr val="C79A45">
                <a:alpha val="0"/>
              </a:srgbClr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9674352" y="2468880"/>
            <a:ext cx="34747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✦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8641080" y="2907792"/>
            <a:ext cx="24231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Night</a:t>
            </a:r>
            <a:endParaRPr lang="en-US" sz="1700" dirty="0"/>
          </a:p>
        </p:txBody>
      </p:sp>
      <p:sp>
        <p:nvSpPr>
          <p:cNvPr id="19" name="Text 16"/>
          <p:cNvSpPr/>
          <p:nvPr/>
        </p:nvSpPr>
        <p:spPr>
          <a:xfrm>
            <a:off x="8641080" y="3310128"/>
            <a:ext cx="2423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80" dirty="0">
                <a:solidFill>
                  <a:srgbClr val="FFFFFF"/>
                </a:solidFill>
              </a:rPr>
              <a:t>Rest under the God who keeps watch.</a:t>
            </a:r>
            <a:endParaRPr lang="en-US" sz="1280" dirty="0"/>
          </a:p>
        </p:txBody>
      </p:sp>
      <p:sp>
        <p:nvSpPr>
          <p:cNvPr id="20" name="Shape 17"/>
          <p:cNvSpPr/>
          <p:nvPr/>
        </p:nvSpPr>
        <p:spPr>
          <a:xfrm>
            <a:off x="502920" y="6519672"/>
            <a:ext cx="11201400" cy="0"/>
          </a:xfrm>
          <a:prstGeom prst="line">
            <a:avLst/>
          </a:prstGeom>
          <a:noFill/>
          <a:ln w="6350">
            <a:solidFill>
              <a:srgbClr val="FFFFFF">
                <a:alpha val="28000"/>
              </a:srgbClr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502920" y="6565392"/>
            <a:ext cx="603504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E9EEF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spacious_work/firmament_visual_2_soft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1792" y="347472"/>
            <a:ext cx="8046720" cy="5029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0823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Theological Themes</a:t>
            </a:r>
            <a:endParaRPr lang="en-US" sz="2500" dirty="0"/>
          </a:p>
        </p:txBody>
      </p:sp>
      <p:sp>
        <p:nvSpPr>
          <p:cNvPr id="4" name="Text 1"/>
          <p:cNvSpPr/>
          <p:nvPr/>
        </p:nvSpPr>
        <p:spPr>
          <a:xfrm>
            <a:off x="658368" y="896112"/>
            <a:ext cx="7955280" cy="29260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C79A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Doctrine sung through the heavens</a:t>
            </a:r>
            <a:endParaRPr lang="en-US" sz="1250" dirty="0"/>
          </a:p>
        </p:txBody>
      </p:sp>
      <p:sp>
        <p:nvSpPr>
          <p:cNvPr id="5" name="Shape 2"/>
          <p:cNvSpPr/>
          <p:nvPr/>
        </p:nvSpPr>
        <p:spPr>
          <a:xfrm>
            <a:off x="658368" y="1225296"/>
            <a:ext cx="1920240" cy="0"/>
          </a:xfrm>
          <a:prstGeom prst="line">
            <a:avLst/>
          </a:prstGeom>
          <a:noFill/>
          <a:ln w="13970">
            <a:solidFill>
              <a:srgbClr val="C79A45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868680" y="1737360"/>
            <a:ext cx="2926080" cy="960120"/>
          </a:xfrm>
          <a:prstGeom prst="roundRect">
            <a:avLst>
              <a:gd name="adj" fmla="val 5714"/>
            </a:avLst>
          </a:prstGeom>
          <a:solidFill>
            <a:srgbClr val="FFFFFF">
              <a:alpha val="96000"/>
            </a:srgbClr>
          </a:solidFill>
          <a:ln w="11430">
            <a:solidFill>
              <a:srgbClr val="D2B278">
                <a:alpha val="75000"/>
              </a:srgbClr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1097280" y="2020824"/>
            <a:ext cx="384048" cy="384048"/>
          </a:xfrm>
          <a:prstGeom prst="ellipse">
            <a:avLst/>
          </a:prstGeom>
          <a:solidFill>
            <a:srgbClr val="153B63"/>
          </a:solidFill>
          <a:ln w="12700">
            <a:solidFill>
              <a:srgbClr val="153B63">
                <a:alpha val="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115568" y="2084832"/>
            <a:ext cx="34747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1627632" y="2057400"/>
            <a:ext cx="2011680" cy="25603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0823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Creation</a:t>
            </a:r>
            <a:endParaRPr lang="en-US" sz="1600" dirty="0"/>
          </a:p>
        </p:txBody>
      </p:sp>
      <p:sp>
        <p:nvSpPr>
          <p:cNvPr id="10" name="Shape 7"/>
          <p:cNvSpPr/>
          <p:nvPr/>
        </p:nvSpPr>
        <p:spPr>
          <a:xfrm>
            <a:off x="4526280" y="1737360"/>
            <a:ext cx="2926080" cy="960120"/>
          </a:xfrm>
          <a:prstGeom prst="roundRect">
            <a:avLst>
              <a:gd name="adj" fmla="val 5714"/>
            </a:avLst>
          </a:prstGeom>
          <a:solidFill>
            <a:srgbClr val="FFFFFF">
              <a:alpha val="96000"/>
            </a:srgbClr>
          </a:solidFill>
          <a:ln w="11430">
            <a:solidFill>
              <a:srgbClr val="D2B278">
                <a:alpha val="75000"/>
              </a:srgbClr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4754880" y="2020824"/>
            <a:ext cx="384048" cy="384048"/>
          </a:xfrm>
          <a:prstGeom prst="ellipse">
            <a:avLst/>
          </a:prstGeom>
          <a:solidFill>
            <a:srgbClr val="153B63"/>
          </a:solidFill>
          <a:ln w="12700">
            <a:solidFill>
              <a:srgbClr val="153B63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4773168" y="2084832"/>
            <a:ext cx="34747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5285232" y="2057400"/>
            <a:ext cx="2011680" cy="25603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0823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Natural Revelation</a:t>
            </a:r>
            <a:endParaRPr lang="en-US" sz="1600" dirty="0"/>
          </a:p>
        </p:txBody>
      </p:sp>
      <p:sp>
        <p:nvSpPr>
          <p:cNvPr id="14" name="Shape 11"/>
          <p:cNvSpPr/>
          <p:nvPr/>
        </p:nvSpPr>
        <p:spPr>
          <a:xfrm>
            <a:off x="8183880" y="1737360"/>
            <a:ext cx="2926080" cy="960120"/>
          </a:xfrm>
          <a:prstGeom prst="roundRect">
            <a:avLst>
              <a:gd name="adj" fmla="val 5714"/>
            </a:avLst>
          </a:prstGeom>
          <a:solidFill>
            <a:srgbClr val="FFFFFF">
              <a:alpha val="96000"/>
            </a:srgbClr>
          </a:solidFill>
          <a:ln w="11430">
            <a:solidFill>
              <a:srgbClr val="D2B278">
                <a:alpha val="75000"/>
              </a:srgbClr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8412480" y="2020824"/>
            <a:ext cx="384048" cy="384048"/>
          </a:xfrm>
          <a:prstGeom prst="ellipse">
            <a:avLst/>
          </a:prstGeom>
          <a:solidFill>
            <a:srgbClr val="153B63"/>
          </a:solidFill>
          <a:ln w="12700">
            <a:solidFill>
              <a:srgbClr val="153B63">
                <a:alpha val="0"/>
              </a:srgbClr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8430768" y="2084832"/>
            <a:ext cx="34747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1200" dirty="0"/>
          </a:p>
        </p:txBody>
      </p:sp>
      <p:sp>
        <p:nvSpPr>
          <p:cNvPr id="17" name="Text 14"/>
          <p:cNvSpPr/>
          <p:nvPr/>
        </p:nvSpPr>
        <p:spPr>
          <a:xfrm>
            <a:off x="8942832" y="2057400"/>
            <a:ext cx="2011680" cy="25603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0823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Providence</a:t>
            </a:r>
            <a:endParaRPr lang="en-US" sz="1600" dirty="0"/>
          </a:p>
        </p:txBody>
      </p:sp>
      <p:sp>
        <p:nvSpPr>
          <p:cNvPr id="18" name="Shape 15"/>
          <p:cNvSpPr/>
          <p:nvPr/>
        </p:nvSpPr>
        <p:spPr>
          <a:xfrm>
            <a:off x="868680" y="3154680"/>
            <a:ext cx="2926080" cy="960120"/>
          </a:xfrm>
          <a:prstGeom prst="roundRect">
            <a:avLst>
              <a:gd name="adj" fmla="val 5714"/>
            </a:avLst>
          </a:prstGeom>
          <a:solidFill>
            <a:srgbClr val="FFFFFF">
              <a:alpha val="96000"/>
            </a:srgbClr>
          </a:solidFill>
          <a:ln w="11430">
            <a:solidFill>
              <a:srgbClr val="D2B278">
                <a:alpha val="75000"/>
              </a:srgbClr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1097280" y="3438144"/>
            <a:ext cx="384048" cy="384048"/>
          </a:xfrm>
          <a:prstGeom prst="ellipse">
            <a:avLst/>
          </a:prstGeom>
          <a:solidFill>
            <a:srgbClr val="153B63"/>
          </a:solidFill>
          <a:ln w="12700">
            <a:solidFill>
              <a:srgbClr val="153B63">
                <a:alpha val="0"/>
              </a:srgbClr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1115568" y="3502152"/>
            <a:ext cx="34747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1627632" y="3474720"/>
            <a:ext cx="2011680" cy="25603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0823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Worship</a:t>
            </a:r>
            <a:endParaRPr lang="en-US" sz="1600" dirty="0"/>
          </a:p>
        </p:txBody>
      </p:sp>
      <p:sp>
        <p:nvSpPr>
          <p:cNvPr id="22" name="Shape 19"/>
          <p:cNvSpPr/>
          <p:nvPr/>
        </p:nvSpPr>
        <p:spPr>
          <a:xfrm>
            <a:off x="4526280" y="3154680"/>
            <a:ext cx="2926080" cy="960120"/>
          </a:xfrm>
          <a:prstGeom prst="roundRect">
            <a:avLst>
              <a:gd name="adj" fmla="val 5714"/>
            </a:avLst>
          </a:prstGeom>
          <a:solidFill>
            <a:srgbClr val="FFFFFF">
              <a:alpha val="96000"/>
            </a:srgbClr>
          </a:solidFill>
          <a:ln w="11430">
            <a:solidFill>
              <a:srgbClr val="D2B278">
                <a:alpha val="75000"/>
              </a:srgbClr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4754880" y="3438144"/>
            <a:ext cx="384048" cy="384048"/>
          </a:xfrm>
          <a:prstGeom prst="ellipse">
            <a:avLst/>
          </a:prstGeom>
          <a:solidFill>
            <a:srgbClr val="153B63"/>
          </a:solidFill>
          <a:ln w="12700">
            <a:solidFill>
              <a:srgbClr val="153B63">
                <a:alpha val="0"/>
              </a:srgbClr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4773168" y="3502152"/>
            <a:ext cx="34747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</a:t>
            </a:r>
            <a:endParaRPr lang="en-US" sz="1200" dirty="0"/>
          </a:p>
        </p:txBody>
      </p:sp>
      <p:sp>
        <p:nvSpPr>
          <p:cNvPr id="25" name="Text 22"/>
          <p:cNvSpPr/>
          <p:nvPr/>
        </p:nvSpPr>
        <p:spPr>
          <a:xfrm>
            <a:off x="5285232" y="3474720"/>
            <a:ext cx="2011680" cy="25603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0823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Humility</a:t>
            </a:r>
            <a:endParaRPr lang="en-US" sz="1600" dirty="0"/>
          </a:p>
        </p:txBody>
      </p:sp>
      <p:sp>
        <p:nvSpPr>
          <p:cNvPr id="26" name="Shape 23"/>
          <p:cNvSpPr/>
          <p:nvPr/>
        </p:nvSpPr>
        <p:spPr>
          <a:xfrm>
            <a:off x="8183880" y="3154680"/>
            <a:ext cx="2926080" cy="960120"/>
          </a:xfrm>
          <a:prstGeom prst="roundRect">
            <a:avLst>
              <a:gd name="adj" fmla="val 5714"/>
            </a:avLst>
          </a:prstGeom>
          <a:solidFill>
            <a:srgbClr val="FFFFFF">
              <a:alpha val="96000"/>
            </a:srgbClr>
          </a:solidFill>
          <a:ln w="11430">
            <a:solidFill>
              <a:srgbClr val="D2B278">
                <a:alpha val="75000"/>
              </a:srgbClr>
            </a:solidFill>
            <a:prstDash val="solid"/>
          </a:ln>
        </p:spPr>
      </p:sp>
      <p:sp>
        <p:nvSpPr>
          <p:cNvPr id="27" name="Shape 24"/>
          <p:cNvSpPr/>
          <p:nvPr/>
        </p:nvSpPr>
        <p:spPr>
          <a:xfrm>
            <a:off x="8412480" y="3438144"/>
            <a:ext cx="384048" cy="384048"/>
          </a:xfrm>
          <a:prstGeom prst="ellipse">
            <a:avLst/>
          </a:prstGeom>
          <a:solidFill>
            <a:srgbClr val="153B63"/>
          </a:solidFill>
          <a:ln w="12700">
            <a:solidFill>
              <a:srgbClr val="153B63">
                <a:alpha val="0"/>
              </a:srgbClr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8430768" y="3502152"/>
            <a:ext cx="34747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</a:t>
            </a:r>
            <a:endParaRPr lang="en-US" sz="1200" dirty="0"/>
          </a:p>
        </p:txBody>
      </p:sp>
      <p:sp>
        <p:nvSpPr>
          <p:cNvPr id="29" name="Text 26"/>
          <p:cNvSpPr/>
          <p:nvPr/>
        </p:nvSpPr>
        <p:spPr>
          <a:xfrm>
            <a:off x="8942832" y="3474720"/>
            <a:ext cx="2011680" cy="25603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0823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Thanksgiving</a:t>
            </a:r>
            <a:endParaRPr lang="en-US" sz="1600" dirty="0"/>
          </a:p>
        </p:txBody>
      </p:sp>
      <p:sp>
        <p:nvSpPr>
          <p:cNvPr id="30" name="Text 27"/>
          <p:cNvSpPr/>
          <p:nvPr/>
        </p:nvSpPr>
        <p:spPr>
          <a:xfrm>
            <a:off x="1188720" y="4892040"/>
            <a:ext cx="9784080" cy="59436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1600" dirty="0">
                <a:solidFill>
                  <a:srgbClr val="08233E"/>
                </a:solidFill>
              </a:rPr>
              <a:t>The hymn’s theology is simple but sturdy: the Maker’s glory is written across the visible world, and the church must learn to answer with praise.</a:t>
            </a:r>
            <a:endParaRPr lang="en-US" sz="1600" dirty="0"/>
          </a:p>
        </p:txBody>
      </p:sp>
      <p:sp>
        <p:nvSpPr>
          <p:cNvPr id="31" name="Shape 28"/>
          <p:cNvSpPr/>
          <p:nvPr/>
        </p:nvSpPr>
        <p:spPr>
          <a:xfrm>
            <a:off x="502920" y="6519672"/>
            <a:ext cx="11201400" cy="0"/>
          </a:xfrm>
          <a:prstGeom prst="line">
            <a:avLst/>
          </a:prstGeom>
          <a:noFill/>
          <a:ln w="6350">
            <a:solidFill>
              <a:srgbClr val="8BA0B9">
                <a:alpha val="55000"/>
              </a:srgbClr>
            </a:solidFill>
            <a:prstDash val="solid"/>
          </a:ln>
        </p:spPr>
      </p:sp>
      <p:sp>
        <p:nvSpPr>
          <p:cNvPr id="32" name="Text 29"/>
          <p:cNvSpPr/>
          <p:nvPr/>
        </p:nvSpPr>
        <p:spPr>
          <a:xfrm>
            <a:off x="502920" y="6565392"/>
            <a:ext cx="603504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D6B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spacious_work/firmament_visual_6_soft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1792" y="347472"/>
            <a:ext cx="8046720" cy="5029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0823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Literary and Musical Observations</a:t>
            </a:r>
            <a:endParaRPr lang="en-US" sz="2500" dirty="0"/>
          </a:p>
        </p:txBody>
      </p:sp>
      <p:sp>
        <p:nvSpPr>
          <p:cNvPr id="4" name="Text 1"/>
          <p:cNvSpPr/>
          <p:nvPr/>
        </p:nvSpPr>
        <p:spPr>
          <a:xfrm>
            <a:off x="658368" y="896112"/>
            <a:ext cx="7955280" cy="29260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C79A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Dignified language for wonder</a:t>
            </a:r>
            <a:endParaRPr lang="en-US" sz="1250" dirty="0"/>
          </a:p>
        </p:txBody>
      </p:sp>
      <p:sp>
        <p:nvSpPr>
          <p:cNvPr id="5" name="Shape 2"/>
          <p:cNvSpPr/>
          <p:nvPr/>
        </p:nvSpPr>
        <p:spPr>
          <a:xfrm>
            <a:off x="658368" y="1225296"/>
            <a:ext cx="1920240" cy="0"/>
          </a:xfrm>
          <a:prstGeom prst="line">
            <a:avLst/>
          </a:prstGeom>
          <a:noFill/>
          <a:ln w="13970">
            <a:solidFill>
              <a:srgbClr val="C79A45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777240" y="1691640"/>
            <a:ext cx="4937760" cy="3337560"/>
          </a:xfrm>
          <a:prstGeom prst="roundRect">
            <a:avLst>
              <a:gd name="adj" fmla="val 1644"/>
            </a:avLst>
          </a:prstGeom>
          <a:solidFill>
            <a:srgbClr val="FFFFFF">
              <a:alpha val="96000"/>
            </a:srgbClr>
          </a:solidFill>
          <a:ln w="11430">
            <a:solidFill>
              <a:srgbClr val="D2B278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1051560" y="2011680"/>
            <a:ext cx="4389120" cy="196596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indent="0" marL="0">
              <a:buNone/>
            </a:pPr>
            <a:r>
              <a:rPr lang="en-US" sz="1360" b="1" dirty="0">
                <a:solidFill>
                  <a:srgbClr val="C79A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60" dirty="0">
                <a:solidFill>
                  <a:srgbClr val="0A19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poem moves from day to night to contemplative hearing.
</a:t>
            </a:r>
            <a:pPr indent="0" marL="0">
              <a:buNone/>
            </a:pPr>
            <a:r>
              <a:rPr lang="en-US" sz="1360" b="1" dirty="0">
                <a:solidFill>
                  <a:srgbClr val="C79A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60" dirty="0">
                <a:solidFill>
                  <a:srgbClr val="0A19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language is polished, ordered, and meditative.
</a:t>
            </a:r>
            <a:pPr indent="0" marL="0">
              <a:buNone/>
            </a:pPr>
            <a:r>
              <a:rPr lang="en-US" sz="1360" b="1" dirty="0">
                <a:solidFill>
                  <a:srgbClr val="C79A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60" dirty="0">
                <a:solidFill>
                  <a:srgbClr val="0A19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repeated sense of witness gives the hymn its unity.
</a:t>
            </a:r>
            <a:pPr indent="0" marL="0">
              <a:buNone/>
            </a:pPr>
            <a:r>
              <a:rPr lang="en-US" sz="1360" b="1" dirty="0">
                <a:solidFill>
                  <a:srgbClr val="C79A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60" dirty="0">
                <a:solidFill>
                  <a:srgbClr val="0A19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tune CREATION supplies breadth, nobility, and lift.
</a:t>
            </a:r>
            <a:endParaRPr lang="en-US" sz="1360" dirty="0"/>
          </a:p>
        </p:txBody>
      </p:sp>
      <p:pic>
        <p:nvPicPr>
          <p:cNvPr id="8" name="Image 1" descr="/mnt/data/spacious_work/firmament_visual_6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2240" y="1828800"/>
            <a:ext cx="4206240" cy="2359152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6583680" y="4434840"/>
            <a:ext cx="4023360" cy="54864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1350" dirty="0">
                <a:solidFill>
                  <a:srgbClr val="08233E"/>
                </a:solidFill>
              </a:rPr>
              <a:t>Choir note: the long phrases need breath support and a steady tempo. Let the grandeur remain prayerful, not rushed.</a:t>
            </a:r>
            <a:endParaRPr lang="en-US" sz="1350" dirty="0"/>
          </a:p>
        </p:txBody>
      </p:sp>
      <p:sp>
        <p:nvSpPr>
          <p:cNvPr id="10" name="Shape 6"/>
          <p:cNvSpPr/>
          <p:nvPr/>
        </p:nvSpPr>
        <p:spPr>
          <a:xfrm>
            <a:off x="502920" y="6519672"/>
            <a:ext cx="11201400" cy="0"/>
          </a:xfrm>
          <a:prstGeom prst="line">
            <a:avLst/>
          </a:prstGeom>
          <a:noFill/>
          <a:ln w="6350">
            <a:solidFill>
              <a:srgbClr val="8BA0B9">
                <a:alpha val="55000"/>
              </a:srgbClr>
            </a:solidFill>
            <a:prstDash val="solid"/>
          </a:ln>
        </p:spPr>
      </p:sp>
      <p:sp>
        <p:nvSpPr>
          <p:cNvPr id="11" name="Text 7"/>
          <p:cNvSpPr/>
          <p:nvPr/>
        </p:nvSpPr>
        <p:spPr>
          <a:xfrm>
            <a:off x="502920" y="6565392"/>
            <a:ext cx="603504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D6B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spacious_work/firmament_visual_6_dark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85800" y="594360"/>
            <a:ext cx="6400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Tune: CREATION</a:t>
            </a:r>
            <a:endParaRPr lang="en-US" sz="2900" dirty="0"/>
          </a:p>
        </p:txBody>
      </p:sp>
      <p:sp>
        <p:nvSpPr>
          <p:cNvPr id="4" name="Text 1"/>
          <p:cNvSpPr/>
          <p:nvPr/>
        </p:nvSpPr>
        <p:spPr>
          <a:xfrm>
            <a:off x="713232" y="1207008"/>
            <a:ext cx="6400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F9E8C0"/>
                </a:solidFill>
              </a:rPr>
              <a:t>Adapted from Haydn’s oratorio The Creation.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822960" y="1828800"/>
            <a:ext cx="5074920" cy="2926080"/>
          </a:xfrm>
          <a:prstGeom prst="roundRect">
            <a:avLst>
              <a:gd name="adj" fmla="val 1875"/>
            </a:avLst>
          </a:prstGeom>
          <a:solidFill>
            <a:srgbClr val="061B31">
              <a:alpha val="88000"/>
            </a:srgbClr>
          </a:solidFill>
          <a:ln w="11430">
            <a:solidFill>
              <a:srgbClr val="FFFFFF">
                <a:alpha val="2800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097280" y="2139696"/>
            <a:ext cx="4526280" cy="18288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C79A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Broad melodic sweep suits a text about the heavens.
</a:t>
            </a:r>
            <a:pPr indent="0" marL="0">
              <a:buNone/>
            </a:pPr>
            <a:r>
              <a:rPr lang="en-US" sz="1350" b="1" dirty="0">
                <a:solidFill>
                  <a:srgbClr val="C79A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Classical dignity supports reverent praise.
</a:t>
            </a:r>
            <a:pPr indent="0" marL="0">
              <a:buNone/>
            </a:pPr>
            <a:r>
              <a:rPr lang="en-US" sz="1350" b="1" dirty="0">
                <a:solidFill>
                  <a:srgbClr val="C79A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sung with confidence and a moderate tempo.
</a:t>
            </a:r>
            <a:pPr indent="0" marL="0">
              <a:buNone/>
            </a:pPr>
            <a:r>
              <a:rPr lang="en-US" sz="1350" b="1" dirty="0">
                <a:solidFill>
                  <a:srgbClr val="C79A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choir or strong song leader can help introduce it.
</a:t>
            </a:r>
            <a:endParaRPr lang="en-US" sz="1350" dirty="0"/>
          </a:p>
        </p:txBody>
      </p:sp>
      <p:sp>
        <p:nvSpPr>
          <p:cNvPr id="7" name="Shape 4"/>
          <p:cNvSpPr/>
          <p:nvPr/>
        </p:nvSpPr>
        <p:spPr>
          <a:xfrm>
            <a:off x="6583680" y="2331720"/>
            <a:ext cx="4114800" cy="1325880"/>
          </a:xfrm>
          <a:prstGeom prst="roundRect">
            <a:avLst>
              <a:gd name="adj" fmla="val 4138"/>
            </a:avLst>
          </a:prstGeom>
          <a:solidFill>
            <a:srgbClr val="FBF7EE">
              <a:alpha val="95000"/>
            </a:srgbClr>
          </a:solidFill>
          <a:ln w="11430">
            <a:solidFill>
              <a:srgbClr val="D8BE83">
                <a:alpha val="7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784848" y="2478024"/>
            <a:ext cx="3712464" cy="106984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1500" i="1" dirty="0">
                <a:solidFill>
                  <a:srgbClr val="0823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Let the tune carry wonder without losing clarity of the words.</a:t>
            </a:r>
            <a:endParaRPr lang="en-US" sz="1500" dirty="0"/>
          </a:p>
        </p:txBody>
      </p:sp>
      <p:sp>
        <p:nvSpPr>
          <p:cNvPr id="9" name="Shape 6"/>
          <p:cNvSpPr/>
          <p:nvPr/>
        </p:nvSpPr>
        <p:spPr>
          <a:xfrm>
            <a:off x="502920" y="6519672"/>
            <a:ext cx="11201400" cy="0"/>
          </a:xfrm>
          <a:prstGeom prst="line">
            <a:avLst/>
          </a:prstGeom>
          <a:noFill/>
          <a:ln w="6350">
            <a:solidFill>
              <a:srgbClr val="FFFFFF">
                <a:alpha val="28000"/>
              </a:srgbClr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502920" y="6565392"/>
            <a:ext cx="603504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E9EEF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spacious_work/firmament_visual_5_dark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85800" y="594360"/>
            <a:ext cx="7315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Pastoral and Worship Use</a:t>
            </a:r>
            <a:endParaRPr lang="en-US" sz="2900" dirty="0"/>
          </a:p>
        </p:txBody>
      </p:sp>
      <p:sp>
        <p:nvSpPr>
          <p:cNvPr id="4" name="Shape 1"/>
          <p:cNvSpPr/>
          <p:nvPr/>
        </p:nvSpPr>
        <p:spPr>
          <a:xfrm>
            <a:off x="822960" y="1783080"/>
            <a:ext cx="4800600" cy="1051560"/>
          </a:xfrm>
          <a:prstGeom prst="roundRect">
            <a:avLst>
              <a:gd name="adj" fmla="val 5217"/>
            </a:avLst>
          </a:prstGeom>
          <a:solidFill>
            <a:srgbClr val="061B31">
              <a:alpha val="87000"/>
            </a:srgbClr>
          </a:solidFill>
          <a:ln w="1143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1051560" y="1984248"/>
            <a:ext cx="17373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9E8C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Call to worship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2880360" y="2002536"/>
            <a:ext cx="2468880" cy="33832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240" dirty="0">
                <a:solidFill>
                  <a:srgbClr val="FFFFFF"/>
                </a:solidFill>
              </a:rPr>
              <a:t>Begin a service by lifting the congregation’s eyes.</a:t>
            </a:r>
            <a:endParaRPr lang="en-US" sz="1240" dirty="0"/>
          </a:p>
        </p:txBody>
      </p:sp>
      <p:sp>
        <p:nvSpPr>
          <p:cNvPr id="7" name="Shape 4"/>
          <p:cNvSpPr/>
          <p:nvPr/>
        </p:nvSpPr>
        <p:spPr>
          <a:xfrm>
            <a:off x="6263640" y="1783080"/>
            <a:ext cx="4800600" cy="1051560"/>
          </a:xfrm>
          <a:prstGeom prst="roundRect">
            <a:avLst>
              <a:gd name="adj" fmla="val 5217"/>
            </a:avLst>
          </a:prstGeom>
          <a:solidFill>
            <a:srgbClr val="061B31">
              <a:alpha val="87000"/>
            </a:srgbClr>
          </a:solidFill>
          <a:ln w="1143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92240" y="1984248"/>
            <a:ext cx="17373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9E8C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Creation and thanksgiving</a:t>
            </a:r>
            <a:endParaRPr lang="en-US" sz="1500" dirty="0"/>
          </a:p>
        </p:txBody>
      </p:sp>
      <p:sp>
        <p:nvSpPr>
          <p:cNvPr id="9" name="Text 6"/>
          <p:cNvSpPr/>
          <p:nvPr/>
        </p:nvSpPr>
        <p:spPr>
          <a:xfrm>
            <a:off x="8321040" y="2002536"/>
            <a:ext cx="2468880" cy="33832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240" dirty="0">
                <a:solidFill>
                  <a:srgbClr val="FFFFFF"/>
                </a:solidFill>
              </a:rPr>
              <a:t>Name God as Maker and Sustainer.</a:t>
            </a:r>
            <a:endParaRPr lang="en-US" sz="1240" dirty="0"/>
          </a:p>
        </p:txBody>
      </p:sp>
      <p:sp>
        <p:nvSpPr>
          <p:cNvPr id="10" name="Shape 7"/>
          <p:cNvSpPr/>
          <p:nvPr/>
        </p:nvSpPr>
        <p:spPr>
          <a:xfrm>
            <a:off x="822960" y="3291840"/>
            <a:ext cx="4800600" cy="1051560"/>
          </a:xfrm>
          <a:prstGeom prst="roundRect">
            <a:avLst>
              <a:gd name="adj" fmla="val 5217"/>
            </a:avLst>
          </a:prstGeom>
          <a:solidFill>
            <a:srgbClr val="061B31">
              <a:alpha val="87000"/>
            </a:srgbClr>
          </a:solidFill>
          <a:ln w="1143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1051560" y="3493008"/>
            <a:ext cx="17373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9E8C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Choir or festival setting</a:t>
            </a:r>
            <a:endParaRPr lang="en-US" sz="1500" dirty="0"/>
          </a:p>
        </p:txBody>
      </p:sp>
      <p:sp>
        <p:nvSpPr>
          <p:cNvPr id="12" name="Text 9"/>
          <p:cNvSpPr/>
          <p:nvPr/>
        </p:nvSpPr>
        <p:spPr>
          <a:xfrm>
            <a:off x="2880360" y="3511296"/>
            <a:ext cx="2468880" cy="33832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240" dirty="0">
                <a:solidFill>
                  <a:srgbClr val="FFFFFF"/>
                </a:solidFill>
              </a:rPr>
              <a:t>Use the tune’s grandeur with steady confidence.</a:t>
            </a:r>
            <a:endParaRPr lang="en-US" sz="1240" dirty="0"/>
          </a:p>
        </p:txBody>
      </p:sp>
      <p:sp>
        <p:nvSpPr>
          <p:cNvPr id="13" name="Shape 10"/>
          <p:cNvSpPr/>
          <p:nvPr/>
        </p:nvSpPr>
        <p:spPr>
          <a:xfrm>
            <a:off x="6263640" y="3291840"/>
            <a:ext cx="4800600" cy="1051560"/>
          </a:xfrm>
          <a:prstGeom prst="roundRect">
            <a:avLst>
              <a:gd name="adj" fmla="val 5217"/>
            </a:avLst>
          </a:prstGeom>
          <a:solidFill>
            <a:srgbClr val="061B31">
              <a:alpha val="87000"/>
            </a:srgbClr>
          </a:solidFill>
          <a:ln w="1143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492240" y="3493008"/>
            <a:ext cx="17373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9E8C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Teaching devotion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8321040" y="3511296"/>
            <a:ext cx="2468880" cy="33832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240" dirty="0">
                <a:solidFill>
                  <a:srgbClr val="FFFFFF"/>
                </a:solidFill>
              </a:rPr>
              <a:t>Pair with Psalm 19 and a practice of holy attention.</a:t>
            </a:r>
            <a:endParaRPr lang="en-US" sz="1240" dirty="0"/>
          </a:p>
        </p:txBody>
      </p:sp>
      <p:sp>
        <p:nvSpPr>
          <p:cNvPr id="16" name="Shape 13"/>
          <p:cNvSpPr/>
          <p:nvPr/>
        </p:nvSpPr>
        <p:spPr>
          <a:xfrm>
            <a:off x="502920" y="6519672"/>
            <a:ext cx="11201400" cy="0"/>
          </a:xfrm>
          <a:prstGeom prst="line">
            <a:avLst/>
          </a:prstGeom>
          <a:noFill/>
          <a:ln w="6350">
            <a:solidFill>
              <a:srgbClr val="FFFFFF">
                <a:alpha val="28000"/>
              </a:srgbClr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502920" y="6565392"/>
            <a:ext cx="603504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E9EEF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spacious_work/firmament_visual_3_soft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1792" y="347472"/>
            <a:ext cx="8046720" cy="5029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0823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Teaching Questions</a:t>
            </a:r>
            <a:endParaRPr lang="en-US" sz="2500" dirty="0"/>
          </a:p>
        </p:txBody>
      </p:sp>
      <p:sp>
        <p:nvSpPr>
          <p:cNvPr id="4" name="Text 1"/>
          <p:cNvSpPr/>
          <p:nvPr/>
        </p:nvSpPr>
        <p:spPr>
          <a:xfrm>
            <a:off x="658368" y="896112"/>
            <a:ext cx="7955280" cy="29260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C79A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 from observation to worship</a:t>
            </a:r>
            <a:endParaRPr lang="en-US" sz="1250" dirty="0"/>
          </a:p>
        </p:txBody>
      </p:sp>
      <p:sp>
        <p:nvSpPr>
          <p:cNvPr id="5" name="Shape 2"/>
          <p:cNvSpPr/>
          <p:nvPr/>
        </p:nvSpPr>
        <p:spPr>
          <a:xfrm>
            <a:off x="658368" y="1225296"/>
            <a:ext cx="1920240" cy="0"/>
          </a:xfrm>
          <a:prstGeom prst="line">
            <a:avLst/>
          </a:prstGeom>
          <a:noFill/>
          <a:ln w="13970">
            <a:solidFill>
              <a:srgbClr val="C79A45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731520" y="1463040"/>
            <a:ext cx="10652760" cy="4434840"/>
          </a:xfrm>
          <a:prstGeom prst="roundRect">
            <a:avLst>
              <a:gd name="adj" fmla="val 1237"/>
            </a:avLst>
          </a:prstGeom>
          <a:solidFill>
            <a:srgbClr val="FFFFFF">
              <a:alpha val="95000"/>
            </a:srgbClr>
          </a:solidFill>
          <a:ln w="11430">
            <a:solidFill>
              <a:srgbClr val="D2B278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1051560" y="1828800"/>
            <a:ext cx="10012680" cy="29260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C79A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00" dirty="0">
                <a:solidFill>
                  <a:srgbClr val="0A19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does Psalm 19 say the heavens are doing every day?
</a:t>
            </a:r>
            <a:pPr indent="0" marL="0">
              <a:buNone/>
            </a:pPr>
            <a:r>
              <a:rPr lang="en-US" sz="1500" b="1" dirty="0">
                <a:solidFill>
                  <a:srgbClr val="C79A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00" dirty="0">
                <a:solidFill>
                  <a:srgbClr val="0A19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can creation “speak” without an audible voice?
</a:t>
            </a:r>
            <a:pPr indent="0" marL="0">
              <a:buNone/>
            </a:pPr>
            <a:r>
              <a:rPr lang="en-US" sz="1500" b="1" dirty="0">
                <a:solidFill>
                  <a:srgbClr val="C79A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00" dirty="0">
                <a:solidFill>
                  <a:srgbClr val="0A19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must Christians worship the Creator rather than creation?
</a:t>
            </a:r>
            <a:pPr indent="0" marL="0">
              <a:buNone/>
            </a:pPr>
            <a:r>
              <a:rPr lang="en-US" sz="1500" b="1" dirty="0">
                <a:solidFill>
                  <a:srgbClr val="C79A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00" dirty="0">
                <a:solidFill>
                  <a:srgbClr val="0A19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daily rhythm could become a reminder to pray?
</a:t>
            </a:r>
            <a:pPr indent="0" marL="0">
              <a:buNone/>
            </a:pPr>
            <a:r>
              <a:rPr lang="en-US" sz="1500" b="1" dirty="0">
                <a:solidFill>
                  <a:srgbClr val="C79A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00" dirty="0">
                <a:solidFill>
                  <a:srgbClr val="0A19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does creation’s witness prepare us for Scripture and Christ?
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502920" y="6519672"/>
            <a:ext cx="11201400" cy="0"/>
          </a:xfrm>
          <a:prstGeom prst="line">
            <a:avLst/>
          </a:prstGeom>
          <a:noFill/>
          <a:ln w="6350">
            <a:solidFill>
              <a:srgbClr val="8BA0B9">
                <a:alpha val="5500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02920" y="6565392"/>
            <a:ext cx="603504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D6B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spacious_work/firmament_visual_5_soft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1792" y="347472"/>
            <a:ext cx="8046720" cy="5029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0823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Choir and Worship Planner Notes</a:t>
            </a:r>
            <a:endParaRPr lang="en-US" sz="2500" dirty="0"/>
          </a:p>
        </p:txBody>
      </p:sp>
      <p:sp>
        <p:nvSpPr>
          <p:cNvPr id="4" name="Text 1"/>
          <p:cNvSpPr/>
          <p:nvPr/>
        </p:nvSpPr>
        <p:spPr>
          <a:xfrm>
            <a:off x="658368" y="896112"/>
            <a:ext cx="7955280" cy="29260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C79A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Helping the congregation sing with understanding</a:t>
            </a:r>
            <a:endParaRPr lang="en-US" sz="1250" dirty="0"/>
          </a:p>
        </p:txBody>
      </p:sp>
      <p:sp>
        <p:nvSpPr>
          <p:cNvPr id="5" name="Shape 2"/>
          <p:cNvSpPr/>
          <p:nvPr/>
        </p:nvSpPr>
        <p:spPr>
          <a:xfrm>
            <a:off x="658368" y="1225296"/>
            <a:ext cx="1920240" cy="0"/>
          </a:xfrm>
          <a:prstGeom prst="line">
            <a:avLst/>
          </a:prstGeom>
          <a:noFill/>
          <a:ln w="13970">
            <a:solidFill>
              <a:srgbClr val="C79A45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731520" y="1600200"/>
            <a:ext cx="4937760" cy="3657600"/>
          </a:xfrm>
          <a:prstGeom prst="roundRect">
            <a:avLst>
              <a:gd name="adj" fmla="val 1500"/>
            </a:avLst>
          </a:prstGeom>
          <a:solidFill>
            <a:srgbClr val="FFFFFF">
              <a:alpha val="96000"/>
            </a:srgbClr>
          </a:solidFill>
          <a:ln w="11430">
            <a:solidFill>
              <a:srgbClr val="D2B278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1024128" y="1901952"/>
            <a:ext cx="4343400" cy="25603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indent="0" marL="0">
              <a:buNone/>
            </a:pPr>
            <a:r>
              <a:rPr lang="en-US" sz="1310" b="1" dirty="0">
                <a:solidFill>
                  <a:srgbClr val="C79A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10" dirty="0">
                <a:solidFill>
                  <a:srgbClr val="0A19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Introduce Psalm 19 before singing.
</a:t>
            </a:r>
            <a:pPr indent="0" marL="0">
              <a:buNone/>
            </a:pPr>
            <a:r>
              <a:rPr lang="en-US" sz="1310" b="1" dirty="0">
                <a:solidFill>
                  <a:srgbClr val="C79A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10" dirty="0">
                <a:solidFill>
                  <a:srgbClr val="0A19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Let a choir sing stanza 1 if the tune is unfamiliar.
</a:t>
            </a:r>
            <a:pPr indent="0" marL="0">
              <a:buNone/>
            </a:pPr>
            <a:r>
              <a:rPr lang="en-US" sz="1310" b="1" dirty="0">
                <a:solidFill>
                  <a:srgbClr val="C79A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10" dirty="0">
                <a:solidFill>
                  <a:srgbClr val="0A19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Avoid rushing the long lines.
</a:t>
            </a:r>
            <a:pPr indent="0" marL="0">
              <a:buNone/>
            </a:pPr>
            <a:r>
              <a:rPr lang="en-US" sz="1310" b="1" dirty="0">
                <a:solidFill>
                  <a:srgbClr val="C79A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10" dirty="0">
                <a:solidFill>
                  <a:srgbClr val="0A19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a fuller accompaniment on the final stanza.
</a:t>
            </a:r>
            <a:pPr indent="0" marL="0">
              <a:buNone/>
            </a:pPr>
            <a:r>
              <a:rPr lang="en-US" sz="1310" b="1" dirty="0">
                <a:solidFill>
                  <a:srgbClr val="C79A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10" dirty="0">
                <a:solidFill>
                  <a:srgbClr val="0A19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Place the hymn near a Scripture reading or creation prayer.
</a:t>
            </a:r>
            <a:endParaRPr lang="en-US" sz="1310" dirty="0"/>
          </a:p>
        </p:txBody>
      </p:sp>
      <p:pic>
        <p:nvPicPr>
          <p:cNvPr id="8" name="Image 1" descr="/mnt/data/spacious_work/firmament_visual_5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2240" y="1828800"/>
            <a:ext cx="4206240" cy="2359152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6537960" y="4434840"/>
            <a:ext cx="4114800" cy="822960"/>
          </a:xfrm>
          <a:prstGeom prst="roundRect">
            <a:avLst>
              <a:gd name="adj" fmla="val 6667"/>
            </a:avLst>
          </a:prstGeom>
          <a:solidFill>
            <a:srgbClr val="FBF7EE">
              <a:alpha val="95000"/>
            </a:srgbClr>
          </a:solidFill>
          <a:ln w="11430">
            <a:solidFill>
              <a:srgbClr val="D8BE83">
                <a:alpha val="75000"/>
              </a:srgbClr>
            </a:solidFill>
            <a:prstDash val="solid"/>
          </a:ln>
        </p:spPr>
      </p:sp>
      <p:sp>
        <p:nvSpPr>
          <p:cNvPr id="10" name="Text 6"/>
          <p:cNvSpPr/>
          <p:nvPr/>
        </p:nvSpPr>
        <p:spPr>
          <a:xfrm>
            <a:off x="6739128" y="4581144"/>
            <a:ext cx="3712464" cy="56692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1500" i="1" dirty="0">
                <a:solidFill>
                  <a:srgbClr val="0823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Strong singing should sound like reverence, not performance.</a:t>
            </a:r>
            <a:endParaRPr lang="en-US" sz="1500" dirty="0"/>
          </a:p>
        </p:txBody>
      </p:sp>
      <p:sp>
        <p:nvSpPr>
          <p:cNvPr id="11" name="Shape 7"/>
          <p:cNvSpPr/>
          <p:nvPr/>
        </p:nvSpPr>
        <p:spPr>
          <a:xfrm>
            <a:off x="502920" y="6519672"/>
            <a:ext cx="11201400" cy="0"/>
          </a:xfrm>
          <a:prstGeom prst="line">
            <a:avLst/>
          </a:prstGeom>
          <a:noFill/>
          <a:ln w="6350">
            <a:solidFill>
              <a:srgbClr val="8BA0B9">
                <a:alpha val="55000"/>
              </a:srgbClr>
            </a:solidFill>
            <a:prstDash val="solid"/>
          </a:ln>
        </p:spPr>
      </p:sp>
      <p:sp>
        <p:nvSpPr>
          <p:cNvPr id="12" name="Text 8"/>
          <p:cNvSpPr/>
          <p:nvPr/>
        </p:nvSpPr>
        <p:spPr>
          <a:xfrm>
            <a:off x="502920" y="6565392"/>
            <a:ext cx="603504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D6B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spacious_work/firmament_visual_4_dark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85800" y="621792"/>
            <a:ext cx="65836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Practice Holy Attention</a:t>
            </a:r>
            <a:endParaRPr lang="en-US" sz="3000" dirty="0"/>
          </a:p>
        </p:txBody>
      </p:sp>
      <p:sp>
        <p:nvSpPr>
          <p:cNvPr id="4" name="Text 1"/>
          <p:cNvSpPr/>
          <p:nvPr/>
        </p:nvSpPr>
        <p:spPr>
          <a:xfrm>
            <a:off x="713232" y="1234440"/>
            <a:ext cx="53035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F9E8C0"/>
                </a:solidFill>
              </a:rPr>
              <a:t>Small acts that turn wonder into worship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822960" y="1874520"/>
            <a:ext cx="5303520" cy="2926080"/>
          </a:xfrm>
          <a:prstGeom prst="roundRect">
            <a:avLst>
              <a:gd name="adj" fmla="val 1875"/>
            </a:avLst>
          </a:prstGeom>
          <a:solidFill>
            <a:srgbClr val="03172B">
              <a:alpha val="88000"/>
            </a:srgbClr>
          </a:solidFill>
          <a:ln w="1143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097280" y="2176272"/>
            <a:ext cx="4754880" cy="20116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indent="0" marL="0">
              <a:buNone/>
            </a:pPr>
            <a:r>
              <a:rPr lang="en-US" sz="1330" b="1" dirty="0">
                <a:solidFill>
                  <a:srgbClr val="C79A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3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Read Psalm 19 at sunrise.
</a:t>
            </a:r>
            <a:pPr indent="0" marL="0">
              <a:buNone/>
            </a:pPr>
            <a:r>
              <a:rPr lang="en-US" sz="1330" b="1" dirty="0">
                <a:solidFill>
                  <a:srgbClr val="C79A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3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Pause at sunset to give thanks.
</a:t>
            </a:r>
            <a:pPr indent="0" marL="0">
              <a:buNone/>
            </a:pPr>
            <a:r>
              <a:rPr lang="en-US" sz="1330" b="1" dirty="0">
                <a:solidFill>
                  <a:srgbClr val="C79A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3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Pray Psalm 8 under the night sky.
</a:t>
            </a:r>
            <a:pPr indent="0" marL="0">
              <a:buNone/>
            </a:pPr>
            <a:r>
              <a:rPr lang="en-US" sz="1330" b="1" dirty="0">
                <a:solidFill>
                  <a:srgbClr val="C79A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3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Name one created gift without treating it as ultimate.
</a:t>
            </a:r>
            <a:pPr indent="0" marL="0">
              <a:buNone/>
            </a:pPr>
            <a:r>
              <a:rPr lang="en-US" sz="1330" b="1" dirty="0">
                <a:solidFill>
                  <a:srgbClr val="C79A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3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Let wonder lead to obedience.
</a:t>
            </a:r>
            <a:endParaRPr lang="en-US" sz="1330" dirty="0"/>
          </a:p>
        </p:txBody>
      </p:sp>
      <p:sp>
        <p:nvSpPr>
          <p:cNvPr id="7" name="Shape 4"/>
          <p:cNvSpPr/>
          <p:nvPr/>
        </p:nvSpPr>
        <p:spPr>
          <a:xfrm>
            <a:off x="502920" y="6519672"/>
            <a:ext cx="11201400" cy="0"/>
          </a:xfrm>
          <a:prstGeom prst="line">
            <a:avLst/>
          </a:prstGeom>
          <a:noFill/>
          <a:ln w="6350">
            <a:solidFill>
              <a:srgbClr val="FFFFFF">
                <a:alpha val="28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502920" y="6565392"/>
            <a:ext cx="603504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E9EEF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spacious_work/firmament_visual_4_soft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1792" y="347472"/>
            <a:ext cx="8046720" cy="5029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0823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Teaching Aim</a:t>
            </a:r>
            <a:endParaRPr lang="en-US" sz="2500" dirty="0"/>
          </a:p>
        </p:txBody>
      </p:sp>
      <p:sp>
        <p:nvSpPr>
          <p:cNvPr id="4" name="Text 1"/>
          <p:cNvSpPr/>
          <p:nvPr/>
        </p:nvSpPr>
        <p:spPr>
          <a:xfrm>
            <a:off x="658368" y="896112"/>
            <a:ext cx="7955280" cy="29260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C79A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this session should form in learners</a:t>
            </a:r>
            <a:endParaRPr lang="en-US" sz="1250" dirty="0"/>
          </a:p>
        </p:txBody>
      </p:sp>
      <p:sp>
        <p:nvSpPr>
          <p:cNvPr id="5" name="Shape 2"/>
          <p:cNvSpPr/>
          <p:nvPr/>
        </p:nvSpPr>
        <p:spPr>
          <a:xfrm>
            <a:off x="658368" y="1225296"/>
            <a:ext cx="1920240" cy="0"/>
          </a:xfrm>
          <a:prstGeom prst="line">
            <a:avLst/>
          </a:prstGeom>
          <a:noFill/>
          <a:ln w="13970">
            <a:solidFill>
              <a:srgbClr val="C79A45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731520" y="1828800"/>
            <a:ext cx="3246120" cy="2468880"/>
          </a:xfrm>
          <a:prstGeom prst="roundRect">
            <a:avLst>
              <a:gd name="adj" fmla="val 2222"/>
            </a:avLst>
          </a:prstGeom>
          <a:solidFill>
            <a:srgbClr val="FFFFFF">
              <a:alpha val="97000"/>
            </a:srgbClr>
          </a:solidFill>
          <a:ln w="11430">
            <a:solidFill>
              <a:srgbClr val="D2B278">
                <a:alpha val="75000"/>
              </a:srgbClr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2130552" y="2084832"/>
            <a:ext cx="384048" cy="384048"/>
          </a:xfrm>
          <a:prstGeom prst="ellipse">
            <a:avLst/>
          </a:prstGeom>
          <a:solidFill>
            <a:srgbClr val="C79A45"/>
          </a:solidFill>
          <a:ln w="12700">
            <a:solidFill>
              <a:srgbClr val="C79A45">
                <a:alpha val="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2148840" y="2148840"/>
            <a:ext cx="34747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1051560" y="2615184"/>
            <a:ext cx="2606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823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Understand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1078992" y="3127248"/>
            <a:ext cx="2560320" cy="7315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1300" dirty="0">
                <a:solidFill>
                  <a:srgbClr val="0A1930"/>
                </a:solidFill>
              </a:rPr>
              <a:t>Creation gives true witness to God’s glory, power, and providence.</a:t>
            </a:r>
            <a:endParaRPr lang="en-US" sz="1300" dirty="0"/>
          </a:p>
        </p:txBody>
      </p:sp>
      <p:sp>
        <p:nvSpPr>
          <p:cNvPr id="11" name="Shape 8"/>
          <p:cNvSpPr/>
          <p:nvPr/>
        </p:nvSpPr>
        <p:spPr>
          <a:xfrm>
            <a:off x="4526280" y="1828800"/>
            <a:ext cx="3246120" cy="2468880"/>
          </a:xfrm>
          <a:prstGeom prst="roundRect">
            <a:avLst>
              <a:gd name="adj" fmla="val 2222"/>
            </a:avLst>
          </a:prstGeom>
          <a:solidFill>
            <a:srgbClr val="FFFFFF">
              <a:alpha val="97000"/>
            </a:srgbClr>
          </a:solidFill>
          <a:ln w="11430">
            <a:solidFill>
              <a:srgbClr val="D2B278">
                <a:alpha val="75000"/>
              </a:srgbClr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5925312" y="2084832"/>
            <a:ext cx="384048" cy="384048"/>
          </a:xfrm>
          <a:prstGeom prst="ellipse">
            <a:avLst/>
          </a:prstGeom>
          <a:solidFill>
            <a:srgbClr val="C79A45"/>
          </a:solidFill>
          <a:ln w="12700">
            <a:solidFill>
              <a:srgbClr val="C79A45">
                <a:alpha val="0"/>
              </a:srgbClr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5943600" y="2148840"/>
            <a:ext cx="34747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1200" dirty="0"/>
          </a:p>
        </p:txBody>
      </p:sp>
      <p:sp>
        <p:nvSpPr>
          <p:cNvPr id="14" name="Text 11"/>
          <p:cNvSpPr/>
          <p:nvPr/>
        </p:nvSpPr>
        <p:spPr>
          <a:xfrm>
            <a:off x="4846320" y="2615184"/>
            <a:ext cx="2606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823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Feel</a:t>
            </a:r>
            <a:endParaRPr lang="en-US" sz="1800" dirty="0"/>
          </a:p>
        </p:txBody>
      </p:sp>
      <p:sp>
        <p:nvSpPr>
          <p:cNvPr id="15" name="Text 12"/>
          <p:cNvSpPr/>
          <p:nvPr/>
        </p:nvSpPr>
        <p:spPr>
          <a:xfrm>
            <a:off x="4873752" y="3127248"/>
            <a:ext cx="2560320" cy="7315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1300" dirty="0">
                <a:solidFill>
                  <a:srgbClr val="0A1930"/>
                </a:solidFill>
              </a:rPr>
              <a:t>Reverent wonder before the Creator who speaks through his works.</a:t>
            </a:r>
            <a:endParaRPr lang="en-US" sz="1300" dirty="0"/>
          </a:p>
        </p:txBody>
      </p:sp>
      <p:sp>
        <p:nvSpPr>
          <p:cNvPr id="16" name="Shape 13"/>
          <p:cNvSpPr/>
          <p:nvPr/>
        </p:nvSpPr>
        <p:spPr>
          <a:xfrm>
            <a:off x="8321040" y="1828800"/>
            <a:ext cx="3246120" cy="2468880"/>
          </a:xfrm>
          <a:prstGeom prst="roundRect">
            <a:avLst>
              <a:gd name="adj" fmla="val 2222"/>
            </a:avLst>
          </a:prstGeom>
          <a:solidFill>
            <a:srgbClr val="FFFFFF">
              <a:alpha val="97000"/>
            </a:srgbClr>
          </a:solidFill>
          <a:ln w="11430">
            <a:solidFill>
              <a:srgbClr val="D2B278">
                <a:alpha val="75000"/>
              </a:srgbClr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9720072" y="2084832"/>
            <a:ext cx="384048" cy="384048"/>
          </a:xfrm>
          <a:prstGeom prst="ellipse">
            <a:avLst/>
          </a:prstGeom>
          <a:solidFill>
            <a:srgbClr val="C79A45"/>
          </a:solidFill>
          <a:ln w="12700">
            <a:solidFill>
              <a:srgbClr val="C79A45">
                <a:alpha val="0"/>
              </a:srgbClr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9738360" y="2148840"/>
            <a:ext cx="34747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8641080" y="2615184"/>
            <a:ext cx="2606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823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Practice</a:t>
            </a:r>
            <a:endParaRPr lang="en-US" sz="1800" dirty="0"/>
          </a:p>
        </p:txBody>
      </p:sp>
      <p:sp>
        <p:nvSpPr>
          <p:cNvPr id="20" name="Text 17"/>
          <p:cNvSpPr/>
          <p:nvPr/>
        </p:nvSpPr>
        <p:spPr>
          <a:xfrm>
            <a:off x="8668512" y="3127248"/>
            <a:ext cx="2560320" cy="7315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1300" dirty="0">
                <a:solidFill>
                  <a:srgbClr val="0A1930"/>
                </a:solidFill>
              </a:rPr>
              <a:t>Turn daily rhythms of sky, sun, moon, and stars into prayer and praise.</a:t>
            </a:r>
            <a:endParaRPr lang="en-US" sz="1300" dirty="0"/>
          </a:p>
        </p:txBody>
      </p:sp>
      <p:sp>
        <p:nvSpPr>
          <p:cNvPr id="21" name="Shape 18"/>
          <p:cNvSpPr/>
          <p:nvPr/>
        </p:nvSpPr>
        <p:spPr>
          <a:xfrm>
            <a:off x="502920" y="6519672"/>
            <a:ext cx="11201400" cy="0"/>
          </a:xfrm>
          <a:prstGeom prst="line">
            <a:avLst/>
          </a:prstGeom>
          <a:noFill/>
          <a:ln w="6350">
            <a:solidFill>
              <a:srgbClr val="8BA0B9">
                <a:alpha val="55000"/>
              </a:srgbClr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502920" y="6565392"/>
            <a:ext cx="603504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D6B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spacious_work/firmament_visual_1_soft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1792" y="347472"/>
            <a:ext cx="8046720" cy="5029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0823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Suggested Lesson Flow</a:t>
            </a:r>
            <a:endParaRPr lang="en-US" sz="2500" dirty="0"/>
          </a:p>
        </p:txBody>
      </p:sp>
      <p:sp>
        <p:nvSpPr>
          <p:cNvPr id="4" name="Text 1"/>
          <p:cNvSpPr/>
          <p:nvPr/>
        </p:nvSpPr>
        <p:spPr>
          <a:xfrm>
            <a:off x="658368" y="896112"/>
            <a:ext cx="7955280" cy="29260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C79A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Two ready-to-use options</a:t>
            </a:r>
            <a:endParaRPr lang="en-US" sz="1250" dirty="0"/>
          </a:p>
        </p:txBody>
      </p:sp>
      <p:sp>
        <p:nvSpPr>
          <p:cNvPr id="5" name="Shape 2"/>
          <p:cNvSpPr/>
          <p:nvPr/>
        </p:nvSpPr>
        <p:spPr>
          <a:xfrm>
            <a:off x="658368" y="1225296"/>
            <a:ext cx="1920240" cy="0"/>
          </a:xfrm>
          <a:prstGeom prst="line">
            <a:avLst/>
          </a:prstGeom>
          <a:noFill/>
          <a:ln w="13970">
            <a:solidFill>
              <a:srgbClr val="C79A45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777240" y="1691640"/>
            <a:ext cx="4983480" cy="3886200"/>
          </a:xfrm>
          <a:prstGeom prst="roundRect">
            <a:avLst>
              <a:gd name="adj" fmla="val 1412"/>
            </a:avLst>
          </a:prstGeom>
          <a:solidFill>
            <a:srgbClr val="FFFFFF">
              <a:alpha val="96000"/>
            </a:srgbClr>
          </a:solidFill>
          <a:ln w="11430">
            <a:solidFill>
              <a:srgbClr val="D2B278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1051560" y="1965960"/>
            <a:ext cx="23774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823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30-Minute Plan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1051560" y="2514600"/>
            <a:ext cx="4251960" cy="196596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indent="0" marL="0">
              <a:buNone/>
            </a:pPr>
            <a:r>
              <a:rPr lang="en-US" sz="1280" b="1" dirty="0">
                <a:solidFill>
                  <a:srgbClr val="C79A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80" dirty="0">
                <a:solidFill>
                  <a:srgbClr val="0A19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question — 4 min
</a:t>
            </a:r>
            <a:pPr indent="0" marL="0">
              <a:buNone/>
            </a:pPr>
            <a:r>
              <a:rPr lang="en-US" sz="1280" b="1" dirty="0">
                <a:solidFill>
                  <a:srgbClr val="C79A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80" dirty="0">
                <a:solidFill>
                  <a:srgbClr val="0A19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Read Psalm 19:1-6 — 5 min
</a:t>
            </a:r>
            <a:pPr indent="0" marL="0">
              <a:buNone/>
            </a:pPr>
            <a:r>
              <a:rPr lang="en-US" sz="1280" b="1" dirty="0">
                <a:solidFill>
                  <a:srgbClr val="C79A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80" dirty="0">
                <a:solidFill>
                  <a:srgbClr val="0A19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Teach hymn background — 7 min
</a:t>
            </a:r>
            <a:pPr indent="0" marL="0">
              <a:buNone/>
            </a:pPr>
            <a:r>
              <a:rPr lang="en-US" sz="1280" b="1" dirty="0">
                <a:solidFill>
                  <a:srgbClr val="C79A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80" dirty="0">
                <a:solidFill>
                  <a:srgbClr val="0A19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Stanza walk-through — 10 min
</a:t>
            </a:r>
            <a:pPr indent="0" marL="0">
              <a:buNone/>
            </a:pPr>
            <a:r>
              <a:rPr lang="en-US" sz="1280" b="1" dirty="0">
                <a:solidFill>
                  <a:srgbClr val="C79A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80" dirty="0">
                <a:solidFill>
                  <a:srgbClr val="0A19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Closing prayer — 4 min
</a:t>
            </a:r>
            <a:endParaRPr lang="en-US" sz="1280" dirty="0"/>
          </a:p>
        </p:txBody>
      </p:sp>
      <p:sp>
        <p:nvSpPr>
          <p:cNvPr id="9" name="Shape 6"/>
          <p:cNvSpPr/>
          <p:nvPr/>
        </p:nvSpPr>
        <p:spPr>
          <a:xfrm>
            <a:off x="6400800" y="1691640"/>
            <a:ext cx="4983480" cy="3886200"/>
          </a:xfrm>
          <a:prstGeom prst="roundRect">
            <a:avLst>
              <a:gd name="adj" fmla="val 1412"/>
            </a:avLst>
          </a:prstGeom>
          <a:solidFill>
            <a:srgbClr val="FFFFFF">
              <a:alpha val="96000"/>
            </a:srgbClr>
          </a:solidFill>
          <a:ln w="11430">
            <a:solidFill>
              <a:srgbClr val="D2B278">
                <a:alpha val="75000"/>
              </a:srgbClr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675120" y="1965960"/>
            <a:ext cx="23774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823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60-Minute Plan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6675120" y="2514600"/>
            <a:ext cx="4251960" cy="21488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indent="0" marL="0">
              <a:buNone/>
            </a:pPr>
            <a:r>
              <a:rPr lang="en-US" sz="1280" b="1" dirty="0">
                <a:solidFill>
                  <a:srgbClr val="C79A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80" dirty="0">
                <a:solidFill>
                  <a:srgbClr val="0A19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reflection — 7 min
</a:t>
            </a:r>
            <a:pPr indent="0" marL="0">
              <a:buNone/>
            </a:pPr>
            <a:r>
              <a:rPr lang="en-US" sz="1280" b="1" dirty="0">
                <a:solidFill>
                  <a:srgbClr val="C79A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80" dirty="0">
                <a:solidFill>
                  <a:srgbClr val="0A19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Scripture foundation — 10 min
</a:t>
            </a:r>
            <a:pPr indent="0" marL="0">
              <a:buNone/>
            </a:pPr>
            <a:r>
              <a:rPr lang="en-US" sz="1280" b="1" dirty="0">
                <a:solidFill>
                  <a:srgbClr val="C79A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80" dirty="0">
                <a:solidFill>
                  <a:srgbClr val="0A19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Historical and musical notes — 10 min
</a:t>
            </a:r>
            <a:pPr indent="0" marL="0">
              <a:buNone/>
            </a:pPr>
            <a:r>
              <a:rPr lang="en-US" sz="1280" b="1" dirty="0">
                <a:solidFill>
                  <a:srgbClr val="C79A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80" dirty="0">
                <a:solidFill>
                  <a:srgbClr val="0A19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Stanza study — 18 min
</a:t>
            </a:r>
            <a:pPr indent="0" marL="0">
              <a:buNone/>
            </a:pPr>
            <a:r>
              <a:rPr lang="en-US" sz="1280" b="1" dirty="0">
                <a:solidFill>
                  <a:srgbClr val="C79A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80" dirty="0">
                <a:solidFill>
                  <a:srgbClr val="0A19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Discussion and application — 10 min
</a:t>
            </a:r>
            <a:pPr indent="0" marL="0">
              <a:buNone/>
            </a:pPr>
            <a:r>
              <a:rPr lang="en-US" sz="1280" b="1" dirty="0">
                <a:solidFill>
                  <a:srgbClr val="C79A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80" dirty="0">
                <a:solidFill>
                  <a:srgbClr val="0A19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Prayer and song — 5 min
</a:t>
            </a:r>
            <a:endParaRPr lang="en-US" sz="1280" dirty="0"/>
          </a:p>
        </p:txBody>
      </p:sp>
      <p:sp>
        <p:nvSpPr>
          <p:cNvPr id="12" name="Shape 9"/>
          <p:cNvSpPr/>
          <p:nvPr/>
        </p:nvSpPr>
        <p:spPr>
          <a:xfrm>
            <a:off x="502920" y="6519672"/>
            <a:ext cx="11201400" cy="0"/>
          </a:xfrm>
          <a:prstGeom prst="line">
            <a:avLst/>
          </a:prstGeom>
          <a:noFill/>
          <a:ln w="6350">
            <a:solidFill>
              <a:srgbClr val="8BA0B9">
                <a:alpha val="55000"/>
              </a:srgbClr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502920" y="6565392"/>
            <a:ext cx="603504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D6B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spacious_work/firmament_visual_2_dark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85800" y="658368"/>
            <a:ext cx="5943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Closing Summary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914400" y="1600200"/>
            <a:ext cx="9966960" cy="621792"/>
          </a:xfrm>
          <a:prstGeom prst="roundRect">
            <a:avLst>
              <a:gd name="adj" fmla="val 8824"/>
            </a:avLst>
          </a:prstGeom>
          <a:solidFill>
            <a:srgbClr val="03172B">
              <a:alpha val="90000"/>
            </a:srgbClr>
          </a:solidFill>
          <a:ln w="11430">
            <a:solidFill>
              <a:srgbClr val="FFFFFF">
                <a:alpha val="28000"/>
              </a:srgbClr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1115568" y="1719072"/>
            <a:ext cx="384048" cy="384048"/>
          </a:xfrm>
          <a:prstGeom prst="ellipse">
            <a:avLst/>
          </a:prstGeom>
          <a:solidFill>
            <a:srgbClr val="C79A45"/>
          </a:solidFill>
          <a:ln w="12700">
            <a:solidFill>
              <a:srgbClr val="C79A45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133856" y="1783080"/>
            <a:ext cx="34747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1627632" y="1719072"/>
            <a:ext cx="8732520" cy="25603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FFFFFF"/>
                </a:solidFill>
              </a:rPr>
              <a:t>The heavens bear witness to God’s glory.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914400" y="2560320"/>
            <a:ext cx="9966960" cy="621792"/>
          </a:xfrm>
          <a:prstGeom prst="roundRect">
            <a:avLst>
              <a:gd name="adj" fmla="val 8824"/>
            </a:avLst>
          </a:prstGeom>
          <a:solidFill>
            <a:srgbClr val="03172B">
              <a:alpha val="90000"/>
            </a:srgbClr>
          </a:solidFill>
          <a:ln w="11430">
            <a:solidFill>
              <a:srgbClr val="FFFFFF">
                <a:alpha val="28000"/>
              </a:srgbClr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1115568" y="2679192"/>
            <a:ext cx="384048" cy="384048"/>
          </a:xfrm>
          <a:prstGeom prst="ellipse">
            <a:avLst/>
          </a:prstGeom>
          <a:solidFill>
            <a:srgbClr val="C79A45"/>
          </a:solidFill>
          <a:ln w="12700">
            <a:solidFill>
              <a:srgbClr val="C79A45">
                <a:alpha val="0"/>
              </a:srgbClr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1133856" y="2743200"/>
            <a:ext cx="34747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1627632" y="2679192"/>
            <a:ext cx="8732520" cy="25603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FFFFFF"/>
                </a:solidFill>
              </a:rPr>
              <a:t>Creation is magnificent, but the Creator alone is worthy of worship.</a:t>
            </a:r>
            <a:endParaRPr lang="en-US" sz="1600" dirty="0"/>
          </a:p>
        </p:txBody>
      </p:sp>
      <p:sp>
        <p:nvSpPr>
          <p:cNvPr id="12" name="Shape 9"/>
          <p:cNvSpPr/>
          <p:nvPr/>
        </p:nvSpPr>
        <p:spPr>
          <a:xfrm>
            <a:off x="914400" y="3520440"/>
            <a:ext cx="9966960" cy="621792"/>
          </a:xfrm>
          <a:prstGeom prst="roundRect">
            <a:avLst>
              <a:gd name="adj" fmla="val 8824"/>
            </a:avLst>
          </a:prstGeom>
          <a:solidFill>
            <a:srgbClr val="03172B">
              <a:alpha val="90000"/>
            </a:srgbClr>
          </a:solidFill>
          <a:ln w="11430">
            <a:solidFill>
              <a:srgbClr val="FFFFFF">
                <a:alpha val="28000"/>
              </a:srgbClr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1115568" y="3639312"/>
            <a:ext cx="384048" cy="384048"/>
          </a:xfrm>
          <a:prstGeom prst="ellipse">
            <a:avLst/>
          </a:prstGeom>
          <a:solidFill>
            <a:srgbClr val="C79A45"/>
          </a:solidFill>
          <a:ln w="12700">
            <a:solidFill>
              <a:srgbClr val="C79A45">
                <a:alpha val="0"/>
              </a:srgbClr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133856" y="3703320"/>
            <a:ext cx="34747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1627632" y="3639312"/>
            <a:ext cx="8732520" cy="25603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FFFFFF"/>
                </a:solidFill>
              </a:rPr>
              <a:t>Scripture teaches us how to hear creation rightly.</a:t>
            </a:r>
            <a:endParaRPr lang="en-US" sz="1600" dirty="0"/>
          </a:p>
        </p:txBody>
      </p:sp>
      <p:sp>
        <p:nvSpPr>
          <p:cNvPr id="16" name="Shape 13"/>
          <p:cNvSpPr/>
          <p:nvPr/>
        </p:nvSpPr>
        <p:spPr>
          <a:xfrm>
            <a:off x="914400" y="4480560"/>
            <a:ext cx="9966960" cy="621792"/>
          </a:xfrm>
          <a:prstGeom prst="roundRect">
            <a:avLst>
              <a:gd name="adj" fmla="val 8824"/>
            </a:avLst>
          </a:prstGeom>
          <a:solidFill>
            <a:srgbClr val="03172B">
              <a:alpha val="90000"/>
            </a:srgbClr>
          </a:solidFill>
          <a:ln w="11430">
            <a:solidFill>
              <a:srgbClr val="FFFFFF">
                <a:alpha val="28000"/>
              </a:srgbClr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1115568" y="4599432"/>
            <a:ext cx="384048" cy="384048"/>
          </a:xfrm>
          <a:prstGeom prst="ellipse">
            <a:avLst/>
          </a:prstGeom>
          <a:solidFill>
            <a:srgbClr val="C79A45"/>
          </a:solidFill>
          <a:ln w="12700">
            <a:solidFill>
              <a:srgbClr val="C79A45">
                <a:alpha val="0"/>
              </a:srgbClr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1133856" y="4663440"/>
            <a:ext cx="34747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1627632" y="4599432"/>
            <a:ext cx="8732520" cy="25603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FFFFFF"/>
                </a:solidFill>
              </a:rPr>
              <a:t>Wonder should become praise, humility, and trust.</a:t>
            </a:r>
            <a:endParaRPr lang="en-US" sz="1600" dirty="0"/>
          </a:p>
        </p:txBody>
      </p:sp>
      <p:sp>
        <p:nvSpPr>
          <p:cNvPr id="20" name="Shape 17"/>
          <p:cNvSpPr/>
          <p:nvPr/>
        </p:nvSpPr>
        <p:spPr>
          <a:xfrm>
            <a:off x="502920" y="6519672"/>
            <a:ext cx="11201400" cy="0"/>
          </a:xfrm>
          <a:prstGeom prst="line">
            <a:avLst/>
          </a:prstGeom>
          <a:noFill/>
          <a:ln w="6350">
            <a:solidFill>
              <a:srgbClr val="FFFFFF">
                <a:alpha val="28000"/>
              </a:srgbClr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502920" y="6565392"/>
            <a:ext cx="603504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E9EEF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spacious_work/firmament_visual_3_dark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85800" y="658368"/>
            <a:ext cx="5486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Closing Prayer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914400" y="1600200"/>
            <a:ext cx="5577840" cy="2011680"/>
          </a:xfrm>
          <a:prstGeom prst="roundRect">
            <a:avLst>
              <a:gd name="adj" fmla="val 2727"/>
            </a:avLst>
          </a:prstGeom>
          <a:solidFill>
            <a:srgbClr val="FBF7EE">
              <a:alpha val="95000"/>
            </a:srgbClr>
          </a:solidFill>
          <a:ln w="11430">
            <a:solidFill>
              <a:srgbClr val="D8BE83">
                <a:alpha val="75000"/>
              </a:srgbClr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1115568" y="1746504"/>
            <a:ext cx="5175504" cy="175564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1500" i="1" dirty="0">
                <a:solidFill>
                  <a:srgbClr val="0823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Creator and Lord, teach us to hear what the heavens declare. Open our eyes to your glory, and lead our wonder into thankful worship through Jesus Christ our Lord. Amen.</a:t>
            </a:r>
            <a:endParaRPr lang="en-US" sz="1500" dirty="0"/>
          </a:p>
        </p:txBody>
      </p:sp>
      <p:sp>
        <p:nvSpPr>
          <p:cNvPr id="6" name="Shape 3"/>
          <p:cNvSpPr/>
          <p:nvPr/>
        </p:nvSpPr>
        <p:spPr>
          <a:xfrm>
            <a:off x="914400" y="4069080"/>
            <a:ext cx="10149840" cy="822960"/>
          </a:xfrm>
          <a:prstGeom prst="roundRect">
            <a:avLst>
              <a:gd name="adj" fmla="val 6667"/>
            </a:avLst>
          </a:prstGeom>
          <a:solidFill>
            <a:srgbClr val="03172B">
              <a:alpha val="88000"/>
            </a:srgbClr>
          </a:solidFill>
          <a:ln w="1143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1170432" y="4370832"/>
            <a:ext cx="9646920" cy="25603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940" dirty="0">
                <a:solidFill>
                  <a:srgbClr val="FFFFFF"/>
                </a:solidFill>
              </a:rPr>
              <a:t>© HymnInfo.com. Free for personal, church, classroom, and small-group teaching use. Please do not sell, repost, or redistribute as downloadable files without permission.</a:t>
            </a:r>
            <a:endParaRPr lang="en-US" sz="940" dirty="0"/>
          </a:p>
        </p:txBody>
      </p:sp>
      <p:sp>
        <p:nvSpPr>
          <p:cNvPr id="8" name="Shape 5"/>
          <p:cNvSpPr/>
          <p:nvPr/>
        </p:nvSpPr>
        <p:spPr>
          <a:xfrm>
            <a:off x="502920" y="6519672"/>
            <a:ext cx="11201400" cy="0"/>
          </a:xfrm>
          <a:prstGeom prst="line">
            <a:avLst/>
          </a:prstGeom>
          <a:noFill/>
          <a:ln w="6350">
            <a:solidFill>
              <a:srgbClr val="FFFFFF">
                <a:alpha val="2800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02920" y="6565392"/>
            <a:ext cx="603504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E9EEF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spacious_work/firmament_visual_6_soft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1792" y="347472"/>
            <a:ext cx="8046720" cy="5029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0823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Hymn Identity</a:t>
            </a:r>
            <a:endParaRPr lang="en-US" sz="2500" dirty="0"/>
          </a:p>
        </p:txBody>
      </p:sp>
      <p:sp>
        <p:nvSpPr>
          <p:cNvPr id="4" name="Text 1"/>
          <p:cNvSpPr/>
          <p:nvPr/>
        </p:nvSpPr>
        <p:spPr>
          <a:xfrm>
            <a:off x="658368" y="896112"/>
            <a:ext cx="7955280" cy="29260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C79A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creation hymn rooted in Psalm 19</a:t>
            </a:r>
            <a:endParaRPr lang="en-US" sz="1250" dirty="0"/>
          </a:p>
        </p:txBody>
      </p:sp>
      <p:sp>
        <p:nvSpPr>
          <p:cNvPr id="5" name="Shape 2"/>
          <p:cNvSpPr/>
          <p:nvPr/>
        </p:nvSpPr>
        <p:spPr>
          <a:xfrm>
            <a:off x="658368" y="1225296"/>
            <a:ext cx="1920240" cy="0"/>
          </a:xfrm>
          <a:prstGeom prst="line">
            <a:avLst/>
          </a:prstGeom>
          <a:noFill/>
          <a:ln w="13970">
            <a:solidFill>
              <a:srgbClr val="C79A45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685800" y="1600200"/>
            <a:ext cx="5257800" cy="3886200"/>
          </a:xfrm>
          <a:prstGeom prst="roundRect">
            <a:avLst>
              <a:gd name="adj" fmla="val 1412"/>
            </a:avLst>
          </a:prstGeom>
          <a:solidFill>
            <a:srgbClr val="FFFFFF">
              <a:alpha val="96000"/>
            </a:srgbClr>
          </a:solidFill>
          <a:ln w="11430">
            <a:solidFill>
              <a:srgbClr val="D2B278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960120" y="1828800"/>
            <a:ext cx="12344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79A45"/>
                </a:solidFill>
              </a:rPr>
              <a:t>Title</a:t>
            </a:r>
            <a:endParaRPr lang="en-US" sz="1000" dirty="0"/>
          </a:p>
        </p:txBody>
      </p:sp>
      <p:sp>
        <p:nvSpPr>
          <p:cNvPr id="8" name="Text 5"/>
          <p:cNvSpPr/>
          <p:nvPr/>
        </p:nvSpPr>
        <p:spPr>
          <a:xfrm>
            <a:off x="2331720" y="1828800"/>
            <a:ext cx="32461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60" dirty="0">
                <a:solidFill>
                  <a:srgbClr val="0A1930"/>
                </a:solidFill>
              </a:rPr>
              <a:t>The Spacious Firmament on High</a:t>
            </a:r>
            <a:endParaRPr lang="en-US" sz="1060" dirty="0"/>
          </a:p>
        </p:txBody>
      </p:sp>
      <p:sp>
        <p:nvSpPr>
          <p:cNvPr id="9" name="Text 6"/>
          <p:cNvSpPr/>
          <p:nvPr/>
        </p:nvSpPr>
        <p:spPr>
          <a:xfrm>
            <a:off x="960120" y="2331720"/>
            <a:ext cx="12344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79A45"/>
                </a:solidFill>
              </a:rPr>
              <a:t>First line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2331720" y="2331720"/>
            <a:ext cx="32461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60" dirty="0">
                <a:solidFill>
                  <a:srgbClr val="0A1930"/>
                </a:solidFill>
              </a:rPr>
              <a:t>The spacious firmament on high</a:t>
            </a:r>
            <a:endParaRPr lang="en-US" sz="1060" dirty="0"/>
          </a:p>
        </p:txBody>
      </p:sp>
      <p:sp>
        <p:nvSpPr>
          <p:cNvPr id="11" name="Text 8"/>
          <p:cNvSpPr/>
          <p:nvPr/>
        </p:nvSpPr>
        <p:spPr>
          <a:xfrm>
            <a:off x="960120" y="2834640"/>
            <a:ext cx="12344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79A45"/>
                </a:solidFill>
              </a:rPr>
              <a:t>Text</a:t>
            </a:r>
            <a:endParaRPr lang="en-US" sz="1000" dirty="0"/>
          </a:p>
        </p:txBody>
      </p:sp>
      <p:sp>
        <p:nvSpPr>
          <p:cNvPr id="12" name="Text 9"/>
          <p:cNvSpPr/>
          <p:nvPr/>
        </p:nvSpPr>
        <p:spPr>
          <a:xfrm>
            <a:off x="2331720" y="2834640"/>
            <a:ext cx="32461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60" dirty="0">
                <a:solidFill>
                  <a:srgbClr val="0A1930"/>
                </a:solidFill>
              </a:rPr>
              <a:t>Joseph Addison, 1712</a:t>
            </a:r>
            <a:endParaRPr lang="en-US" sz="1060" dirty="0"/>
          </a:p>
        </p:txBody>
      </p:sp>
      <p:sp>
        <p:nvSpPr>
          <p:cNvPr id="13" name="Text 10"/>
          <p:cNvSpPr/>
          <p:nvPr/>
        </p:nvSpPr>
        <p:spPr>
          <a:xfrm>
            <a:off x="960120" y="3337560"/>
            <a:ext cx="12344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79A45"/>
                </a:solidFill>
              </a:rPr>
              <a:t>Tune</a:t>
            </a:r>
            <a:endParaRPr lang="en-US" sz="1000" dirty="0"/>
          </a:p>
        </p:txBody>
      </p:sp>
      <p:sp>
        <p:nvSpPr>
          <p:cNvPr id="14" name="Text 11"/>
          <p:cNvSpPr/>
          <p:nvPr/>
        </p:nvSpPr>
        <p:spPr>
          <a:xfrm>
            <a:off x="2331720" y="3337560"/>
            <a:ext cx="32461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60" dirty="0">
                <a:solidFill>
                  <a:srgbClr val="0A1930"/>
                </a:solidFill>
              </a:rPr>
              <a:t>CREATION, adapted from Haydn’s The Creation</a:t>
            </a:r>
            <a:endParaRPr lang="en-US" sz="1060" dirty="0"/>
          </a:p>
        </p:txBody>
      </p:sp>
      <p:sp>
        <p:nvSpPr>
          <p:cNvPr id="15" name="Text 12"/>
          <p:cNvSpPr/>
          <p:nvPr/>
        </p:nvSpPr>
        <p:spPr>
          <a:xfrm>
            <a:off x="960120" y="3840480"/>
            <a:ext cx="12344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79A45"/>
                </a:solidFill>
              </a:rPr>
              <a:t>Meter</a:t>
            </a:r>
            <a:endParaRPr lang="en-US" sz="1000" dirty="0"/>
          </a:p>
        </p:txBody>
      </p:sp>
      <p:sp>
        <p:nvSpPr>
          <p:cNvPr id="16" name="Text 13"/>
          <p:cNvSpPr/>
          <p:nvPr/>
        </p:nvSpPr>
        <p:spPr>
          <a:xfrm>
            <a:off x="2331720" y="3840480"/>
            <a:ext cx="32461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60" dirty="0">
                <a:solidFill>
                  <a:srgbClr val="0A1930"/>
                </a:solidFill>
              </a:rPr>
              <a:t>L.M.D. (8.8.8.8.8.8.8.8)</a:t>
            </a:r>
            <a:endParaRPr lang="en-US" sz="1060" dirty="0"/>
          </a:p>
        </p:txBody>
      </p:sp>
      <p:sp>
        <p:nvSpPr>
          <p:cNvPr id="17" name="Text 14"/>
          <p:cNvSpPr/>
          <p:nvPr/>
        </p:nvSpPr>
        <p:spPr>
          <a:xfrm>
            <a:off x="960120" y="4343400"/>
            <a:ext cx="12344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79A45"/>
                </a:solidFill>
              </a:rPr>
              <a:t>Primary text</a:t>
            </a:r>
            <a:endParaRPr lang="en-US" sz="1000" dirty="0"/>
          </a:p>
        </p:txBody>
      </p:sp>
      <p:sp>
        <p:nvSpPr>
          <p:cNvPr id="18" name="Text 15"/>
          <p:cNvSpPr/>
          <p:nvPr/>
        </p:nvSpPr>
        <p:spPr>
          <a:xfrm>
            <a:off x="2331720" y="4343400"/>
            <a:ext cx="32461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60" dirty="0">
                <a:solidFill>
                  <a:srgbClr val="0A1930"/>
                </a:solidFill>
              </a:rPr>
              <a:t>Psalm 19:1-6</a:t>
            </a:r>
            <a:endParaRPr lang="en-US" sz="1060" dirty="0"/>
          </a:p>
        </p:txBody>
      </p:sp>
      <p:sp>
        <p:nvSpPr>
          <p:cNvPr id="19" name="Shape 16"/>
          <p:cNvSpPr/>
          <p:nvPr/>
        </p:nvSpPr>
        <p:spPr>
          <a:xfrm>
            <a:off x="6446520" y="1828800"/>
            <a:ext cx="4526280" cy="1463040"/>
          </a:xfrm>
          <a:prstGeom prst="roundRect">
            <a:avLst>
              <a:gd name="adj" fmla="val 3750"/>
            </a:avLst>
          </a:prstGeom>
          <a:solidFill>
            <a:srgbClr val="FBF7EE">
              <a:alpha val="95000"/>
            </a:srgbClr>
          </a:solidFill>
          <a:ln w="11430">
            <a:solidFill>
              <a:srgbClr val="D8BE83">
                <a:alpha val="75000"/>
              </a:srgbClr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6647688" y="1975104"/>
            <a:ext cx="4123944" cy="120700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1500" i="1" dirty="0">
                <a:solidFill>
                  <a:srgbClr val="0823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“The heavens declare the glory of God.”</a:t>
            </a:r>
            <a:endParaRPr lang="en-US" sz="1500" dirty="0"/>
          </a:p>
          <a:p>
            <a:pPr algn="ctr" indent="0" marL="0">
              <a:buNone/>
            </a:pPr>
            <a:r>
              <a:rPr lang="en-US" sz="1500" i="1" dirty="0">
                <a:solidFill>
                  <a:srgbClr val="0823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Psalm 19:1</a:t>
            </a:r>
            <a:endParaRPr lang="en-US" sz="1500" dirty="0"/>
          </a:p>
        </p:txBody>
      </p:sp>
      <p:sp>
        <p:nvSpPr>
          <p:cNvPr id="21" name="Text 18"/>
          <p:cNvSpPr/>
          <p:nvPr/>
        </p:nvSpPr>
        <p:spPr>
          <a:xfrm>
            <a:off x="6537960" y="3703320"/>
            <a:ext cx="4343400" cy="9144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1500" dirty="0">
                <a:solidFill>
                  <a:srgbClr val="08233E"/>
                </a:solidFill>
              </a:rPr>
              <a:t>The hymn trains worshipers to read the visible heavens as a daily call to praise: day speaks, night answers, and faith hears the Creator’s glory.</a:t>
            </a:r>
            <a:endParaRPr lang="en-US" sz="1500" dirty="0"/>
          </a:p>
        </p:txBody>
      </p:sp>
      <p:sp>
        <p:nvSpPr>
          <p:cNvPr id="22" name="Shape 19"/>
          <p:cNvSpPr/>
          <p:nvPr/>
        </p:nvSpPr>
        <p:spPr>
          <a:xfrm>
            <a:off x="502920" y="6519672"/>
            <a:ext cx="11201400" cy="0"/>
          </a:xfrm>
          <a:prstGeom prst="line">
            <a:avLst/>
          </a:prstGeom>
          <a:noFill/>
          <a:ln w="6350">
            <a:solidFill>
              <a:srgbClr val="8BA0B9">
                <a:alpha val="55000"/>
              </a:srgbClr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502920" y="6565392"/>
            <a:ext cx="603504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D6B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spacious_work/firmament_visual_6_dark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02920" y="1417320"/>
            <a:ext cx="11155680" cy="4754880"/>
          </a:xfrm>
          <a:prstGeom prst="rect">
            <a:avLst/>
          </a:prstGeom>
          <a:solidFill>
            <a:srgbClr val="FFFFFF">
              <a:alpha val="95000"/>
            </a:srgbClr>
          </a:solidFill>
          <a:ln w="12700">
            <a:solidFill>
              <a:srgbClr val="D2B278">
                <a:alpha val="7500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621792" y="347472"/>
            <a:ext cx="8046720" cy="5029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0823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Historical Background</a:t>
            </a:r>
            <a:endParaRPr lang="en-US" sz="2500" dirty="0"/>
          </a:p>
        </p:txBody>
      </p:sp>
      <p:sp>
        <p:nvSpPr>
          <p:cNvPr id="5" name="Text 2"/>
          <p:cNvSpPr/>
          <p:nvPr/>
        </p:nvSpPr>
        <p:spPr>
          <a:xfrm>
            <a:off x="658368" y="896112"/>
            <a:ext cx="7955280" cy="29260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C79A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Joseph Addison, The Spectator, and devotional meditation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658368" y="1225296"/>
            <a:ext cx="1920240" cy="0"/>
          </a:xfrm>
          <a:prstGeom prst="line">
            <a:avLst/>
          </a:prstGeom>
          <a:noFill/>
          <a:ln w="13970">
            <a:solidFill>
              <a:srgbClr val="C79A45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868680" y="1691640"/>
            <a:ext cx="5257800" cy="288036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indent="0" marL="0">
              <a:buNone/>
            </a:pPr>
            <a:r>
              <a:rPr lang="en-US" sz="1310" b="1" dirty="0">
                <a:solidFill>
                  <a:srgbClr val="C79A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10" dirty="0">
                <a:solidFill>
                  <a:srgbClr val="0A19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Published in The Spectator on August 23, 1712.
</a:t>
            </a:r>
            <a:pPr indent="0" marL="0">
              <a:buNone/>
            </a:pPr>
            <a:r>
              <a:rPr lang="en-US" sz="1310" b="1" dirty="0">
                <a:solidFill>
                  <a:srgbClr val="C79A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10" dirty="0">
                <a:solidFill>
                  <a:srgbClr val="0A19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Reflects Addison’s concern for ordered reflection, moral seriousness, and worshipful attention.
</a:t>
            </a:r>
            <a:pPr indent="0" marL="0">
              <a:buNone/>
            </a:pPr>
            <a:r>
              <a:rPr lang="en-US" sz="1310" b="1" dirty="0">
                <a:solidFill>
                  <a:srgbClr val="C79A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10" dirty="0">
                <a:solidFill>
                  <a:srgbClr val="0A19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Closely follows Psalm 19: the heavens proclaim God’s glory without ordinary speech.
</a:t>
            </a:r>
            <a:pPr indent="0" marL="0">
              <a:buNone/>
            </a:pPr>
            <a:r>
              <a:rPr lang="en-US" sz="1310" b="1" dirty="0">
                <a:solidFill>
                  <a:srgbClr val="C79A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10" dirty="0">
                <a:solidFill>
                  <a:srgbClr val="0A19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Haydn’s CREATION tune gives the hymn a noble musical frame for congregational praise.
</a:t>
            </a:r>
            <a:endParaRPr lang="en-US" sz="1310" dirty="0"/>
          </a:p>
        </p:txBody>
      </p:sp>
      <p:pic>
        <p:nvPicPr>
          <p:cNvPr id="8" name="Image 1" descr="/mnt/data/spacious_work/firmament_visual_6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37960" y="1600200"/>
            <a:ext cx="4389120" cy="246888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6629400" y="4343400"/>
            <a:ext cx="4160520" cy="77724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1450" i="1" dirty="0">
                <a:solidFill>
                  <a:srgbClr val="08233E"/>
                </a:solidFill>
              </a:rPr>
              <a:t>Teaching emphasis: this is not nature sentimentality. It is reverent attention to the Creator’s witness in the work of his hands.</a:t>
            </a:r>
            <a:endParaRPr lang="en-US" sz="1450" dirty="0"/>
          </a:p>
        </p:txBody>
      </p:sp>
      <p:sp>
        <p:nvSpPr>
          <p:cNvPr id="10" name="Shape 6"/>
          <p:cNvSpPr/>
          <p:nvPr/>
        </p:nvSpPr>
        <p:spPr>
          <a:xfrm>
            <a:off x="502920" y="6519672"/>
            <a:ext cx="11201400" cy="0"/>
          </a:xfrm>
          <a:prstGeom prst="line">
            <a:avLst/>
          </a:prstGeom>
          <a:noFill/>
          <a:ln w="6350">
            <a:solidFill>
              <a:srgbClr val="8BA0B9">
                <a:alpha val="55000"/>
              </a:srgbClr>
            </a:solidFill>
            <a:prstDash val="solid"/>
          </a:ln>
        </p:spPr>
      </p:sp>
      <p:sp>
        <p:nvSpPr>
          <p:cNvPr id="11" name="Text 7"/>
          <p:cNvSpPr/>
          <p:nvPr/>
        </p:nvSpPr>
        <p:spPr>
          <a:xfrm>
            <a:off x="502920" y="6565392"/>
            <a:ext cx="603504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D6B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spacious_work/firmament_visual_1_dark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85800" y="685800"/>
            <a:ext cx="80467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Why This Hymn Matters Today</a:t>
            </a:r>
            <a:endParaRPr lang="en-US" sz="2800" dirty="0"/>
          </a:p>
        </p:txBody>
      </p:sp>
      <p:sp>
        <p:nvSpPr>
          <p:cNvPr id="4" name="Shape 1"/>
          <p:cNvSpPr/>
          <p:nvPr/>
        </p:nvSpPr>
        <p:spPr>
          <a:xfrm>
            <a:off x="713232" y="1325880"/>
            <a:ext cx="1965960" cy="0"/>
          </a:xfrm>
          <a:prstGeom prst="line">
            <a:avLst/>
          </a:prstGeom>
          <a:noFill/>
          <a:ln w="15240">
            <a:solidFill>
              <a:srgbClr val="C79A45"/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822960" y="1920240"/>
            <a:ext cx="4800600" cy="914400"/>
          </a:xfrm>
          <a:prstGeom prst="roundRect">
            <a:avLst>
              <a:gd name="adj" fmla="val 6000"/>
            </a:avLst>
          </a:prstGeom>
          <a:solidFill>
            <a:srgbClr val="061B31">
              <a:alpha val="82000"/>
            </a:srgbClr>
          </a:solidFill>
          <a:ln w="1143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051560" y="2075688"/>
            <a:ext cx="15544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9E8C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Reverence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2697480" y="2075688"/>
            <a:ext cx="2606040" cy="4114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FFFFFF"/>
                </a:solidFill>
              </a:rPr>
              <a:t>It slows the heart enough to notice glory.</a:t>
            </a:r>
            <a:endParaRPr lang="en-US" sz="1250" dirty="0"/>
          </a:p>
        </p:txBody>
      </p:sp>
      <p:sp>
        <p:nvSpPr>
          <p:cNvPr id="8" name="Shape 5"/>
          <p:cNvSpPr/>
          <p:nvPr/>
        </p:nvSpPr>
        <p:spPr>
          <a:xfrm>
            <a:off x="6263640" y="1920240"/>
            <a:ext cx="4800600" cy="914400"/>
          </a:xfrm>
          <a:prstGeom prst="roundRect">
            <a:avLst>
              <a:gd name="adj" fmla="val 6000"/>
            </a:avLst>
          </a:prstGeom>
          <a:solidFill>
            <a:srgbClr val="061B31">
              <a:alpha val="82000"/>
            </a:srgbClr>
          </a:solidFill>
          <a:ln w="1143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492240" y="2075688"/>
            <a:ext cx="15544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9E8C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Humility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8138160" y="2075688"/>
            <a:ext cx="2606040" cy="4114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FFFFFF"/>
                </a:solidFill>
              </a:rPr>
              <a:t>The vast heavens put human pride in its place.</a:t>
            </a:r>
            <a:endParaRPr lang="en-US" sz="1250" dirty="0"/>
          </a:p>
        </p:txBody>
      </p:sp>
      <p:sp>
        <p:nvSpPr>
          <p:cNvPr id="11" name="Shape 8"/>
          <p:cNvSpPr/>
          <p:nvPr/>
        </p:nvSpPr>
        <p:spPr>
          <a:xfrm>
            <a:off x="822960" y="3291840"/>
            <a:ext cx="4800600" cy="914400"/>
          </a:xfrm>
          <a:prstGeom prst="roundRect">
            <a:avLst>
              <a:gd name="adj" fmla="val 6000"/>
            </a:avLst>
          </a:prstGeom>
          <a:solidFill>
            <a:srgbClr val="061B31">
              <a:alpha val="82000"/>
            </a:srgbClr>
          </a:solidFill>
          <a:ln w="1143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1051560" y="3447288"/>
            <a:ext cx="15544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9E8C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Thanksgiving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2697480" y="3447288"/>
            <a:ext cx="2606040" cy="4114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FFFFFF"/>
                </a:solidFill>
              </a:rPr>
              <a:t>Daily light becomes a daily reason for praise.</a:t>
            </a:r>
            <a:endParaRPr lang="en-US" sz="1250" dirty="0"/>
          </a:p>
        </p:txBody>
      </p:sp>
      <p:sp>
        <p:nvSpPr>
          <p:cNvPr id="14" name="Shape 11"/>
          <p:cNvSpPr/>
          <p:nvPr/>
        </p:nvSpPr>
        <p:spPr>
          <a:xfrm>
            <a:off x="6263640" y="3291840"/>
            <a:ext cx="4800600" cy="914400"/>
          </a:xfrm>
          <a:prstGeom prst="roundRect">
            <a:avLst>
              <a:gd name="adj" fmla="val 6000"/>
            </a:avLst>
          </a:prstGeom>
          <a:solidFill>
            <a:srgbClr val="061B31">
              <a:alpha val="82000"/>
            </a:srgbClr>
          </a:solidFill>
          <a:ln w="1143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492240" y="3447288"/>
            <a:ext cx="15544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9E8C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Witness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8138160" y="3447288"/>
            <a:ext cx="2606040" cy="4114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FFFFFF"/>
                </a:solidFill>
              </a:rPr>
              <a:t>Creation points beyond itself to the living God.</a:t>
            </a:r>
            <a:endParaRPr lang="en-US" sz="1250" dirty="0"/>
          </a:p>
        </p:txBody>
      </p:sp>
      <p:sp>
        <p:nvSpPr>
          <p:cNvPr id="17" name="Shape 14"/>
          <p:cNvSpPr/>
          <p:nvPr/>
        </p:nvSpPr>
        <p:spPr>
          <a:xfrm>
            <a:off x="502920" y="6519672"/>
            <a:ext cx="11201400" cy="0"/>
          </a:xfrm>
          <a:prstGeom prst="line">
            <a:avLst/>
          </a:prstGeom>
          <a:noFill/>
          <a:ln w="6350">
            <a:solidFill>
              <a:srgbClr val="FFFFFF">
                <a:alpha val="28000"/>
              </a:srgbClr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502920" y="6565392"/>
            <a:ext cx="603504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E9EEF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spacious_work/firmament_visual_3_soft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1792" y="347472"/>
            <a:ext cx="8046720" cy="5029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0823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Biblical Foundation</a:t>
            </a:r>
            <a:endParaRPr lang="en-US" sz="2500" dirty="0"/>
          </a:p>
        </p:txBody>
      </p:sp>
      <p:sp>
        <p:nvSpPr>
          <p:cNvPr id="4" name="Text 1"/>
          <p:cNvSpPr/>
          <p:nvPr/>
        </p:nvSpPr>
        <p:spPr>
          <a:xfrm>
            <a:off x="658368" y="896112"/>
            <a:ext cx="7955280" cy="29260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C79A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Psalm 19 and the witness of creation</a:t>
            </a:r>
            <a:endParaRPr lang="en-US" sz="1250" dirty="0"/>
          </a:p>
        </p:txBody>
      </p:sp>
      <p:sp>
        <p:nvSpPr>
          <p:cNvPr id="5" name="Shape 2"/>
          <p:cNvSpPr/>
          <p:nvPr/>
        </p:nvSpPr>
        <p:spPr>
          <a:xfrm>
            <a:off x="658368" y="1225296"/>
            <a:ext cx="1920240" cy="0"/>
          </a:xfrm>
          <a:prstGeom prst="line">
            <a:avLst/>
          </a:prstGeom>
          <a:noFill/>
          <a:ln w="13970">
            <a:solidFill>
              <a:srgbClr val="C79A45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731520" y="1554480"/>
            <a:ext cx="5074920" cy="4160520"/>
          </a:xfrm>
          <a:prstGeom prst="roundRect">
            <a:avLst>
              <a:gd name="adj" fmla="val 1319"/>
            </a:avLst>
          </a:prstGeom>
          <a:solidFill>
            <a:srgbClr val="FFFFFF">
              <a:alpha val="95000"/>
            </a:srgbClr>
          </a:solidFill>
          <a:ln w="11430">
            <a:solidFill>
              <a:srgbClr val="D2B278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960120" y="1874520"/>
            <a:ext cx="4526280" cy="28346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indent="0" marL="0">
              <a:buNone/>
            </a:pPr>
            <a:r>
              <a:rPr lang="en-US" sz="1240" b="1" dirty="0">
                <a:solidFill>
                  <a:srgbClr val="C79A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40" dirty="0">
                <a:solidFill>
                  <a:srgbClr val="0A19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Psalm 19:1-6 — creation declares God’s glory across the earth.
</a:t>
            </a:r>
            <a:pPr indent="0" marL="0">
              <a:buNone/>
            </a:pPr>
            <a:r>
              <a:rPr lang="en-US" sz="1240" b="1" dirty="0">
                <a:solidFill>
                  <a:srgbClr val="C79A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40" dirty="0">
                <a:solidFill>
                  <a:srgbClr val="0A19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Genesis 1:14-19 — the lights in the sky are made and appointed by God.
</a:t>
            </a:r>
            <a:pPr indent="0" marL="0">
              <a:buNone/>
            </a:pPr>
            <a:r>
              <a:rPr lang="en-US" sz="1240" b="1" dirty="0">
                <a:solidFill>
                  <a:srgbClr val="C79A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40" dirty="0">
                <a:solidFill>
                  <a:srgbClr val="0A19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Romans 1:19-20 — created things truly witness to God’s power and divinity.
</a:t>
            </a:r>
            <a:pPr indent="0" marL="0">
              <a:buNone/>
            </a:pPr>
            <a:r>
              <a:rPr lang="en-US" sz="1240" b="1" dirty="0">
                <a:solidFill>
                  <a:srgbClr val="C79A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40" dirty="0">
                <a:solidFill>
                  <a:srgbClr val="0A19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Psalm 8:3-4 — the heavens humble human pride.
</a:t>
            </a:r>
            <a:pPr indent="0" marL="0">
              <a:buNone/>
            </a:pPr>
            <a:r>
              <a:rPr lang="en-US" sz="1240" b="1" dirty="0">
                <a:solidFill>
                  <a:srgbClr val="C79A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40" dirty="0">
                <a:solidFill>
                  <a:srgbClr val="0A19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Isaiah 40:26 — the Lord calls the stars by name.
</a:t>
            </a:r>
            <a:endParaRPr lang="en-US" sz="1240" dirty="0"/>
          </a:p>
        </p:txBody>
      </p:sp>
      <p:sp>
        <p:nvSpPr>
          <p:cNvPr id="8" name="Shape 5"/>
          <p:cNvSpPr/>
          <p:nvPr/>
        </p:nvSpPr>
        <p:spPr>
          <a:xfrm>
            <a:off x="6446520" y="2011680"/>
            <a:ext cx="4480560" cy="1600200"/>
          </a:xfrm>
          <a:prstGeom prst="roundRect">
            <a:avLst>
              <a:gd name="adj" fmla="val 3429"/>
            </a:avLst>
          </a:prstGeom>
          <a:solidFill>
            <a:srgbClr val="FBF7EE">
              <a:alpha val="95000"/>
            </a:srgbClr>
          </a:solidFill>
          <a:ln w="11430">
            <a:solidFill>
              <a:srgbClr val="D8BE83">
                <a:alpha val="7500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647688" y="2157984"/>
            <a:ext cx="4078224" cy="134416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1500" i="1" dirty="0">
                <a:solidFill>
                  <a:srgbClr val="0823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Creation awakens awe; Scripture gives clearer speech; Christ brings saving grace.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6629400" y="4069080"/>
            <a:ext cx="416052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1400" dirty="0">
                <a:solidFill>
                  <a:srgbClr val="08233E"/>
                </a:solidFill>
              </a:rPr>
              <a:t>Teaching caution: creation is not divine. Its beauty points beyond itself to the Creator.</a:t>
            </a:r>
            <a:endParaRPr lang="en-US" sz="1400" dirty="0"/>
          </a:p>
        </p:txBody>
      </p:sp>
      <p:sp>
        <p:nvSpPr>
          <p:cNvPr id="11" name="Shape 8"/>
          <p:cNvSpPr/>
          <p:nvPr/>
        </p:nvSpPr>
        <p:spPr>
          <a:xfrm>
            <a:off x="502920" y="6519672"/>
            <a:ext cx="11201400" cy="0"/>
          </a:xfrm>
          <a:prstGeom prst="line">
            <a:avLst/>
          </a:prstGeom>
          <a:noFill/>
          <a:ln w="6350">
            <a:solidFill>
              <a:srgbClr val="8BA0B9">
                <a:alpha val="5500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502920" y="6565392"/>
            <a:ext cx="603504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D6B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spacious_work/firmament_visual_1_dark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85800" y="594360"/>
            <a:ext cx="6400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Stanza 1: Daylight Witness</a:t>
            </a:r>
            <a:endParaRPr lang="en-US" sz="2800" dirty="0"/>
          </a:p>
        </p:txBody>
      </p:sp>
      <p:sp>
        <p:nvSpPr>
          <p:cNvPr id="4" name="Text 1"/>
          <p:cNvSpPr/>
          <p:nvPr/>
        </p:nvSpPr>
        <p:spPr>
          <a:xfrm>
            <a:off x="713232" y="1207008"/>
            <a:ext cx="62179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F9E8C0"/>
                </a:solidFill>
              </a:rPr>
              <a:t>The sun’s daily course becomes a sermon without words.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77240" y="1828800"/>
            <a:ext cx="4892040" cy="2286000"/>
          </a:xfrm>
          <a:prstGeom prst="roundRect">
            <a:avLst>
              <a:gd name="adj" fmla="val 2400"/>
            </a:avLst>
          </a:prstGeom>
          <a:solidFill>
            <a:srgbClr val="FFFFFF">
              <a:alpha val="92000"/>
            </a:srgbClr>
          </a:solidFill>
          <a:ln w="11430">
            <a:solidFill>
              <a:srgbClr val="D2B278">
                <a:alpha val="7500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051560" y="2084832"/>
            <a:ext cx="4297680" cy="14173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C79A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400" dirty="0">
                <a:solidFill>
                  <a:srgbClr val="0A19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created order is public witness.
</a:t>
            </a:r>
            <a:pPr indent="0" marL="0">
              <a:buNone/>
            </a:pPr>
            <a:r>
              <a:rPr lang="en-US" sz="1400" b="1" dirty="0">
                <a:solidFill>
                  <a:srgbClr val="C79A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400" dirty="0">
                <a:solidFill>
                  <a:srgbClr val="0A19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Every day declares God’s power and craftsmanship.
</a:t>
            </a:r>
            <a:pPr indent="0" marL="0">
              <a:buNone/>
            </a:pPr>
            <a:r>
              <a:rPr lang="en-US" sz="1400" b="1" dirty="0">
                <a:solidFill>
                  <a:srgbClr val="C79A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400" dirty="0">
                <a:solidFill>
                  <a:srgbClr val="0A19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hymn turns sunrise into a call to worship.
</a:t>
            </a:r>
            <a:endParaRPr lang="en-US" sz="1400" dirty="0"/>
          </a:p>
        </p:txBody>
      </p:sp>
      <p:sp>
        <p:nvSpPr>
          <p:cNvPr id="7" name="Shape 4"/>
          <p:cNvSpPr/>
          <p:nvPr/>
        </p:nvSpPr>
        <p:spPr>
          <a:xfrm>
            <a:off x="6492240" y="2103120"/>
            <a:ext cx="4206240" cy="1097280"/>
          </a:xfrm>
          <a:prstGeom prst="roundRect">
            <a:avLst>
              <a:gd name="adj" fmla="val 5000"/>
            </a:avLst>
          </a:prstGeom>
          <a:solidFill>
            <a:srgbClr val="FBF7EE">
              <a:alpha val="95000"/>
            </a:srgbClr>
          </a:solidFill>
          <a:ln w="11430">
            <a:solidFill>
              <a:srgbClr val="D8BE83">
                <a:alpha val="7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693408" y="2249424"/>
            <a:ext cx="3803904" cy="84124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1500" i="1" dirty="0">
                <a:solidFill>
                  <a:srgbClr val="0823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“Day after day they pour forth speech.”</a:t>
            </a:r>
            <a:endParaRPr lang="en-US" sz="1500" dirty="0"/>
          </a:p>
        </p:txBody>
      </p:sp>
      <p:sp>
        <p:nvSpPr>
          <p:cNvPr id="9" name="Shape 6"/>
          <p:cNvSpPr/>
          <p:nvPr/>
        </p:nvSpPr>
        <p:spPr>
          <a:xfrm>
            <a:off x="502920" y="6519672"/>
            <a:ext cx="11201400" cy="0"/>
          </a:xfrm>
          <a:prstGeom prst="line">
            <a:avLst/>
          </a:prstGeom>
          <a:noFill/>
          <a:ln w="6350">
            <a:solidFill>
              <a:srgbClr val="FFFFFF">
                <a:alpha val="28000"/>
              </a:srgbClr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502920" y="6565392"/>
            <a:ext cx="603504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E9EEF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spacious_work/firmament_visual_2_dark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85800" y="594360"/>
            <a:ext cx="70408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Stanza 2: Night Takes Up the Tale</a:t>
            </a:r>
            <a:endParaRPr lang="en-US" sz="2800" dirty="0"/>
          </a:p>
        </p:txBody>
      </p:sp>
      <p:sp>
        <p:nvSpPr>
          <p:cNvPr id="4" name="Text 1"/>
          <p:cNvSpPr/>
          <p:nvPr/>
        </p:nvSpPr>
        <p:spPr>
          <a:xfrm>
            <a:off x="713232" y="1207008"/>
            <a:ext cx="5943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D7E9FF"/>
                </a:solidFill>
              </a:rPr>
              <a:t>When daylight fades, witness continues.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77240" y="1828800"/>
            <a:ext cx="4937760" cy="2423160"/>
          </a:xfrm>
          <a:prstGeom prst="roundRect">
            <a:avLst>
              <a:gd name="adj" fmla="val 2264"/>
            </a:avLst>
          </a:prstGeom>
          <a:solidFill>
            <a:srgbClr val="07192E">
              <a:alpha val="90000"/>
            </a:srgbClr>
          </a:solidFill>
          <a:ln w="11430">
            <a:solidFill>
              <a:srgbClr val="F4D98D">
                <a:alpha val="4500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051560" y="2103120"/>
            <a:ext cx="4389120" cy="14173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C79A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moon and stars continue the proclamation.
</a:t>
            </a:r>
            <a:pPr indent="0" marL="0">
              <a:buNone/>
            </a:pPr>
            <a:r>
              <a:rPr lang="en-US" sz="1400" b="1" dirty="0">
                <a:solidFill>
                  <a:srgbClr val="C79A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Silence does not mean absence.
</a:t>
            </a:r>
            <a:pPr indent="0" marL="0">
              <a:buNone/>
            </a:pPr>
            <a:r>
              <a:rPr lang="en-US" sz="1400" b="1" dirty="0">
                <a:solidFill>
                  <a:srgbClr val="C79A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Night can become a place of wonder, trust, and prayer.
</a:t>
            </a:r>
            <a:endParaRPr lang="en-US" sz="1400" dirty="0"/>
          </a:p>
        </p:txBody>
      </p:sp>
      <p:sp>
        <p:nvSpPr>
          <p:cNvPr id="7" name="Shape 4"/>
          <p:cNvSpPr/>
          <p:nvPr/>
        </p:nvSpPr>
        <p:spPr>
          <a:xfrm>
            <a:off x="6537960" y="2057400"/>
            <a:ext cx="4343400" cy="1417320"/>
          </a:xfrm>
          <a:prstGeom prst="roundRect">
            <a:avLst>
              <a:gd name="adj" fmla="val 3871"/>
            </a:avLst>
          </a:prstGeom>
          <a:solidFill>
            <a:srgbClr val="07192E">
              <a:alpha val="92000"/>
            </a:srgbClr>
          </a:solidFill>
          <a:ln w="1143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812280" y="2331720"/>
            <a:ext cx="3794760" cy="77724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1350" dirty="0">
                <a:solidFill>
                  <a:srgbClr val="FFFFFF"/>
                </a:solidFill>
              </a:rPr>
              <a:t>Pastoral use: speak this stanza to the weary, anxious, or sleepless. God’s witness is still present when the day is done.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502920" y="6519672"/>
            <a:ext cx="11201400" cy="0"/>
          </a:xfrm>
          <a:prstGeom prst="line">
            <a:avLst/>
          </a:prstGeom>
          <a:noFill/>
          <a:ln w="6350">
            <a:solidFill>
              <a:srgbClr val="FFFFFF">
                <a:alpha val="28000"/>
              </a:srgbClr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502920" y="6565392"/>
            <a:ext cx="603504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E9EEF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spacious_work/firmament_visual_4_soft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1792" y="347472"/>
            <a:ext cx="8046720" cy="5029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0823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Stanza 3: Hearing the Silent Voice</a:t>
            </a:r>
            <a:endParaRPr lang="en-US" sz="2500" dirty="0"/>
          </a:p>
        </p:txBody>
      </p:sp>
      <p:sp>
        <p:nvSpPr>
          <p:cNvPr id="4" name="Text 1"/>
          <p:cNvSpPr/>
          <p:nvPr/>
        </p:nvSpPr>
        <p:spPr>
          <a:xfrm>
            <a:off x="658368" y="896112"/>
            <a:ext cx="7955280" cy="29260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C79A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Creation speaks clearly, though not audibly</a:t>
            </a:r>
            <a:endParaRPr lang="en-US" sz="1250" dirty="0"/>
          </a:p>
        </p:txBody>
      </p:sp>
      <p:sp>
        <p:nvSpPr>
          <p:cNvPr id="5" name="Shape 2"/>
          <p:cNvSpPr/>
          <p:nvPr/>
        </p:nvSpPr>
        <p:spPr>
          <a:xfrm>
            <a:off x="658368" y="1225296"/>
            <a:ext cx="1920240" cy="0"/>
          </a:xfrm>
          <a:prstGeom prst="line">
            <a:avLst/>
          </a:prstGeom>
          <a:noFill/>
          <a:ln w="13970">
            <a:solidFill>
              <a:srgbClr val="C79A45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777240" y="1664208"/>
            <a:ext cx="4800600" cy="2880360"/>
          </a:xfrm>
          <a:prstGeom prst="roundRect">
            <a:avLst>
              <a:gd name="adj" fmla="val 1905"/>
            </a:avLst>
          </a:prstGeom>
          <a:solidFill>
            <a:srgbClr val="FFFFFF">
              <a:alpha val="97000"/>
            </a:srgbClr>
          </a:solidFill>
          <a:ln w="11430">
            <a:solidFill>
              <a:srgbClr val="D2B278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1051560" y="1993392"/>
            <a:ext cx="4206240" cy="15544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C79A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400" dirty="0">
                <a:solidFill>
                  <a:srgbClr val="0A19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heavens make no ordinary sound.
</a:t>
            </a:r>
            <a:pPr indent="0" marL="0">
              <a:buNone/>
            </a:pPr>
            <a:r>
              <a:rPr lang="en-US" sz="1400" b="1" dirty="0">
                <a:solidFill>
                  <a:srgbClr val="C79A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400" dirty="0">
                <a:solidFill>
                  <a:srgbClr val="0A19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Faithful reason hears order, wisdom, and praise.
</a:t>
            </a:r>
            <a:pPr indent="0" marL="0">
              <a:buNone/>
            </a:pPr>
            <a:r>
              <a:rPr lang="en-US" sz="1400" b="1" dirty="0">
                <a:solidFill>
                  <a:srgbClr val="C79A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400" dirty="0">
                <a:solidFill>
                  <a:srgbClr val="0A19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final confession sends all glory to the divine Maker.
</a:t>
            </a:r>
            <a:endParaRPr lang="en-US" sz="1400" dirty="0"/>
          </a:p>
        </p:txBody>
      </p:sp>
      <p:sp>
        <p:nvSpPr>
          <p:cNvPr id="8" name="Shape 5"/>
          <p:cNvSpPr/>
          <p:nvPr/>
        </p:nvSpPr>
        <p:spPr>
          <a:xfrm>
            <a:off x="6629400" y="1828800"/>
            <a:ext cx="3291840" cy="1965960"/>
          </a:xfrm>
          <a:prstGeom prst="arc">
            <a:avLst/>
          </a:prstGeom>
          <a:noFill/>
          <a:ln w="25400">
            <a:solidFill>
              <a:srgbClr val="C79A45">
                <a:alpha val="9500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995160" y="2148840"/>
            <a:ext cx="2560320" cy="105156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0823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SEE</a:t>
            </a:r>
            <a:endParaRPr lang="en-US" sz="2000" dirty="0"/>
          </a:p>
          <a:p>
            <a:pPr algn="ctr" indent="0" marL="0">
              <a:buNone/>
            </a:pPr>
            <a:r>
              <a:rPr lang="en-US" sz="2000" b="1" dirty="0">
                <a:solidFill>
                  <a:srgbClr val="0823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RECEIVE</a:t>
            </a:r>
            <a:endParaRPr lang="en-US" sz="2000" dirty="0"/>
          </a:p>
          <a:p>
            <a:pPr algn="ctr" indent="0" marL="0">
              <a:buNone/>
            </a:pPr>
            <a:r>
              <a:rPr lang="en-US" sz="2000" b="1" dirty="0">
                <a:solidFill>
                  <a:srgbClr val="0823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WORSHIP</a:t>
            </a:r>
            <a:endParaRPr lang="en-US" sz="2000" dirty="0"/>
          </a:p>
        </p:txBody>
      </p:sp>
      <p:sp>
        <p:nvSpPr>
          <p:cNvPr id="10" name="Shape 7"/>
          <p:cNvSpPr/>
          <p:nvPr/>
        </p:nvSpPr>
        <p:spPr>
          <a:xfrm>
            <a:off x="502920" y="6519672"/>
            <a:ext cx="11201400" cy="0"/>
          </a:xfrm>
          <a:prstGeom prst="line">
            <a:avLst/>
          </a:prstGeom>
          <a:noFill/>
          <a:ln w="6350">
            <a:solidFill>
              <a:srgbClr val="8BA0B9">
                <a:alpha val="55000"/>
              </a:srgbClr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02920" y="6565392"/>
            <a:ext cx="603504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D6B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Georgia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22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</vt:vector>
  </TitlesOfParts>
  <Company>HymnInfo.com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Spacious Firmament on High Teaching Guide</dc:title>
  <dc:subject>Hymn study resource</dc:subject>
  <dc:creator>HymnInfo.com</dc:creator>
  <cp:lastModifiedBy>HymnInfo.com</cp:lastModifiedBy>
  <cp:revision>1</cp:revision>
  <dcterms:created xsi:type="dcterms:W3CDTF">2026-07-11T01:35:08Z</dcterms:created>
  <dcterms:modified xsi:type="dcterms:W3CDTF">2026-07-11T01:35:08Z</dcterms:modified>
</cp:coreProperties>
</file>