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ns0:Relationships xmlns:ns0="http://schemas.openxmlformats.org/package/2006/relationships"><ns0:Relationship Id="rId1" Type="http://schemas.openxmlformats.org/officeDocument/2006/relationships/slideMaster" Target="slideMasters/slideMaster1.xml" /><ns0:Relationship Id="rId3" Type="http://schemas.openxmlformats.org/officeDocument/2006/relationships/presProps" Target="presProps.xml" /><ns0:Relationship Id="rId4" Type="http://schemas.openxmlformats.org/officeDocument/2006/relationships/viewProps" Target="viewProps.xml" /><ns0:Relationship Id="rId5" Type="http://schemas.openxmlformats.org/officeDocument/2006/relationships/theme" Target="theme/theme1.xml" /><ns0:Relationship Id="rId6" Type="http://schemas.openxmlformats.org/officeDocument/2006/relationships/tableStyles" Target="tableStyles.xml" /><ns0:Relationship Id="rId7" Type="http://schemas.openxmlformats.org/officeDocument/2006/relationships/slide" Target="slides/slide1.xml" /><ns0:Relationship Id="rId8" Type="http://schemas.openxmlformats.org/officeDocument/2006/relationships/slide" Target="slides/slide2.xml" /><ns0:Relationship Id="rId9" Type="http://schemas.openxmlformats.org/officeDocument/2006/relationships/slide" Target="slides/slide3.xml" /><ns0:Relationship Id="rId10" Type="http://schemas.openxmlformats.org/officeDocument/2006/relationships/slide" Target="slides/slide4.xml" /><ns0:Relationship Id="rId11" Type="http://schemas.openxmlformats.org/officeDocument/2006/relationships/slide" Target="slides/slide5.xml" /><ns0:Relationship Id="rId12" Type="http://schemas.openxmlformats.org/officeDocument/2006/relationships/slide" Target="slides/slide6.xml" /><ns0:Relationship Id="rId13" Type="http://schemas.openxmlformats.org/officeDocument/2006/relationships/slide" Target="slides/slide7.xml" /><ns0:Relationship Id="rId14" Type="http://schemas.openxmlformats.org/officeDocument/2006/relationships/slide" Target="slides/slide8.xml" /><ns0:Relationship Id="rId15" Type="http://schemas.openxmlformats.org/officeDocument/2006/relationships/slide" Target="slides/slide9.xml" /><ns0:Relationship Id="rId16" Type="http://schemas.openxmlformats.org/officeDocument/2006/relationships/slide" Target="slides/slide10.xml" /><ns0:Relationship Id="rId17" Type="http://schemas.openxmlformats.org/officeDocument/2006/relationships/slide" Target="slides/slide11.xml" /><ns0:Relationship Id="rId18" Type="http://schemas.openxmlformats.org/officeDocument/2006/relationships/slide" Target="slides/slide12.xml" /><ns0:Relationship Id="rId19" Type="http://schemas.openxmlformats.org/officeDocument/2006/relationships/slide" Target="slides/slide13.xml" /><ns0:Relationship Id="rId20" Type="http://schemas.openxmlformats.org/officeDocument/2006/relationships/slide" Target="slides/slide14.xml" /><ns0:Relationship Id="rId21" Type="http://schemas.openxmlformats.org/officeDocument/2006/relationships/slide" Target="slides/slide15.xml" /><ns0:Relationship Id="rId22" Type="http://schemas.openxmlformats.org/officeDocument/2006/relationships/slide" Target="slides/slide16.xml" /><ns0:Relationship Id="rId23" Type="http://schemas.openxmlformats.org/officeDocument/2006/relationships/slide" Target="slides/slide17.xml" /><ns0:Relationship Id="rId24" Type="http://schemas.openxmlformats.org/officeDocument/2006/relationships/slide" Target="slides/slide18.xml" /><ns0:Relationship Id="rId25" Type="http://schemas.openxmlformats.org/officeDocument/2006/relationships/slide" Target="slides/slide19.xml" /><ns0:Relationship Id="rId26" Type="http://schemas.openxmlformats.org/officeDocument/2006/relationships/slide" Target="slides/slide20.xml" /><ns0:Relationship Id="rId27" Type="http://schemas.openxmlformats.org/officeDocument/2006/relationships/slide" Target="slides/slide21.xml" /><ns0:Relationship Id="rId28" Type="http://schemas.openxmlformats.org/officeDocument/2006/relationships/slide" Target="slides/slide22.xml" /><ns0:Relationship Id="rId29" Type="http://schemas.openxmlformats.org/officeDocument/2006/relationships/slide" Target="slides/slide23.xml" /></ns0: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594360" y="1005840"/>
            <a:ext cx="7132320" cy="4206240"/>
          </a:xfrm>
          <a:prstGeom prst="roundRect">
            <a:avLst/>
          </a:prstGeom>
          <a:solidFill>
            <a:srgbClr val="121F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1325880"/>
            <a:ext cx="6583680" cy="1371600"/>
          </a:xfrm>
          <a:prstGeom prst="rect">
            <a:avLst/>
          </a:prstGeom>
          <a:noFill/>
        </p:spPr>
        <p:txBody>
          <a:bodyPr wrap="none" lIns="0" rIns="0">
            <a:spAutoFit/>
          </a:bodyPr>
          <a:lstStyle/>
          <a:p>
            <a:pPr>
              <a:defRPr sz="3900" b="1">
                <a:solidFill>
                  <a:srgbClr val="FCF6E8"/>
                </a:solidFill>
                <a:latin typeface="Georgia"/>
              </a:defRPr>
            </a:pPr>
            <a:r>
              <a:t>God, Who Touchest Earth with Beauty</a:t>
            </a:r>
          </a:p>
          <a:p>
            <a:pPr>
              <a:spcBef>
                <a:spcPts val="600"/>
              </a:spcBef>
              <a:defRPr sz="1500">
                <a:solidFill>
                  <a:srgbClr val="FCF6E8"/>
                </a:solidFill>
                <a:latin typeface="Aptos"/>
              </a:defRPr>
            </a:pPr>
            <a:r>
              <a:t>A hymn study on creation, renewal, and Spirit-formed character</a:t>
            </a:r>
          </a:p>
        </p:txBody>
      </p:sp>
      <p:sp>
        <p:nvSpPr>
          <p:cNvPr id="6" name="Rectangle 5"/>
          <p:cNvSpPr/>
          <p:nvPr/>
        </p:nvSpPr>
        <p:spPr>
          <a:xfrm>
            <a:off x="841248" y="2788920"/>
            <a:ext cx="14630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41248" y="3063240"/>
            <a:ext cx="6309360" cy="1417320"/>
          </a:xfrm>
          <a:prstGeom prst="rect">
            <a:avLst/>
          </a:prstGeom>
          <a:noFill/>
        </p:spPr>
        <p:txBody>
          <a:bodyPr wrap="square" lIns="54864" rIns="54864" tIns="36576" bIns="36576">
            <a:spAutoFit/>
          </a:bodyPr>
          <a:lstStyle/>
          <a:p>
            <a:pPr>
              <a:spcAft>
                <a:spcPts val="600"/>
              </a:spcAft>
              <a:defRPr sz="1800">
                <a:solidFill>
                  <a:srgbClr val="FCF6E8"/>
                </a:solidFill>
                <a:latin typeface="Aptos"/>
              </a:defRPr>
            </a:pPr>
            <a:r>
              <a:t>First line: God, who touchest earth with beauty</a:t>
            </a:r>
          </a:p>
          <a:p>
            <a:pPr>
              <a:spcAft>
                <a:spcPts val="600"/>
              </a:spcAft>
              <a:defRPr sz="1800">
                <a:solidFill>
                  <a:srgbClr val="FCF6E8"/>
                </a:solidFill>
                <a:latin typeface="Aptos"/>
              </a:defRPr>
            </a:pPr>
            <a:r>
              <a:t>Text: Mary Susannah Edgar, 1925</a:t>
            </a:r>
          </a:p>
          <a:p>
            <a:pPr>
              <a:spcAft>
                <a:spcPts val="600"/>
              </a:spcAft>
              <a:defRPr sz="1800">
                <a:solidFill>
                  <a:srgbClr val="FCF6E8"/>
                </a:solidFill>
                <a:latin typeface="Aptos"/>
              </a:defRPr>
            </a:pPr>
            <a:r>
              <a:t>Common tune: BULLINGER; other tune pairings also appear</a:t>
            </a:r>
          </a:p>
          <a:p>
            <a:pPr>
              <a:spcAft>
                <a:spcPts val="600"/>
              </a:spcAft>
              <a:defRPr sz="1800">
                <a:solidFill>
                  <a:srgbClr val="FCF6E8"/>
                </a:solidFill>
                <a:latin typeface="Aptos"/>
              </a:defRPr>
            </a:pPr>
            <a:r>
              <a:t>Primary Scripture: Psalm 51:10-12</a:t>
            </a:r>
          </a:p>
        </p:txBody>
      </p:sp>
      <p:sp>
        <p:nvSpPr>
          <p:cNvPr id="8" name="TextBox 7"/>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5715000" y="685800"/>
            <a:ext cx="5760720" cy="5303520"/>
          </a:xfrm>
          <a:prstGeom prst="roundRect">
            <a:avLst/>
          </a:prstGeom>
          <a:solidFill>
            <a:srgbClr val="111C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989320" y="914400"/>
            <a:ext cx="5303520" cy="548640"/>
          </a:xfrm>
          <a:prstGeom prst="rect">
            <a:avLst/>
          </a:prstGeom>
          <a:noFill/>
        </p:spPr>
        <p:txBody>
          <a:bodyPr wrap="none" lIns="0" rIns="0">
            <a:spAutoFit/>
          </a:bodyPr>
          <a:lstStyle/>
          <a:p>
            <a:pPr>
              <a:defRPr sz="3000" b="1">
                <a:solidFill>
                  <a:srgbClr val="FCF6E8"/>
                </a:solidFill>
                <a:latin typeface="Georgia"/>
              </a:defRPr>
            </a:pPr>
            <a:r>
              <a:t>Stanza 3: Glad and Upright</a:t>
            </a:r>
          </a:p>
        </p:txBody>
      </p:sp>
      <p:sp>
        <p:nvSpPr>
          <p:cNvPr id="6" name="Rectangle 5"/>
          <p:cNvSpPr/>
          <p:nvPr/>
        </p:nvSpPr>
        <p:spPr>
          <a:xfrm>
            <a:off x="6007608" y="1508760"/>
            <a:ext cx="114300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007608" y="1783080"/>
            <a:ext cx="5029200" cy="3566160"/>
          </a:xfrm>
          <a:prstGeom prst="rect">
            <a:avLst/>
          </a:prstGeom>
          <a:noFill/>
        </p:spPr>
        <p:txBody>
          <a:bodyPr wrap="square" lIns="54864" rIns="54864" tIns="36576" bIns="36576">
            <a:spAutoFit/>
          </a:bodyPr>
          <a:lstStyle/>
          <a:p>
            <a:pPr>
              <a:spcAft>
                <a:spcPts val="600"/>
              </a:spcAft>
              <a:defRPr sz="1800">
                <a:solidFill>
                  <a:srgbClr val="FCF6E8"/>
                </a:solidFill>
                <a:latin typeface="Aptos"/>
              </a:defRPr>
            </a:pPr>
            <a:r>
              <a:t>The hymn joins joy and integrity. Waves in sunlight suggest glad freedom; pine trees suggest uprightness.</a:t>
            </a:r>
          </a:p>
          <a:p>
            <a:pPr>
              <a:spcAft>
                <a:spcPts val="600"/>
              </a:spcAft>
              <a:defRPr sz="1800">
                <a:solidFill>
                  <a:srgbClr val="FCF6E8"/>
                </a:solidFill>
                <a:latin typeface="Aptos"/>
              </a:defRPr>
            </a:pPr>
            <a:r>
              <a:t>Teaching emphasis:</a:t>
            </a:r>
          </a:p>
          <a:p>
            <a:pPr>
              <a:spcAft>
                <a:spcPts val="500"/>
              </a:spcAft>
              <a:defRPr sz="1800">
                <a:solidFill>
                  <a:srgbClr val="FCF6E8"/>
                </a:solidFill>
                <a:latin typeface="Aptos"/>
              </a:defRPr>
            </a:pPr>
            <a:r>
              <a:t>Christian holiness is not gloomy.</a:t>
            </a:r>
          </a:p>
          <a:p>
            <a:pPr>
              <a:spcAft>
                <a:spcPts val="500"/>
              </a:spcAft>
              <a:defRPr sz="1800">
                <a:solidFill>
                  <a:srgbClr val="FCF6E8"/>
                </a:solidFill>
                <a:latin typeface="Aptos"/>
              </a:defRPr>
            </a:pPr>
            <a:r>
              <a:t>True freedom is not crookedness but life made straight before God.</a:t>
            </a:r>
          </a:p>
          <a:p>
            <a:pPr>
              <a:spcAft>
                <a:spcPts val="500"/>
              </a:spcAft>
              <a:defRPr sz="1800">
                <a:solidFill>
                  <a:srgbClr val="FCF6E8"/>
                </a:solidFill>
                <a:latin typeface="Aptos"/>
              </a:defRPr>
            </a:pPr>
            <a:r>
              <a:t>The Spirit forms joy and moral clarity together.</a:t>
            </a:r>
          </a:p>
        </p:txBody>
      </p:sp>
      <p:sp>
        <p:nvSpPr>
          <p:cNvPr id="8" name="TextBox 7"/>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502920"/>
            <a:ext cx="10972800" cy="640080"/>
          </a:xfrm>
          <a:prstGeom prst="rect">
            <a:avLst/>
          </a:prstGeom>
          <a:noFill/>
        </p:spPr>
        <p:txBody>
          <a:bodyPr wrap="none" lIns="0" rIns="0">
            <a:spAutoFit/>
          </a:bodyPr>
          <a:lstStyle/>
          <a:p>
            <a:pPr>
              <a:defRPr sz="3200" b="1">
                <a:solidFill>
                  <a:srgbClr val="FCF6E8"/>
                </a:solidFill>
                <a:latin typeface="Georgia"/>
              </a:defRPr>
            </a:pPr>
            <a:r>
              <a:t>Stanza 4: Dreams Become Ministries</a:t>
            </a:r>
          </a:p>
        </p:txBody>
      </p:sp>
      <p:sp>
        <p:nvSpPr>
          <p:cNvPr id="4" name="Rectangle 3"/>
          <p:cNvSpPr/>
          <p:nvPr/>
        </p:nvSpPr>
        <p:spPr>
          <a:xfrm>
            <a:off x="594360" y="1143000"/>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463040"/>
            <a:ext cx="10332720" cy="548640"/>
          </a:xfrm>
          <a:prstGeom prst="rect">
            <a:avLst/>
          </a:prstGeom>
          <a:noFill/>
        </p:spPr>
        <p:txBody>
          <a:bodyPr wrap="square" lIns="54864" rIns="54864" tIns="36576" bIns="36576">
            <a:spAutoFit/>
          </a:bodyPr>
          <a:lstStyle/>
          <a:p>
            <a:pPr>
              <a:spcAft>
                <a:spcPts val="600"/>
              </a:spcAft>
              <a:defRPr sz="2100">
                <a:solidFill>
                  <a:srgbClr val="FCF6E8"/>
                </a:solidFill>
                <a:latin typeface="Aptos"/>
              </a:defRPr>
            </a:pPr>
            <a:r>
              <a:t>The hymn lifts the mind above shallow concerns and asks God to turn inner longing into loving action.</a:t>
            </a:r>
          </a:p>
        </p:txBody>
      </p:sp>
      <p:sp>
        <p:nvSpPr>
          <p:cNvPr id="6" name="Rounded Rectangle 5"/>
          <p:cNvSpPr/>
          <p:nvPr/>
        </p:nvSpPr>
        <p:spPr>
          <a:xfrm>
            <a:off x="822960" y="2331720"/>
            <a:ext cx="3154680" cy="219456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24128" y="2606040"/>
            <a:ext cx="2743200" cy="365760"/>
          </a:xfrm>
          <a:prstGeom prst="rect">
            <a:avLst/>
          </a:prstGeom>
          <a:noFill/>
        </p:spPr>
        <p:txBody>
          <a:bodyPr wrap="square" lIns="54864" rIns="54864" tIns="36576" bIns="36576">
            <a:spAutoFit/>
          </a:bodyPr>
          <a:lstStyle/>
          <a:p>
            <a:pPr>
              <a:spcAft>
                <a:spcPts val="600"/>
              </a:spcAft>
              <a:defRPr sz="2100">
                <a:solidFill>
                  <a:srgbClr val="192632"/>
                </a:solidFill>
                <a:latin typeface="Aptos"/>
              </a:defRPr>
            </a:pPr>
            <a:r>
              <a:t>Lifted thoughts</a:t>
            </a:r>
          </a:p>
        </p:txBody>
      </p:sp>
      <p:sp>
        <p:nvSpPr>
          <p:cNvPr id="8" name="TextBox 7"/>
          <p:cNvSpPr txBox="1"/>
          <p:nvPr/>
        </p:nvSpPr>
        <p:spPr>
          <a:xfrm>
            <a:off x="1024128" y="3154680"/>
            <a:ext cx="2606040" cy="777240"/>
          </a:xfrm>
          <a:prstGeom prst="rect">
            <a:avLst/>
          </a:prstGeom>
          <a:noFill/>
        </p:spPr>
        <p:txBody>
          <a:bodyPr wrap="square" lIns="54864" rIns="54864" tIns="36576" bIns="36576">
            <a:spAutoFit/>
          </a:bodyPr>
          <a:lstStyle/>
          <a:p>
            <a:pPr>
              <a:spcAft>
                <a:spcPts val="600"/>
              </a:spcAft>
              <a:defRPr sz="1600">
                <a:solidFill>
                  <a:srgbClr val="363C36"/>
                </a:solidFill>
                <a:latin typeface="Aptos"/>
              </a:defRPr>
            </a:pPr>
            <a:r>
              <a:t>The heavens become an image of a mind raised toward God.</a:t>
            </a:r>
          </a:p>
        </p:txBody>
      </p:sp>
      <p:sp>
        <p:nvSpPr>
          <p:cNvPr id="9" name="Rounded Rectangle 8"/>
          <p:cNvSpPr/>
          <p:nvPr/>
        </p:nvSpPr>
        <p:spPr>
          <a:xfrm>
            <a:off x="4572000" y="2331720"/>
            <a:ext cx="3154680" cy="219456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773168" y="2606040"/>
            <a:ext cx="2743200" cy="365760"/>
          </a:xfrm>
          <a:prstGeom prst="rect">
            <a:avLst/>
          </a:prstGeom>
          <a:noFill/>
        </p:spPr>
        <p:txBody>
          <a:bodyPr wrap="square" lIns="54864" rIns="54864" tIns="36576" bIns="36576">
            <a:spAutoFit/>
          </a:bodyPr>
          <a:lstStyle/>
          <a:p>
            <a:pPr>
              <a:spcAft>
                <a:spcPts val="600"/>
              </a:spcAft>
              <a:defRPr sz="2100">
                <a:solidFill>
                  <a:srgbClr val="192632"/>
                </a:solidFill>
                <a:latin typeface="Aptos"/>
              </a:defRPr>
            </a:pPr>
            <a:r>
              <a:t>Noble action</a:t>
            </a:r>
          </a:p>
        </p:txBody>
      </p:sp>
      <p:sp>
        <p:nvSpPr>
          <p:cNvPr id="11" name="TextBox 10"/>
          <p:cNvSpPr txBox="1"/>
          <p:nvPr/>
        </p:nvSpPr>
        <p:spPr>
          <a:xfrm>
            <a:off x="4773168" y="3154680"/>
            <a:ext cx="2606040" cy="777240"/>
          </a:xfrm>
          <a:prstGeom prst="rect">
            <a:avLst/>
          </a:prstGeom>
          <a:noFill/>
        </p:spPr>
        <p:txBody>
          <a:bodyPr wrap="square" lIns="54864" rIns="54864" tIns="36576" bIns="36576">
            <a:spAutoFit/>
          </a:bodyPr>
          <a:lstStyle/>
          <a:p>
            <a:pPr>
              <a:spcAft>
                <a:spcPts val="600"/>
              </a:spcAft>
              <a:defRPr sz="1600">
                <a:solidFill>
                  <a:srgbClr val="363C36"/>
                </a:solidFill>
                <a:latin typeface="Aptos"/>
              </a:defRPr>
            </a:pPr>
            <a:r>
              <a:t>A beautiful dream must become faithful obedience.</a:t>
            </a:r>
          </a:p>
        </p:txBody>
      </p:sp>
      <p:sp>
        <p:nvSpPr>
          <p:cNvPr id="12" name="Rounded Rectangle 11"/>
          <p:cNvSpPr/>
          <p:nvPr/>
        </p:nvSpPr>
        <p:spPr>
          <a:xfrm>
            <a:off x="8321040" y="2331720"/>
            <a:ext cx="3154680" cy="219456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522208" y="2606040"/>
            <a:ext cx="2743200" cy="365760"/>
          </a:xfrm>
          <a:prstGeom prst="rect">
            <a:avLst/>
          </a:prstGeom>
          <a:noFill/>
        </p:spPr>
        <p:txBody>
          <a:bodyPr wrap="square" lIns="54864" rIns="54864" tIns="36576" bIns="36576">
            <a:spAutoFit/>
          </a:bodyPr>
          <a:lstStyle/>
          <a:p>
            <a:pPr>
              <a:spcAft>
                <a:spcPts val="600"/>
              </a:spcAft>
              <a:defRPr sz="2100">
                <a:solidFill>
                  <a:srgbClr val="192632"/>
                </a:solidFill>
                <a:latin typeface="Aptos"/>
              </a:defRPr>
            </a:pPr>
            <a:r>
              <a:t>Ministries of love</a:t>
            </a:r>
          </a:p>
        </p:txBody>
      </p:sp>
      <p:sp>
        <p:nvSpPr>
          <p:cNvPr id="14" name="TextBox 13"/>
          <p:cNvSpPr txBox="1"/>
          <p:nvPr/>
        </p:nvSpPr>
        <p:spPr>
          <a:xfrm>
            <a:off x="8522208" y="3154680"/>
            <a:ext cx="2606040" cy="777240"/>
          </a:xfrm>
          <a:prstGeom prst="rect">
            <a:avLst/>
          </a:prstGeom>
          <a:noFill/>
        </p:spPr>
        <p:txBody>
          <a:bodyPr wrap="square" lIns="54864" rIns="54864" tIns="36576" bIns="36576">
            <a:spAutoFit/>
          </a:bodyPr>
          <a:lstStyle/>
          <a:p>
            <a:pPr>
              <a:spcAft>
                <a:spcPts val="600"/>
              </a:spcAft>
              <a:defRPr sz="1600">
                <a:solidFill>
                  <a:srgbClr val="363C36"/>
                </a:solidFill>
                <a:latin typeface="Aptos"/>
              </a:defRPr>
            </a:pPr>
            <a:r>
              <a:t>Renewal moves outward toward people who need care.</a:t>
            </a:r>
          </a:p>
        </p:txBody>
      </p:sp>
      <p:sp>
        <p:nvSpPr>
          <p:cNvPr id="15" name="TextBox 14"/>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731520" y="1005840"/>
            <a:ext cx="10607040" cy="4526280"/>
          </a:xfrm>
          <a:prstGeom prst="roundRect">
            <a:avLst/>
          </a:prstGeom>
          <a:solidFill>
            <a:srgbClr val="12202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280160"/>
            <a:ext cx="9875520" cy="594360"/>
          </a:xfrm>
          <a:prstGeom prst="rect">
            <a:avLst/>
          </a:prstGeom>
          <a:noFill/>
        </p:spPr>
        <p:txBody>
          <a:bodyPr wrap="none" lIns="0" rIns="0">
            <a:spAutoFit/>
          </a:bodyPr>
          <a:lstStyle/>
          <a:p>
            <a:pPr>
              <a:defRPr sz="3200" b="1">
                <a:solidFill>
                  <a:srgbClr val="FCF6E8"/>
                </a:solidFill>
                <a:latin typeface="Georgia"/>
              </a:defRPr>
            </a:pPr>
            <a:r>
              <a:t>Stanza 5: Kept by the Spirit</a:t>
            </a:r>
          </a:p>
        </p:txBody>
      </p:sp>
      <p:sp>
        <p:nvSpPr>
          <p:cNvPr id="6" name="Rectangle 5"/>
          <p:cNvSpPr/>
          <p:nvPr/>
        </p:nvSpPr>
        <p:spPr>
          <a:xfrm>
            <a:off x="1005840" y="1901952"/>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05840" y="2240280"/>
            <a:ext cx="9601200" cy="2011680"/>
          </a:xfrm>
          <a:prstGeom prst="rect">
            <a:avLst/>
          </a:prstGeom>
          <a:noFill/>
        </p:spPr>
        <p:txBody>
          <a:bodyPr wrap="square" lIns="54864" rIns="54864" tIns="36576" bIns="36576">
            <a:spAutoFit/>
          </a:bodyPr>
          <a:lstStyle/>
          <a:p>
            <a:pPr>
              <a:spcAft>
                <a:spcPts val="600"/>
              </a:spcAft>
              <a:defRPr sz="2200">
                <a:solidFill>
                  <a:srgbClr val="FCF6E8"/>
                </a:solidFill>
                <a:latin typeface="Aptos"/>
              </a:defRPr>
            </a:pPr>
            <a:r>
              <a:t>The final stanza returns to the opening prayer and asks God to keep the worshiper pure, strong, and true.</a:t>
            </a:r>
          </a:p>
          <a:p>
            <a:pPr>
              <a:spcAft>
                <a:spcPts val="600"/>
              </a:spcAft>
              <a:defRPr sz="2200">
                <a:solidFill>
                  <a:srgbClr val="FCF6E8"/>
                </a:solidFill>
                <a:latin typeface="Aptos"/>
              </a:defRPr>
            </a:pPr>
            <a:r>
              <a:t>The hymn ends in dependence, not self-confidence. The life God recreates is a life God must also sustain.</a:t>
            </a:r>
          </a:p>
        </p:txBody>
      </p:sp>
      <p:sp>
        <p:nvSpPr>
          <p:cNvPr id="8" name="TextBox 7"/>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502920"/>
            <a:ext cx="10972800" cy="640080"/>
          </a:xfrm>
          <a:prstGeom prst="rect">
            <a:avLst/>
          </a:prstGeom>
          <a:noFill/>
        </p:spPr>
        <p:txBody>
          <a:bodyPr wrap="none" lIns="0" rIns="0">
            <a:spAutoFit/>
          </a:bodyPr>
          <a:lstStyle/>
          <a:p>
            <a:pPr>
              <a:defRPr sz="3200" b="1">
                <a:solidFill>
                  <a:srgbClr val="FCF6E8"/>
                </a:solidFill>
                <a:latin typeface="Georgia"/>
              </a:defRPr>
            </a:pPr>
            <a:r>
              <a:t>The Central Prayer</a:t>
            </a:r>
          </a:p>
        </p:txBody>
      </p:sp>
      <p:sp>
        <p:nvSpPr>
          <p:cNvPr id="4" name="Rectangle 3"/>
          <p:cNvSpPr/>
          <p:nvPr/>
        </p:nvSpPr>
        <p:spPr>
          <a:xfrm>
            <a:off x="594360" y="1143000"/>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1143000" y="1600200"/>
            <a:ext cx="9875520" cy="329184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417320" y="2011680"/>
            <a:ext cx="9326880" cy="731520"/>
          </a:xfrm>
          <a:prstGeom prst="rect">
            <a:avLst/>
          </a:prstGeom>
          <a:noFill/>
        </p:spPr>
        <p:txBody>
          <a:bodyPr wrap="square" lIns="54864" rIns="54864" tIns="36576" bIns="36576">
            <a:spAutoFit/>
          </a:bodyPr>
          <a:lstStyle/>
          <a:p>
            <a:pPr>
              <a:spcAft>
                <a:spcPts val="600"/>
              </a:spcAft>
              <a:defRPr sz="3400">
                <a:solidFill>
                  <a:srgbClr val="192632"/>
                </a:solidFill>
                <a:latin typeface="Aptos"/>
              </a:defRPr>
            </a:pPr>
            <a:r>
              <a:t>Make my heart anew</a:t>
            </a:r>
          </a:p>
        </p:txBody>
      </p:sp>
      <p:sp>
        <p:nvSpPr>
          <p:cNvPr id="7" name="TextBox 6"/>
          <p:cNvSpPr txBox="1"/>
          <p:nvPr/>
        </p:nvSpPr>
        <p:spPr>
          <a:xfrm>
            <a:off x="1435608" y="2852928"/>
            <a:ext cx="9052560" cy="1005840"/>
          </a:xfrm>
          <a:prstGeom prst="rect">
            <a:avLst/>
          </a:prstGeom>
          <a:noFill/>
        </p:spPr>
        <p:txBody>
          <a:bodyPr wrap="square" lIns="54864" rIns="54864" tIns="36576" bIns="36576">
            <a:spAutoFit/>
          </a:bodyPr>
          <a:lstStyle/>
          <a:p>
            <a:pPr>
              <a:spcAft>
                <a:spcPts val="600"/>
              </a:spcAft>
              <a:defRPr sz="2100">
                <a:solidFill>
                  <a:srgbClr val="393F39"/>
                </a:solidFill>
                <a:latin typeface="Aptos"/>
              </a:defRPr>
            </a:pPr>
            <a:r>
              <a:t>This repeated plea gathers the hymn's movement: the Creator who gives beauty to the earth can also form beauty in the human heart.</a:t>
            </a:r>
          </a:p>
        </p:txBody>
      </p:sp>
      <p:sp>
        <p:nvSpPr>
          <p:cNvPr id="8" name="TextBox 7"/>
          <p:cNvSpPr txBox="1"/>
          <p:nvPr/>
        </p:nvSpPr>
        <p:spPr>
          <a:xfrm>
            <a:off x="1435608" y="3977639"/>
            <a:ext cx="9052560" cy="548640"/>
          </a:xfrm>
          <a:prstGeom prst="rect">
            <a:avLst/>
          </a:prstGeom>
          <a:noFill/>
        </p:spPr>
        <p:txBody>
          <a:bodyPr wrap="square" lIns="54864" rIns="54864" tIns="36576" bIns="36576">
            <a:spAutoFit/>
          </a:bodyPr>
          <a:lstStyle/>
          <a:p>
            <a:pPr>
              <a:spcAft>
                <a:spcPts val="600"/>
              </a:spcAft>
              <a:defRPr sz="1700">
                <a:solidFill>
                  <a:srgbClr val="4E564A"/>
                </a:solidFill>
                <a:latin typeface="Aptos"/>
              </a:defRPr>
            </a:pPr>
            <a:r>
              <a:t>Use this line as a short prayer before worship, outdoor retreats, service projects, or personal renewal.</a:t>
            </a:r>
          </a:p>
        </p:txBody>
      </p:sp>
      <p:sp>
        <p:nvSpPr>
          <p:cNvPr id="9" name="TextBox 8"/>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057400"/>
            <a:ext cx="8686800" cy="1371600"/>
          </a:xfrm>
          <a:prstGeom prst="rect">
            <a:avLst/>
          </a:prstGeom>
          <a:noFill/>
        </p:spPr>
        <p:txBody>
          <a:bodyPr wrap="none" lIns="0" rIns="0">
            <a:spAutoFit/>
          </a:bodyPr>
          <a:lstStyle/>
          <a:p>
            <a:pPr>
              <a:defRPr sz="3600" b="1">
                <a:solidFill>
                  <a:srgbClr val="FCF6E8"/>
                </a:solidFill>
                <a:latin typeface="Georgia"/>
              </a:defRPr>
            </a:pPr>
            <a:r>
              <a:t>Christian Character in Creation's Language</a:t>
            </a:r>
          </a:p>
          <a:p>
            <a:pPr>
              <a:spcBef>
                <a:spcPts val="600"/>
              </a:spcBef>
              <a:defRPr sz="1500">
                <a:solidFill>
                  <a:srgbClr val="FCF6E8"/>
                </a:solidFill>
                <a:latin typeface="Aptos"/>
              </a:defRPr>
            </a:pPr>
            <a:r>
              <a:t>Springs, rocks, waves, trees, and heavens help worshipers pray for a holy life.</a:t>
            </a:r>
          </a:p>
        </p:txBody>
      </p:sp>
      <p:sp>
        <p:nvSpPr>
          <p:cNvPr id="5" name="TextBox 4"/>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75488"/>
            <a:ext cx="10972800" cy="640080"/>
          </a:xfrm>
          <a:prstGeom prst="rect">
            <a:avLst/>
          </a:prstGeom>
          <a:noFill/>
        </p:spPr>
        <p:txBody>
          <a:bodyPr wrap="none" lIns="0" rIns="0">
            <a:spAutoFit/>
          </a:bodyPr>
          <a:lstStyle/>
          <a:p>
            <a:pPr>
              <a:defRPr sz="3200" b="1">
                <a:solidFill>
                  <a:srgbClr val="FCF6E8"/>
                </a:solidFill>
                <a:latin typeface="Georgia"/>
              </a:defRPr>
            </a:pPr>
            <a:r>
              <a:t>Theological Themes</a:t>
            </a:r>
          </a:p>
        </p:txBody>
      </p:sp>
      <p:sp>
        <p:nvSpPr>
          <p:cNvPr id="4" name="Rectangle 3"/>
          <p:cNvSpPr/>
          <p:nvPr/>
        </p:nvSpPr>
        <p:spPr>
          <a:xfrm>
            <a:off x="594360" y="1115568"/>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13232" y="1536192"/>
            <a:ext cx="3291840" cy="160020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41832" y="1737360"/>
            <a:ext cx="2743200" cy="320040"/>
          </a:xfrm>
          <a:prstGeom prst="rect">
            <a:avLst/>
          </a:prstGeom>
          <a:noFill/>
        </p:spPr>
        <p:txBody>
          <a:bodyPr wrap="square" lIns="54864" rIns="54864" tIns="36576" bIns="36576">
            <a:spAutoFit/>
          </a:bodyPr>
          <a:lstStyle/>
          <a:p>
            <a:pPr>
              <a:spcAft>
                <a:spcPts val="600"/>
              </a:spcAft>
              <a:defRPr sz="2000">
                <a:solidFill>
                  <a:srgbClr val="192632"/>
                </a:solidFill>
                <a:latin typeface="Aptos"/>
              </a:defRPr>
            </a:pPr>
            <a:r>
              <a:t>Creation</a:t>
            </a:r>
          </a:p>
        </p:txBody>
      </p:sp>
      <p:sp>
        <p:nvSpPr>
          <p:cNvPr id="7" name="TextBox 6"/>
          <p:cNvSpPr txBox="1"/>
          <p:nvPr/>
        </p:nvSpPr>
        <p:spPr>
          <a:xfrm>
            <a:off x="941832" y="2221991"/>
            <a:ext cx="2788920" cy="594360"/>
          </a:xfrm>
          <a:prstGeom prst="rect">
            <a:avLst/>
          </a:prstGeom>
          <a:noFill/>
        </p:spPr>
        <p:txBody>
          <a:bodyPr wrap="square" lIns="54864" rIns="54864" tIns="36576" bIns="36576">
            <a:spAutoFit/>
          </a:bodyPr>
          <a:lstStyle/>
          <a:p>
            <a:pPr>
              <a:spcAft>
                <a:spcPts val="600"/>
              </a:spcAft>
              <a:defRPr sz="1450">
                <a:solidFill>
                  <a:srgbClr val="3A3F39"/>
                </a:solidFill>
                <a:latin typeface="Aptos"/>
              </a:defRPr>
            </a:pPr>
            <a:r>
              <a:t>God's world bears witness to divine artistry.</a:t>
            </a:r>
          </a:p>
        </p:txBody>
      </p:sp>
      <p:sp>
        <p:nvSpPr>
          <p:cNvPr id="8" name="Rounded Rectangle 7"/>
          <p:cNvSpPr/>
          <p:nvPr/>
        </p:nvSpPr>
        <p:spPr>
          <a:xfrm>
            <a:off x="4507992" y="1536192"/>
            <a:ext cx="3291840" cy="160020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736592" y="1737360"/>
            <a:ext cx="2743200" cy="320040"/>
          </a:xfrm>
          <a:prstGeom prst="rect">
            <a:avLst/>
          </a:prstGeom>
          <a:noFill/>
        </p:spPr>
        <p:txBody>
          <a:bodyPr wrap="square" lIns="54864" rIns="54864" tIns="36576" bIns="36576">
            <a:spAutoFit/>
          </a:bodyPr>
          <a:lstStyle/>
          <a:p>
            <a:pPr>
              <a:spcAft>
                <a:spcPts val="600"/>
              </a:spcAft>
              <a:defRPr sz="2000">
                <a:solidFill>
                  <a:srgbClr val="192632"/>
                </a:solidFill>
                <a:latin typeface="Aptos"/>
              </a:defRPr>
            </a:pPr>
            <a:r>
              <a:t>Renewal</a:t>
            </a:r>
          </a:p>
        </p:txBody>
      </p:sp>
      <p:sp>
        <p:nvSpPr>
          <p:cNvPr id="10" name="TextBox 9"/>
          <p:cNvSpPr txBox="1"/>
          <p:nvPr/>
        </p:nvSpPr>
        <p:spPr>
          <a:xfrm>
            <a:off x="4736592" y="2221991"/>
            <a:ext cx="2788920" cy="594360"/>
          </a:xfrm>
          <a:prstGeom prst="rect">
            <a:avLst/>
          </a:prstGeom>
          <a:noFill/>
        </p:spPr>
        <p:txBody>
          <a:bodyPr wrap="square" lIns="54864" rIns="54864" tIns="36576" bIns="36576">
            <a:spAutoFit/>
          </a:bodyPr>
          <a:lstStyle/>
          <a:p>
            <a:pPr>
              <a:spcAft>
                <a:spcPts val="600"/>
              </a:spcAft>
              <a:defRPr sz="1450">
                <a:solidFill>
                  <a:srgbClr val="3A3F39"/>
                </a:solidFill>
                <a:latin typeface="Aptos"/>
              </a:defRPr>
            </a:pPr>
            <a:r>
              <a:t>The heart must be recreated by God's Spirit.</a:t>
            </a:r>
          </a:p>
        </p:txBody>
      </p:sp>
      <p:sp>
        <p:nvSpPr>
          <p:cNvPr id="11" name="Rounded Rectangle 10"/>
          <p:cNvSpPr/>
          <p:nvPr/>
        </p:nvSpPr>
        <p:spPr>
          <a:xfrm>
            <a:off x="8302752" y="1536192"/>
            <a:ext cx="3291840" cy="160020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531352" y="1737360"/>
            <a:ext cx="2743200" cy="320040"/>
          </a:xfrm>
          <a:prstGeom prst="rect">
            <a:avLst/>
          </a:prstGeom>
          <a:noFill/>
        </p:spPr>
        <p:txBody>
          <a:bodyPr wrap="square" lIns="54864" rIns="54864" tIns="36576" bIns="36576">
            <a:spAutoFit/>
          </a:bodyPr>
          <a:lstStyle/>
          <a:p>
            <a:pPr>
              <a:spcAft>
                <a:spcPts val="600"/>
              </a:spcAft>
              <a:defRPr sz="2000">
                <a:solidFill>
                  <a:srgbClr val="192632"/>
                </a:solidFill>
                <a:latin typeface="Aptos"/>
              </a:defRPr>
            </a:pPr>
            <a:r>
              <a:t>Sanctification</a:t>
            </a:r>
          </a:p>
        </p:txBody>
      </p:sp>
      <p:sp>
        <p:nvSpPr>
          <p:cNvPr id="13" name="TextBox 12"/>
          <p:cNvSpPr txBox="1"/>
          <p:nvPr/>
        </p:nvSpPr>
        <p:spPr>
          <a:xfrm>
            <a:off x="8531352" y="2221991"/>
            <a:ext cx="2788920" cy="594360"/>
          </a:xfrm>
          <a:prstGeom prst="rect">
            <a:avLst/>
          </a:prstGeom>
          <a:noFill/>
        </p:spPr>
        <p:txBody>
          <a:bodyPr wrap="square" lIns="54864" rIns="54864" tIns="36576" bIns="36576">
            <a:spAutoFit/>
          </a:bodyPr>
          <a:lstStyle/>
          <a:p>
            <a:pPr>
              <a:spcAft>
                <a:spcPts val="600"/>
              </a:spcAft>
              <a:defRPr sz="1450">
                <a:solidFill>
                  <a:srgbClr val="3A3F39"/>
                </a:solidFill>
                <a:latin typeface="Aptos"/>
              </a:defRPr>
            </a:pPr>
            <a:r>
              <a:t>Purity, strength, joy, and uprightness are works of grace.</a:t>
            </a:r>
          </a:p>
        </p:txBody>
      </p:sp>
      <p:sp>
        <p:nvSpPr>
          <p:cNvPr id="14" name="Rounded Rectangle 13"/>
          <p:cNvSpPr/>
          <p:nvPr/>
        </p:nvSpPr>
        <p:spPr>
          <a:xfrm>
            <a:off x="713232" y="3685032"/>
            <a:ext cx="3291840" cy="160020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41832" y="3886200"/>
            <a:ext cx="2743200" cy="320040"/>
          </a:xfrm>
          <a:prstGeom prst="rect">
            <a:avLst/>
          </a:prstGeom>
          <a:noFill/>
        </p:spPr>
        <p:txBody>
          <a:bodyPr wrap="square" lIns="54864" rIns="54864" tIns="36576" bIns="36576">
            <a:spAutoFit/>
          </a:bodyPr>
          <a:lstStyle/>
          <a:p>
            <a:pPr>
              <a:spcAft>
                <a:spcPts val="600"/>
              </a:spcAft>
              <a:defRPr sz="2000">
                <a:solidFill>
                  <a:srgbClr val="192632"/>
                </a:solidFill>
                <a:latin typeface="Aptos"/>
              </a:defRPr>
            </a:pPr>
            <a:r>
              <a:t>Service</a:t>
            </a:r>
          </a:p>
        </p:txBody>
      </p:sp>
      <p:sp>
        <p:nvSpPr>
          <p:cNvPr id="16" name="TextBox 15"/>
          <p:cNvSpPr txBox="1"/>
          <p:nvPr/>
        </p:nvSpPr>
        <p:spPr>
          <a:xfrm>
            <a:off x="941832" y="4370832"/>
            <a:ext cx="2788920" cy="594360"/>
          </a:xfrm>
          <a:prstGeom prst="rect">
            <a:avLst/>
          </a:prstGeom>
          <a:noFill/>
        </p:spPr>
        <p:txBody>
          <a:bodyPr wrap="square" lIns="54864" rIns="54864" tIns="36576" bIns="36576">
            <a:spAutoFit/>
          </a:bodyPr>
          <a:lstStyle/>
          <a:p>
            <a:pPr>
              <a:spcAft>
                <a:spcPts val="600"/>
              </a:spcAft>
              <a:defRPr sz="1450">
                <a:solidFill>
                  <a:srgbClr val="3A3F39"/>
                </a:solidFill>
                <a:latin typeface="Aptos"/>
              </a:defRPr>
            </a:pPr>
            <a:r>
              <a:t>Holy beauty becomes ministries of love.</a:t>
            </a:r>
          </a:p>
        </p:txBody>
      </p:sp>
      <p:sp>
        <p:nvSpPr>
          <p:cNvPr id="17" name="Rounded Rectangle 16"/>
          <p:cNvSpPr/>
          <p:nvPr/>
        </p:nvSpPr>
        <p:spPr>
          <a:xfrm>
            <a:off x="4507992" y="3685032"/>
            <a:ext cx="3291840" cy="160020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736592" y="3886200"/>
            <a:ext cx="2743200" cy="320040"/>
          </a:xfrm>
          <a:prstGeom prst="rect">
            <a:avLst/>
          </a:prstGeom>
          <a:noFill/>
        </p:spPr>
        <p:txBody>
          <a:bodyPr wrap="square" lIns="54864" rIns="54864" tIns="36576" bIns="36576">
            <a:spAutoFit/>
          </a:bodyPr>
          <a:lstStyle/>
          <a:p>
            <a:pPr>
              <a:spcAft>
                <a:spcPts val="600"/>
              </a:spcAft>
              <a:defRPr sz="2000">
                <a:solidFill>
                  <a:srgbClr val="192632"/>
                </a:solidFill>
                <a:latin typeface="Aptos"/>
              </a:defRPr>
            </a:pPr>
            <a:r>
              <a:t>Thanksgiving</a:t>
            </a:r>
          </a:p>
        </p:txBody>
      </p:sp>
      <p:sp>
        <p:nvSpPr>
          <p:cNvPr id="19" name="TextBox 18"/>
          <p:cNvSpPr txBox="1"/>
          <p:nvPr/>
        </p:nvSpPr>
        <p:spPr>
          <a:xfrm>
            <a:off x="4736592" y="4370832"/>
            <a:ext cx="2788920" cy="594360"/>
          </a:xfrm>
          <a:prstGeom prst="rect">
            <a:avLst/>
          </a:prstGeom>
          <a:noFill/>
        </p:spPr>
        <p:txBody>
          <a:bodyPr wrap="square" lIns="54864" rIns="54864" tIns="36576" bIns="36576">
            <a:spAutoFit/>
          </a:bodyPr>
          <a:lstStyle/>
          <a:p>
            <a:pPr>
              <a:spcAft>
                <a:spcPts val="600"/>
              </a:spcAft>
              <a:defRPr sz="1450">
                <a:solidFill>
                  <a:srgbClr val="3A3F39"/>
                </a:solidFill>
                <a:latin typeface="Aptos"/>
              </a:defRPr>
            </a:pPr>
            <a:r>
              <a:t>Wonder becomes worship and obedience.</a:t>
            </a:r>
          </a:p>
        </p:txBody>
      </p:sp>
      <p:sp>
        <p:nvSpPr>
          <p:cNvPr id="20" name="Rounded Rectangle 19"/>
          <p:cNvSpPr/>
          <p:nvPr/>
        </p:nvSpPr>
        <p:spPr>
          <a:xfrm>
            <a:off x="8302752" y="3685032"/>
            <a:ext cx="3291840" cy="160020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531352" y="3886200"/>
            <a:ext cx="2743200" cy="320040"/>
          </a:xfrm>
          <a:prstGeom prst="rect">
            <a:avLst/>
          </a:prstGeom>
          <a:noFill/>
        </p:spPr>
        <p:txBody>
          <a:bodyPr wrap="square" lIns="54864" rIns="54864" tIns="36576" bIns="36576">
            <a:spAutoFit/>
          </a:bodyPr>
          <a:lstStyle/>
          <a:p>
            <a:pPr>
              <a:spcAft>
                <a:spcPts val="600"/>
              </a:spcAft>
              <a:defRPr sz="2000">
                <a:solidFill>
                  <a:srgbClr val="192632"/>
                </a:solidFill>
                <a:latin typeface="Aptos"/>
              </a:defRPr>
            </a:pPr>
            <a:r>
              <a:t>Dependence</a:t>
            </a:r>
          </a:p>
        </p:txBody>
      </p:sp>
      <p:sp>
        <p:nvSpPr>
          <p:cNvPr id="22" name="TextBox 21"/>
          <p:cNvSpPr txBox="1"/>
          <p:nvPr/>
        </p:nvSpPr>
        <p:spPr>
          <a:xfrm>
            <a:off x="8531352" y="4370832"/>
            <a:ext cx="2788920" cy="594360"/>
          </a:xfrm>
          <a:prstGeom prst="rect">
            <a:avLst/>
          </a:prstGeom>
          <a:noFill/>
        </p:spPr>
        <p:txBody>
          <a:bodyPr wrap="square" lIns="54864" rIns="54864" tIns="36576" bIns="36576">
            <a:spAutoFit/>
          </a:bodyPr>
          <a:lstStyle/>
          <a:p>
            <a:pPr>
              <a:spcAft>
                <a:spcPts val="600"/>
              </a:spcAft>
              <a:defRPr sz="1450">
                <a:solidFill>
                  <a:srgbClr val="3A3F39"/>
                </a:solidFill>
                <a:latin typeface="Aptos"/>
              </a:defRPr>
            </a:pPr>
            <a:r>
              <a:t>The Spirit who renews also keeps.</a:t>
            </a:r>
          </a:p>
        </p:txBody>
      </p:sp>
      <p:sp>
        <p:nvSpPr>
          <p:cNvPr id="23" name="TextBox 22"/>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side.jpg"/>
          <p:cNvPicPr>
            <a:picLocks noChangeAspect="1"/>
          </p:cNvPicPr>
          <p:nvPr/>
        </p:nvPicPr>
        <p:blipFill>
          <a:blip r:embed="rId2"/>
          <a:stretch>
            <a:fillRect/>
          </a:stretch>
        </p:blipFill>
        <p:spPr>
          <a:xfrm>
            <a:off x="0" y="0"/>
            <a:ext cx="4553712" cy="6858000"/>
          </a:xfrm>
          <a:prstGeom prst="rect">
            <a:avLst/>
          </a:prstGeom>
        </p:spPr>
      </p:pic>
      <p:sp>
        <p:nvSpPr>
          <p:cNvPr id="3" name="Rectangle 2"/>
          <p:cNvSpPr/>
          <p:nvPr/>
        </p:nvSpPr>
        <p:spPr>
          <a:xfrm>
            <a:off x="0" y="0"/>
            <a:ext cx="4553712"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846320" y="502920"/>
            <a:ext cx="6675120" cy="640080"/>
          </a:xfrm>
          <a:prstGeom prst="rect">
            <a:avLst/>
          </a:prstGeom>
          <a:noFill/>
        </p:spPr>
        <p:txBody>
          <a:bodyPr wrap="none" lIns="0" rIns="0">
            <a:spAutoFit/>
          </a:bodyPr>
          <a:lstStyle/>
          <a:p>
            <a:pPr>
              <a:defRPr sz="3000" b="1">
                <a:solidFill>
                  <a:srgbClr val="192632"/>
                </a:solidFill>
                <a:latin typeface="Georgia"/>
              </a:defRPr>
            </a:pPr>
            <a:r>
              <a:t>Literary and Musical Observations</a:t>
            </a:r>
          </a:p>
        </p:txBody>
      </p:sp>
      <p:sp>
        <p:nvSpPr>
          <p:cNvPr id="5" name="Rectangle 4"/>
          <p:cNvSpPr/>
          <p:nvPr/>
        </p:nvSpPr>
        <p:spPr>
          <a:xfrm>
            <a:off x="4846320" y="1124712"/>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846320" y="1481328"/>
            <a:ext cx="6629400" cy="4526280"/>
          </a:xfrm>
          <a:prstGeom prst="rect">
            <a:avLst/>
          </a:prstGeom>
          <a:noFill/>
        </p:spPr>
        <p:txBody>
          <a:bodyPr wrap="square" lIns="54864" rIns="54864" tIns="36576" bIns="36576">
            <a:spAutoFit/>
          </a:bodyPr>
          <a:lstStyle/>
          <a:p>
            <a:pPr>
              <a:spcAft>
                <a:spcPts val="600"/>
              </a:spcAft>
              <a:defRPr sz="1750">
                <a:solidFill>
                  <a:srgbClr val="373B36"/>
                </a:solidFill>
                <a:latin typeface="Aptos"/>
              </a:defRPr>
            </a:pPr>
            <a:r>
              <a:t>Literary movement</a:t>
            </a:r>
          </a:p>
          <a:p>
            <a:pPr>
              <a:spcAft>
                <a:spcPts val="600"/>
              </a:spcAft>
              <a:defRPr sz="1750">
                <a:solidFill>
                  <a:srgbClr val="373B36"/>
                </a:solidFill>
                <a:latin typeface="Aptos"/>
              </a:defRPr>
            </a:pPr>
            <a:r>
              <a:t>Each stanza turns a created image into a prayer for character. The images are simple, concrete, and memorable.</a:t>
            </a:r>
          </a:p>
          <a:p>
            <a:pPr>
              <a:spcAft>
                <a:spcPts val="600"/>
              </a:spcAft>
              <a:defRPr sz="1750">
                <a:solidFill>
                  <a:srgbClr val="373B36"/>
                </a:solidFill>
                <a:latin typeface="Aptos"/>
              </a:defRPr>
            </a:pPr>
            <a:r>
              <a:t>Musical setting</a:t>
            </a:r>
          </a:p>
          <a:p>
            <a:pPr>
              <a:spcAft>
                <a:spcPts val="600"/>
              </a:spcAft>
              <a:defRPr sz="1750">
                <a:solidFill>
                  <a:srgbClr val="373B36"/>
                </a:solidFill>
                <a:latin typeface="Aptos"/>
              </a:defRPr>
            </a:pPr>
            <a:r>
              <a:t>BULLINGER is one common tune pairing. The text is also found with other tunes, so leaders should check the hymnal used by their congregation.</a:t>
            </a:r>
          </a:p>
          <a:p>
            <a:pPr>
              <a:spcAft>
                <a:spcPts val="600"/>
              </a:spcAft>
              <a:defRPr sz="1750">
                <a:solidFill>
                  <a:srgbClr val="373B36"/>
                </a:solidFill>
                <a:latin typeface="Aptos"/>
              </a:defRPr>
            </a:pPr>
            <a:r>
              <a:t>Singing approach</a:t>
            </a:r>
          </a:p>
          <a:p>
            <a:pPr>
              <a:spcAft>
                <a:spcPts val="600"/>
              </a:spcAft>
              <a:defRPr sz="1750">
                <a:solidFill>
                  <a:srgbClr val="373B36"/>
                </a:solidFill>
                <a:latin typeface="Aptos"/>
              </a:defRPr>
            </a:pPr>
            <a:r>
              <a:t>Warm, prayerful, steady, and unhurried. The hymn is best treated as a petition, not a nature song only.</a:t>
            </a:r>
          </a:p>
        </p:txBody>
      </p:sp>
      <p:sp>
        <p:nvSpPr>
          <p:cNvPr id="7" name="TextBox 6"/>
          <p:cNvSpPr txBox="1"/>
          <p:nvPr/>
        </p:nvSpPr>
        <p:spPr>
          <a:xfrm>
            <a:off x="457200" y="6473952"/>
            <a:ext cx="11247120" cy="201168"/>
          </a:xfrm>
          <a:prstGeom prst="rect">
            <a:avLst/>
          </a:prstGeom>
          <a:noFill/>
        </p:spPr>
        <p:txBody>
          <a:bodyPr wrap="none">
            <a:spAutoFit/>
          </a:bodyPr>
          <a:lstStyle/>
          <a:p>
            <a:pPr algn="r">
              <a:defRPr sz="800">
                <a:solidFill>
                  <a:srgbClr val="5F5F5F"/>
                </a:solidFill>
                <a:latin typeface="Aptos"/>
              </a:defRPr>
            </a:pPr>
            <a: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731520" y="685800"/>
            <a:ext cx="10698480" cy="5349240"/>
          </a:xfrm>
          <a:prstGeom prst="roundRect">
            <a:avLst/>
          </a:prstGeom>
          <a:solidFill>
            <a:srgbClr val="111C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914400"/>
            <a:ext cx="10058400" cy="640080"/>
          </a:xfrm>
          <a:prstGeom prst="rect">
            <a:avLst/>
          </a:prstGeom>
          <a:noFill/>
        </p:spPr>
        <p:txBody>
          <a:bodyPr wrap="none" lIns="0" rIns="0">
            <a:spAutoFit/>
          </a:bodyPr>
          <a:lstStyle/>
          <a:p>
            <a:pPr>
              <a:defRPr sz="3200" b="1">
                <a:solidFill>
                  <a:srgbClr val="FCF6E8"/>
                </a:solidFill>
                <a:latin typeface="Georgia"/>
              </a:defRPr>
            </a:pPr>
            <a:r>
              <a:t>Pastoral and Worship Use</a:t>
            </a:r>
          </a:p>
        </p:txBody>
      </p:sp>
      <p:sp>
        <p:nvSpPr>
          <p:cNvPr id="6" name="Rectangle 5"/>
          <p:cNvSpPr/>
          <p:nvPr/>
        </p:nvSpPr>
        <p:spPr>
          <a:xfrm>
            <a:off x="978408" y="1536192"/>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1874519"/>
            <a:ext cx="9966960" cy="3291840"/>
          </a:xfrm>
          <a:prstGeom prst="rect">
            <a:avLst/>
          </a:prstGeom>
          <a:noFill/>
        </p:spPr>
        <p:txBody>
          <a:bodyPr wrap="square" lIns="54864" rIns="54864" tIns="36576" bIns="36576">
            <a:spAutoFit/>
          </a:bodyPr>
          <a:lstStyle/>
          <a:p>
            <a:pPr>
              <a:spcAft>
                <a:spcPts val="600"/>
              </a:spcAft>
              <a:defRPr sz="2000">
                <a:solidFill>
                  <a:srgbClr val="FCF6E8"/>
                </a:solidFill>
                <a:latin typeface="Aptos"/>
              </a:defRPr>
            </a:pPr>
            <a:r>
              <a:t>Well suited for:</a:t>
            </a:r>
          </a:p>
          <a:p>
            <a:pPr>
              <a:spcAft>
                <a:spcPts val="500"/>
              </a:spcAft>
              <a:defRPr sz="2000">
                <a:solidFill>
                  <a:srgbClr val="FCF6E8"/>
                </a:solidFill>
                <a:latin typeface="Aptos"/>
              </a:defRPr>
            </a:pPr>
            <a:r>
              <a:t>creation-themed worship</a:t>
            </a:r>
          </a:p>
          <a:p>
            <a:pPr>
              <a:spcAft>
                <a:spcPts val="500"/>
              </a:spcAft>
              <a:defRPr sz="2000">
                <a:solidFill>
                  <a:srgbClr val="FCF6E8"/>
                </a:solidFill>
                <a:latin typeface="Aptos"/>
              </a:defRPr>
            </a:pPr>
            <a:r>
              <a:t>retreats, camps, and outdoor services</a:t>
            </a:r>
          </a:p>
          <a:p>
            <a:pPr>
              <a:spcAft>
                <a:spcPts val="500"/>
              </a:spcAft>
              <a:defRPr sz="2000">
                <a:solidFill>
                  <a:srgbClr val="FCF6E8"/>
                </a:solidFill>
                <a:latin typeface="Aptos"/>
              </a:defRPr>
            </a:pPr>
            <a:r>
              <a:t>Christian education and youth formation</a:t>
            </a:r>
          </a:p>
          <a:p>
            <a:pPr>
              <a:spcAft>
                <a:spcPts val="500"/>
              </a:spcAft>
              <a:defRPr sz="2000">
                <a:solidFill>
                  <a:srgbClr val="FCF6E8"/>
                </a:solidFill>
                <a:latin typeface="Aptos"/>
              </a:defRPr>
            </a:pPr>
            <a:r>
              <a:t>prayers for renewal and holiness</a:t>
            </a:r>
          </a:p>
          <a:p>
            <a:pPr>
              <a:spcAft>
                <a:spcPts val="500"/>
              </a:spcAft>
              <a:defRPr sz="2000">
                <a:solidFill>
                  <a:srgbClr val="FCF6E8"/>
                </a:solidFill>
                <a:latin typeface="Aptos"/>
              </a:defRPr>
            </a:pPr>
            <a:r>
              <a:t>teaching on service and love of neighbor</a:t>
            </a:r>
          </a:p>
          <a:p>
            <a:pPr>
              <a:spcAft>
                <a:spcPts val="600"/>
              </a:spcAft>
              <a:defRPr sz="2000">
                <a:solidFill>
                  <a:srgbClr val="FCF6E8"/>
                </a:solidFill>
                <a:latin typeface="Aptos"/>
              </a:defRPr>
            </a:pPr>
            <a:r>
              <a:t>Pastoral note: keep the focus on the God who renews, not on creation as an end in itself.</a:t>
            </a:r>
          </a:p>
        </p:txBody>
      </p:sp>
      <p:sp>
        <p:nvSpPr>
          <p:cNvPr id="8" name="TextBox 7"/>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75488"/>
            <a:ext cx="10972800" cy="640080"/>
          </a:xfrm>
          <a:prstGeom prst="rect">
            <a:avLst/>
          </a:prstGeom>
          <a:noFill/>
        </p:spPr>
        <p:txBody>
          <a:bodyPr wrap="none" lIns="0" rIns="0">
            <a:spAutoFit/>
          </a:bodyPr>
          <a:lstStyle/>
          <a:p>
            <a:pPr>
              <a:defRPr sz="3200" b="1">
                <a:solidFill>
                  <a:srgbClr val="FCF6E8"/>
                </a:solidFill>
                <a:latin typeface="Georgia"/>
              </a:defRPr>
            </a:pPr>
            <a:r>
              <a:t>Teaching Questions</a:t>
            </a:r>
          </a:p>
        </p:txBody>
      </p:sp>
      <p:sp>
        <p:nvSpPr>
          <p:cNvPr id="4" name="Rectangle 3"/>
          <p:cNvSpPr/>
          <p:nvPr/>
        </p:nvSpPr>
        <p:spPr>
          <a:xfrm>
            <a:off x="594360" y="1115568"/>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1508760"/>
            <a:ext cx="10241280" cy="4251960"/>
          </a:xfrm>
          <a:prstGeom prst="rect">
            <a:avLst/>
          </a:prstGeom>
          <a:noFill/>
        </p:spPr>
        <p:txBody>
          <a:bodyPr wrap="square" lIns="54864" rIns="54864" tIns="36576" bIns="36576">
            <a:spAutoFit/>
          </a:bodyPr>
          <a:lstStyle/>
          <a:p>
            <a:pPr>
              <a:spcAft>
                <a:spcPts val="600"/>
              </a:spcAft>
              <a:defRPr sz="2100">
                <a:solidFill>
                  <a:srgbClr val="FCF6E8"/>
                </a:solidFill>
                <a:latin typeface="Aptos"/>
              </a:defRPr>
            </a:pPr>
            <a:r>
              <a:t>1. What created image in the hymn most clearly names something you need God to form in you?</a:t>
            </a:r>
          </a:p>
          <a:p>
            <a:pPr>
              <a:spcAft>
                <a:spcPts val="600"/>
              </a:spcAft>
              <a:defRPr sz="2100">
                <a:solidFill>
                  <a:srgbClr val="FCF6E8"/>
                </a:solidFill>
                <a:latin typeface="Aptos"/>
              </a:defRPr>
            </a:pPr>
            <a:r>
              <a:t>2. Why does the hymn ask for both purity and strength?</a:t>
            </a:r>
          </a:p>
          <a:p>
            <a:pPr>
              <a:spcAft>
                <a:spcPts val="600"/>
              </a:spcAft>
              <a:defRPr sz="2100">
                <a:solidFill>
                  <a:srgbClr val="FCF6E8"/>
                </a:solidFill>
                <a:latin typeface="Aptos"/>
              </a:defRPr>
            </a:pPr>
            <a:r>
              <a:t>3. How does Psalm 51 help us understand the prayer, 'Make my heart anew'?</a:t>
            </a:r>
          </a:p>
          <a:p>
            <a:pPr>
              <a:spcAft>
                <a:spcPts val="600"/>
              </a:spcAft>
              <a:defRPr sz="2100">
                <a:solidFill>
                  <a:srgbClr val="FCF6E8"/>
                </a:solidFill>
                <a:latin typeface="Aptos"/>
              </a:defRPr>
            </a:pPr>
            <a:r>
              <a:t>4. What is the difference between admiring beauty and being changed by the God of beauty?</a:t>
            </a:r>
          </a:p>
          <a:p>
            <a:pPr>
              <a:spcAft>
                <a:spcPts val="600"/>
              </a:spcAft>
              <a:defRPr sz="2100">
                <a:solidFill>
                  <a:srgbClr val="FCF6E8"/>
                </a:solidFill>
                <a:latin typeface="Aptos"/>
              </a:defRPr>
            </a:pPr>
            <a:r>
              <a:t>5. Where might God be turning a dream into a ministry of love?</a:t>
            </a:r>
          </a:p>
        </p:txBody>
      </p:sp>
      <p:sp>
        <p:nvSpPr>
          <p:cNvPr id="6" name="TextBox 5"/>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side.jpg"/>
          <p:cNvPicPr>
            <a:picLocks noChangeAspect="1"/>
          </p:cNvPicPr>
          <p:nvPr/>
        </p:nvPicPr>
        <p:blipFill>
          <a:blip r:embed="rId2"/>
          <a:stretch>
            <a:fillRect/>
          </a:stretch>
        </p:blipFill>
        <p:spPr>
          <a:xfrm>
            <a:off x="7635240" y="0"/>
            <a:ext cx="4553712" cy="6858000"/>
          </a:xfrm>
          <a:prstGeom prst="rect">
            <a:avLst/>
          </a:prstGeom>
        </p:spPr>
      </p:pic>
      <p:sp>
        <p:nvSpPr>
          <p:cNvPr id="3" name="Rectangle 2"/>
          <p:cNvSpPr/>
          <p:nvPr/>
        </p:nvSpPr>
        <p:spPr>
          <a:xfrm>
            <a:off x="7635240" y="0"/>
            <a:ext cx="4553712"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502920"/>
            <a:ext cx="6492240" cy="640080"/>
          </a:xfrm>
          <a:prstGeom prst="rect">
            <a:avLst/>
          </a:prstGeom>
          <a:noFill/>
        </p:spPr>
        <p:txBody>
          <a:bodyPr wrap="none" lIns="0" rIns="0">
            <a:spAutoFit/>
          </a:bodyPr>
          <a:lstStyle/>
          <a:p>
            <a:pPr>
              <a:defRPr sz="3100" b="1">
                <a:solidFill>
                  <a:srgbClr val="192632"/>
                </a:solidFill>
                <a:latin typeface="Georgia"/>
              </a:defRPr>
            </a:pPr>
            <a:r>
              <a:t>Practicing the Hymn This Week</a:t>
            </a:r>
          </a:p>
        </p:txBody>
      </p:sp>
      <p:sp>
        <p:nvSpPr>
          <p:cNvPr id="5" name="Rectangle 4"/>
          <p:cNvSpPr/>
          <p:nvPr/>
        </p:nvSpPr>
        <p:spPr>
          <a:xfrm>
            <a:off x="594360" y="1124712"/>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40080" y="1508760"/>
            <a:ext cx="6583680" cy="4343400"/>
          </a:xfrm>
          <a:prstGeom prst="rect">
            <a:avLst/>
          </a:prstGeom>
          <a:noFill/>
        </p:spPr>
        <p:txBody>
          <a:bodyPr wrap="square" lIns="54864" rIns="54864" tIns="36576" bIns="36576">
            <a:spAutoFit/>
          </a:bodyPr>
          <a:lstStyle/>
          <a:p>
            <a:pPr>
              <a:spcAft>
                <a:spcPts val="600"/>
              </a:spcAft>
              <a:defRPr sz="1900">
                <a:solidFill>
                  <a:srgbClr val="373D37"/>
                </a:solidFill>
                <a:latin typeface="Aptos"/>
              </a:defRPr>
            </a:pPr>
            <a:r>
              <a:t>Morning prayer</a:t>
            </a:r>
          </a:p>
          <a:p>
            <a:pPr>
              <a:spcAft>
                <a:spcPts val="600"/>
              </a:spcAft>
              <a:defRPr sz="1900">
                <a:solidFill>
                  <a:srgbClr val="373D37"/>
                </a:solidFill>
                <a:latin typeface="Aptos"/>
              </a:defRPr>
            </a:pPr>
            <a:r>
              <a:t>Ask God to make your heart clean, strong, glad, upright, and loving.</a:t>
            </a:r>
          </a:p>
          <a:p>
            <a:pPr>
              <a:spcAft>
                <a:spcPts val="600"/>
              </a:spcAft>
              <a:defRPr sz="1900">
                <a:solidFill>
                  <a:srgbClr val="373D37"/>
                </a:solidFill>
                <a:latin typeface="Aptos"/>
              </a:defRPr>
            </a:pPr>
            <a:r>
              <a:t>Creation walk</a:t>
            </a:r>
          </a:p>
          <a:p>
            <a:pPr>
              <a:spcAft>
                <a:spcPts val="600"/>
              </a:spcAft>
              <a:defRPr sz="1900">
                <a:solidFill>
                  <a:srgbClr val="373D37"/>
                </a:solidFill>
                <a:latin typeface="Aptos"/>
              </a:defRPr>
            </a:pPr>
            <a:r>
              <a:t>Notice one image from the hymn: water, rock, trees, sky, or light. Turn it into prayer.</a:t>
            </a:r>
          </a:p>
          <a:p>
            <a:pPr>
              <a:spcAft>
                <a:spcPts val="600"/>
              </a:spcAft>
              <a:defRPr sz="1900">
                <a:solidFill>
                  <a:srgbClr val="373D37"/>
                </a:solidFill>
                <a:latin typeface="Aptos"/>
              </a:defRPr>
            </a:pPr>
            <a:r>
              <a:t>One ministry of love</a:t>
            </a:r>
          </a:p>
          <a:p>
            <a:pPr>
              <a:spcAft>
                <a:spcPts val="600"/>
              </a:spcAft>
              <a:defRPr sz="1900">
                <a:solidFill>
                  <a:srgbClr val="373D37"/>
                </a:solidFill>
                <a:latin typeface="Aptos"/>
              </a:defRPr>
            </a:pPr>
            <a:r>
              <a:t>Choose one concrete act of service that turns a noble intention into action.</a:t>
            </a:r>
          </a:p>
        </p:txBody>
      </p:sp>
      <p:sp>
        <p:nvSpPr>
          <p:cNvPr id="7" name="TextBox 6"/>
          <p:cNvSpPr txBox="1"/>
          <p:nvPr/>
        </p:nvSpPr>
        <p:spPr>
          <a:xfrm>
            <a:off x="457200" y="6473952"/>
            <a:ext cx="11247120" cy="201168"/>
          </a:xfrm>
          <a:prstGeom prst="rect">
            <a:avLst/>
          </a:prstGeom>
          <a:noFill/>
        </p:spPr>
        <p:txBody>
          <a:bodyPr wrap="none">
            <a:spAutoFit/>
          </a:bodyPr>
          <a:lstStyle/>
          <a:p>
            <a:pPr algn="r">
              <a:defRPr sz="800">
                <a:solidFill>
                  <a:srgbClr val="5F5F5F"/>
                </a:solidFill>
                <a:latin typeface="Aptos"/>
              </a:defRPr>
            </a:pPr>
            <a: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11480"/>
            <a:ext cx="10972800" cy="548640"/>
          </a:xfrm>
          <a:prstGeom prst="rect">
            <a:avLst/>
          </a:prstGeom>
          <a:noFill/>
        </p:spPr>
        <p:txBody>
          <a:bodyPr wrap="none" lIns="0" rIns="0">
            <a:spAutoFit/>
          </a:bodyPr>
          <a:lstStyle/>
          <a:p>
            <a:pPr>
              <a:defRPr sz="3400" b="1">
                <a:solidFill>
                  <a:srgbClr val="FCF6E8"/>
                </a:solidFill>
                <a:latin typeface="Georgia"/>
              </a:defRPr>
            </a:pPr>
            <a:r>
              <a:t>Teaching Aim</a:t>
            </a:r>
          </a:p>
        </p:txBody>
      </p:sp>
      <p:sp>
        <p:nvSpPr>
          <p:cNvPr id="4" name="Rectangle 3"/>
          <p:cNvSpPr/>
          <p:nvPr/>
        </p:nvSpPr>
        <p:spPr>
          <a:xfrm>
            <a:off x="594360" y="1024128"/>
            <a:ext cx="118872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691640"/>
            <a:ext cx="3246120" cy="329184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987552" y="1901952"/>
            <a:ext cx="685800" cy="685800"/>
          </a:xfrm>
          <a:prstGeom prst="ellipse">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43000" y="2002536"/>
            <a:ext cx="384048" cy="274320"/>
          </a:xfrm>
          <a:prstGeom prst="rect">
            <a:avLst/>
          </a:prstGeom>
          <a:noFill/>
        </p:spPr>
        <p:txBody>
          <a:bodyPr wrap="none">
            <a:spAutoFit/>
          </a:bodyPr>
          <a:lstStyle/>
          <a:p>
            <a:pPr algn="ctr">
              <a:defRPr b="1" sz="1800">
                <a:solidFill>
                  <a:srgbClr val="192632"/>
                </a:solidFill>
              </a:defRPr>
            </a:pPr>
            <a:r>
              <a:t>1</a:t>
            </a:r>
          </a:p>
        </p:txBody>
      </p:sp>
      <p:sp>
        <p:nvSpPr>
          <p:cNvPr id="8" name="TextBox 7"/>
          <p:cNvSpPr txBox="1"/>
          <p:nvPr/>
        </p:nvSpPr>
        <p:spPr>
          <a:xfrm>
            <a:off x="1783080" y="1874519"/>
            <a:ext cx="2011680" cy="457200"/>
          </a:xfrm>
          <a:prstGeom prst="rect">
            <a:avLst/>
          </a:prstGeom>
          <a:noFill/>
        </p:spPr>
        <p:txBody>
          <a:bodyPr wrap="square" lIns="54864" rIns="54864" tIns="36576" bIns="36576">
            <a:spAutoFit/>
          </a:bodyPr>
          <a:lstStyle/>
          <a:p>
            <a:pPr>
              <a:spcAft>
                <a:spcPts val="600"/>
              </a:spcAft>
              <a:defRPr sz="2200">
                <a:solidFill>
                  <a:srgbClr val="192632"/>
                </a:solidFill>
                <a:latin typeface="Aptos"/>
              </a:defRPr>
            </a:pPr>
            <a:r>
              <a:t>Understand</a:t>
            </a:r>
          </a:p>
        </p:txBody>
      </p:sp>
      <p:sp>
        <p:nvSpPr>
          <p:cNvPr id="9" name="TextBox 8"/>
          <p:cNvSpPr txBox="1"/>
          <p:nvPr/>
        </p:nvSpPr>
        <p:spPr>
          <a:xfrm>
            <a:off x="1097280" y="2606040"/>
            <a:ext cx="2697480" cy="1417320"/>
          </a:xfrm>
          <a:prstGeom prst="rect">
            <a:avLst/>
          </a:prstGeom>
          <a:noFill/>
        </p:spPr>
        <p:txBody>
          <a:bodyPr wrap="square" lIns="54864" rIns="54864" tIns="36576" bIns="36576">
            <a:spAutoFit/>
          </a:bodyPr>
          <a:lstStyle/>
          <a:p>
            <a:pPr>
              <a:spcAft>
                <a:spcPts val="600"/>
              </a:spcAft>
              <a:defRPr sz="1700">
                <a:solidFill>
                  <a:srgbClr val="363E38"/>
                </a:solidFill>
                <a:latin typeface="Aptos"/>
              </a:defRPr>
            </a:pPr>
            <a:r>
              <a:t>Creation can become a doorway to prayer, but the Creator remains the focus.</a:t>
            </a:r>
          </a:p>
        </p:txBody>
      </p:sp>
      <p:sp>
        <p:nvSpPr>
          <p:cNvPr id="10" name="Rounded Rectangle 9"/>
          <p:cNvSpPr/>
          <p:nvPr/>
        </p:nvSpPr>
        <p:spPr>
          <a:xfrm>
            <a:off x="4572000" y="1691640"/>
            <a:ext cx="3246120" cy="329184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4782312" y="1901952"/>
            <a:ext cx="685800" cy="685800"/>
          </a:xfrm>
          <a:prstGeom prst="ellipse">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937760" y="2002536"/>
            <a:ext cx="384048" cy="274320"/>
          </a:xfrm>
          <a:prstGeom prst="rect">
            <a:avLst/>
          </a:prstGeom>
          <a:noFill/>
        </p:spPr>
        <p:txBody>
          <a:bodyPr wrap="none">
            <a:spAutoFit/>
          </a:bodyPr>
          <a:lstStyle/>
          <a:p>
            <a:pPr algn="ctr">
              <a:defRPr b="1" sz="1800">
                <a:solidFill>
                  <a:srgbClr val="192632"/>
                </a:solidFill>
              </a:defRPr>
            </a:pPr>
            <a:r>
              <a:t>2</a:t>
            </a:r>
          </a:p>
        </p:txBody>
      </p:sp>
      <p:sp>
        <p:nvSpPr>
          <p:cNvPr id="13" name="TextBox 12"/>
          <p:cNvSpPr txBox="1"/>
          <p:nvPr/>
        </p:nvSpPr>
        <p:spPr>
          <a:xfrm>
            <a:off x="5577840" y="1874519"/>
            <a:ext cx="2011680" cy="457200"/>
          </a:xfrm>
          <a:prstGeom prst="rect">
            <a:avLst/>
          </a:prstGeom>
          <a:noFill/>
        </p:spPr>
        <p:txBody>
          <a:bodyPr wrap="square" lIns="54864" rIns="54864" tIns="36576" bIns="36576">
            <a:spAutoFit/>
          </a:bodyPr>
          <a:lstStyle/>
          <a:p>
            <a:pPr>
              <a:spcAft>
                <a:spcPts val="600"/>
              </a:spcAft>
              <a:defRPr sz="2200">
                <a:solidFill>
                  <a:srgbClr val="192632"/>
                </a:solidFill>
                <a:latin typeface="Aptos"/>
              </a:defRPr>
            </a:pPr>
            <a:r>
              <a:t>Feel</a:t>
            </a:r>
          </a:p>
        </p:txBody>
      </p:sp>
      <p:sp>
        <p:nvSpPr>
          <p:cNvPr id="14" name="TextBox 13"/>
          <p:cNvSpPr txBox="1"/>
          <p:nvPr/>
        </p:nvSpPr>
        <p:spPr>
          <a:xfrm>
            <a:off x="4892040" y="2606040"/>
            <a:ext cx="2697480" cy="1417320"/>
          </a:xfrm>
          <a:prstGeom prst="rect">
            <a:avLst/>
          </a:prstGeom>
          <a:noFill/>
        </p:spPr>
        <p:txBody>
          <a:bodyPr wrap="square" lIns="54864" rIns="54864" tIns="36576" bIns="36576">
            <a:spAutoFit/>
          </a:bodyPr>
          <a:lstStyle/>
          <a:p>
            <a:pPr>
              <a:spcAft>
                <a:spcPts val="600"/>
              </a:spcAft>
              <a:defRPr sz="1700">
                <a:solidFill>
                  <a:srgbClr val="363E38"/>
                </a:solidFill>
                <a:latin typeface="Aptos"/>
              </a:defRPr>
            </a:pPr>
            <a:r>
              <a:t>Gratitude, humility, and holy desire before the God who renews the heart.</a:t>
            </a:r>
          </a:p>
        </p:txBody>
      </p:sp>
      <p:sp>
        <p:nvSpPr>
          <p:cNvPr id="15" name="Rounded Rectangle 14"/>
          <p:cNvSpPr/>
          <p:nvPr/>
        </p:nvSpPr>
        <p:spPr>
          <a:xfrm>
            <a:off x="8366760" y="1691640"/>
            <a:ext cx="3246120" cy="329184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8577072" y="1901952"/>
            <a:ext cx="685800" cy="685800"/>
          </a:xfrm>
          <a:prstGeom prst="ellipse">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732520" y="2002536"/>
            <a:ext cx="384048" cy="274320"/>
          </a:xfrm>
          <a:prstGeom prst="rect">
            <a:avLst/>
          </a:prstGeom>
          <a:noFill/>
        </p:spPr>
        <p:txBody>
          <a:bodyPr wrap="none">
            <a:spAutoFit/>
          </a:bodyPr>
          <a:lstStyle/>
          <a:p>
            <a:pPr algn="ctr">
              <a:defRPr b="1" sz="1800">
                <a:solidFill>
                  <a:srgbClr val="192632"/>
                </a:solidFill>
              </a:defRPr>
            </a:pPr>
            <a:r>
              <a:t>3</a:t>
            </a:r>
          </a:p>
        </p:txBody>
      </p:sp>
      <p:sp>
        <p:nvSpPr>
          <p:cNvPr id="18" name="TextBox 17"/>
          <p:cNvSpPr txBox="1"/>
          <p:nvPr/>
        </p:nvSpPr>
        <p:spPr>
          <a:xfrm>
            <a:off x="9372600" y="1874519"/>
            <a:ext cx="2011680" cy="457200"/>
          </a:xfrm>
          <a:prstGeom prst="rect">
            <a:avLst/>
          </a:prstGeom>
          <a:noFill/>
        </p:spPr>
        <p:txBody>
          <a:bodyPr wrap="square" lIns="54864" rIns="54864" tIns="36576" bIns="36576">
            <a:spAutoFit/>
          </a:bodyPr>
          <a:lstStyle/>
          <a:p>
            <a:pPr>
              <a:spcAft>
                <a:spcPts val="600"/>
              </a:spcAft>
              <a:defRPr sz="2200">
                <a:solidFill>
                  <a:srgbClr val="192632"/>
                </a:solidFill>
                <a:latin typeface="Aptos"/>
              </a:defRPr>
            </a:pPr>
            <a:r>
              <a:t>Practice</a:t>
            </a:r>
          </a:p>
        </p:txBody>
      </p:sp>
      <p:sp>
        <p:nvSpPr>
          <p:cNvPr id="19" name="TextBox 18"/>
          <p:cNvSpPr txBox="1"/>
          <p:nvPr/>
        </p:nvSpPr>
        <p:spPr>
          <a:xfrm>
            <a:off x="8686800" y="2606040"/>
            <a:ext cx="2697480" cy="1417320"/>
          </a:xfrm>
          <a:prstGeom prst="rect">
            <a:avLst/>
          </a:prstGeom>
          <a:noFill/>
        </p:spPr>
        <p:txBody>
          <a:bodyPr wrap="square" lIns="54864" rIns="54864" tIns="36576" bIns="36576">
            <a:spAutoFit/>
          </a:bodyPr>
          <a:lstStyle/>
          <a:p>
            <a:pPr>
              <a:spcAft>
                <a:spcPts val="600"/>
              </a:spcAft>
              <a:defRPr sz="1700">
                <a:solidFill>
                  <a:srgbClr val="363E38"/>
                </a:solidFill>
                <a:latin typeface="Aptos"/>
              </a:defRPr>
            </a:pPr>
            <a:r>
              <a:t>Ask God for purity, strength, joy, uprightness, lifted thought, and loving service.</a:t>
            </a:r>
          </a:p>
        </p:txBody>
      </p:sp>
      <p:sp>
        <p:nvSpPr>
          <p:cNvPr id="20" name="TextBox 19"/>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75488"/>
            <a:ext cx="10972800" cy="640080"/>
          </a:xfrm>
          <a:prstGeom prst="rect">
            <a:avLst/>
          </a:prstGeom>
          <a:noFill/>
        </p:spPr>
        <p:txBody>
          <a:bodyPr wrap="none" lIns="0" rIns="0">
            <a:spAutoFit/>
          </a:bodyPr>
          <a:lstStyle/>
          <a:p>
            <a:pPr>
              <a:defRPr sz="3200" b="1">
                <a:solidFill>
                  <a:srgbClr val="FCF6E8"/>
                </a:solidFill>
                <a:latin typeface="Georgia"/>
              </a:defRPr>
            </a:pPr>
            <a:r>
              <a:t>Suggested Lesson Flow</a:t>
            </a:r>
          </a:p>
        </p:txBody>
      </p:sp>
      <p:sp>
        <p:nvSpPr>
          <p:cNvPr id="4" name="Rectangle 3"/>
          <p:cNvSpPr/>
          <p:nvPr/>
        </p:nvSpPr>
        <p:spPr>
          <a:xfrm>
            <a:off x="594360" y="1115568"/>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508760"/>
            <a:ext cx="5212080" cy="434340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217920" y="1508760"/>
            <a:ext cx="5212080" cy="434340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05840" y="1764792"/>
            <a:ext cx="4572000" cy="365760"/>
          </a:xfrm>
          <a:prstGeom prst="rect">
            <a:avLst/>
          </a:prstGeom>
          <a:noFill/>
        </p:spPr>
        <p:txBody>
          <a:bodyPr wrap="square" lIns="54864" rIns="54864" tIns="36576" bIns="36576">
            <a:spAutoFit/>
          </a:bodyPr>
          <a:lstStyle/>
          <a:p>
            <a:pPr>
              <a:spcAft>
                <a:spcPts val="600"/>
              </a:spcAft>
              <a:defRPr sz="2200">
                <a:solidFill>
                  <a:srgbClr val="192632"/>
                </a:solidFill>
                <a:latin typeface="Aptos"/>
              </a:defRPr>
            </a:pPr>
            <a:r>
              <a:t>30-minute lesson</a:t>
            </a:r>
          </a:p>
        </p:txBody>
      </p:sp>
      <p:sp>
        <p:nvSpPr>
          <p:cNvPr id="8" name="TextBox 7"/>
          <p:cNvSpPr txBox="1"/>
          <p:nvPr/>
        </p:nvSpPr>
        <p:spPr>
          <a:xfrm>
            <a:off x="1005840" y="2331720"/>
            <a:ext cx="4572000" cy="2743200"/>
          </a:xfrm>
          <a:prstGeom prst="rect">
            <a:avLst/>
          </a:prstGeom>
          <a:noFill/>
        </p:spPr>
        <p:txBody>
          <a:bodyPr wrap="square" lIns="54864" rIns="54864" tIns="36576" bIns="36576">
            <a:spAutoFit/>
          </a:bodyPr>
          <a:lstStyle/>
          <a:p>
            <a:pPr>
              <a:spcAft>
                <a:spcPts val="500"/>
              </a:spcAft>
              <a:defRPr sz="1700">
                <a:solidFill>
                  <a:srgbClr val="373D37"/>
                </a:solidFill>
                <a:latin typeface="Aptos"/>
              </a:defRPr>
            </a:pPr>
            <a:r>
              <a:t>5 min - Opening prayer and Psalm 51</a:t>
            </a:r>
          </a:p>
          <a:p>
            <a:pPr>
              <a:spcAft>
                <a:spcPts val="500"/>
              </a:spcAft>
              <a:defRPr sz="1700">
                <a:solidFill>
                  <a:srgbClr val="373D37"/>
                </a:solidFill>
                <a:latin typeface="Aptos"/>
              </a:defRPr>
            </a:pPr>
            <a:r>
              <a:t>8 min - Hymn background and central prayer</a:t>
            </a:r>
          </a:p>
          <a:p>
            <a:pPr>
              <a:spcAft>
                <a:spcPts val="500"/>
              </a:spcAft>
              <a:defRPr sz="1700">
                <a:solidFill>
                  <a:srgbClr val="373D37"/>
                </a:solidFill>
                <a:latin typeface="Aptos"/>
              </a:defRPr>
            </a:pPr>
            <a:r>
              <a:t>10 min - Stanza images and virtues</a:t>
            </a:r>
          </a:p>
          <a:p>
            <a:pPr>
              <a:spcAft>
                <a:spcPts val="500"/>
              </a:spcAft>
              <a:defRPr sz="1700">
                <a:solidFill>
                  <a:srgbClr val="373D37"/>
                </a:solidFill>
                <a:latin typeface="Aptos"/>
              </a:defRPr>
            </a:pPr>
            <a:r>
              <a:t>5 min - Discussion</a:t>
            </a:r>
          </a:p>
          <a:p>
            <a:pPr>
              <a:spcAft>
                <a:spcPts val="500"/>
              </a:spcAft>
              <a:defRPr sz="1700">
                <a:solidFill>
                  <a:srgbClr val="373D37"/>
                </a:solidFill>
                <a:latin typeface="Aptos"/>
              </a:defRPr>
            </a:pPr>
            <a:r>
              <a:t>2 min - Closing prayer</a:t>
            </a:r>
          </a:p>
        </p:txBody>
      </p:sp>
      <p:sp>
        <p:nvSpPr>
          <p:cNvPr id="9" name="TextBox 8"/>
          <p:cNvSpPr txBox="1"/>
          <p:nvPr/>
        </p:nvSpPr>
        <p:spPr>
          <a:xfrm>
            <a:off x="6446520" y="1764792"/>
            <a:ext cx="4572000" cy="365760"/>
          </a:xfrm>
          <a:prstGeom prst="rect">
            <a:avLst/>
          </a:prstGeom>
          <a:noFill/>
        </p:spPr>
        <p:txBody>
          <a:bodyPr wrap="square" lIns="54864" rIns="54864" tIns="36576" bIns="36576">
            <a:spAutoFit/>
          </a:bodyPr>
          <a:lstStyle/>
          <a:p>
            <a:pPr>
              <a:spcAft>
                <a:spcPts val="600"/>
              </a:spcAft>
              <a:defRPr sz="2200">
                <a:solidFill>
                  <a:srgbClr val="192632"/>
                </a:solidFill>
                <a:latin typeface="Aptos"/>
              </a:defRPr>
            </a:pPr>
            <a:r>
              <a:t>60-minute lesson</a:t>
            </a:r>
          </a:p>
        </p:txBody>
      </p:sp>
      <p:sp>
        <p:nvSpPr>
          <p:cNvPr id="10" name="TextBox 9"/>
          <p:cNvSpPr txBox="1"/>
          <p:nvPr/>
        </p:nvSpPr>
        <p:spPr>
          <a:xfrm>
            <a:off x="6446520" y="2331720"/>
            <a:ext cx="4572000" cy="2743200"/>
          </a:xfrm>
          <a:prstGeom prst="rect">
            <a:avLst/>
          </a:prstGeom>
          <a:noFill/>
        </p:spPr>
        <p:txBody>
          <a:bodyPr wrap="square" lIns="54864" rIns="54864" tIns="36576" bIns="36576">
            <a:spAutoFit/>
          </a:bodyPr>
          <a:lstStyle/>
          <a:p>
            <a:pPr>
              <a:spcAft>
                <a:spcPts val="500"/>
              </a:spcAft>
              <a:defRPr sz="1700">
                <a:solidFill>
                  <a:srgbClr val="373D37"/>
                </a:solidFill>
                <a:latin typeface="Aptos"/>
              </a:defRPr>
            </a:pPr>
            <a:r>
              <a:t>10 min - Scripture reading and response</a:t>
            </a:r>
          </a:p>
          <a:p>
            <a:pPr>
              <a:spcAft>
                <a:spcPts val="500"/>
              </a:spcAft>
              <a:defRPr sz="1700">
                <a:solidFill>
                  <a:srgbClr val="373D37"/>
                </a:solidFill>
                <a:latin typeface="Aptos"/>
              </a:defRPr>
            </a:pPr>
            <a:r>
              <a:t>10 min - Mary Edgar and hymn setting</a:t>
            </a:r>
          </a:p>
          <a:p>
            <a:pPr>
              <a:spcAft>
                <a:spcPts val="500"/>
              </a:spcAft>
              <a:defRPr sz="1700">
                <a:solidFill>
                  <a:srgbClr val="373D37"/>
                </a:solidFill>
                <a:latin typeface="Aptos"/>
              </a:defRPr>
            </a:pPr>
            <a:r>
              <a:t>20 min - Stanza study</a:t>
            </a:r>
          </a:p>
          <a:p>
            <a:pPr>
              <a:spcAft>
                <a:spcPts val="500"/>
              </a:spcAft>
              <a:defRPr sz="1700">
                <a:solidFill>
                  <a:srgbClr val="373D37"/>
                </a:solidFill>
                <a:latin typeface="Aptos"/>
              </a:defRPr>
            </a:pPr>
            <a:r>
              <a:t>10 min - Table discussion</a:t>
            </a:r>
          </a:p>
          <a:p>
            <a:pPr>
              <a:spcAft>
                <a:spcPts val="500"/>
              </a:spcAft>
              <a:defRPr sz="1700">
                <a:solidFill>
                  <a:srgbClr val="373D37"/>
                </a:solidFill>
                <a:latin typeface="Aptos"/>
              </a:defRPr>
            </a:pPr>
            <a:r>
              <a:t>7 min - Practice plan</a:t>
            </a:r>
          </a:p>
          <a:p>
            <a:pPr>
              <a:spcAft>
                <a:spcPts val="500"/>
              </a:spcAft>
              <a:defRPr sz="1700">
                <a:solidFill>
                  <a:srgbClr val="373D37"/>
                </a:solidFill>
                <a:latin typeface="Aptos"/>
              </a:defRPr>
            </a:pPr>
            <a:r>
              <a:t>3 min - Prayer</a:t>
            </a:r>
          </a:p>
        </p:txBody>
      </p:sp>
      <p:sp>
        <p:nvSpPr>
          <p:cNvPr id="11" name="TextBox 10"/>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2011680"/>
            <a:ext cx="8961120" cy="1463040"/>
          </a:xfrm>
          <a:prstGeom prst="rect">
            <a:avLst/>
          </a:prstGeom>
          <a:noFill/>
        </p:spPr>
        <p:txBody>
          <a:bodyPr wrap="none" lIns="0" rIns="0">
            <a:spAutoFit/>
          </a:bodyPr>
          <a:lstStyle/>
          <a:p>
            <a:pPr>
              <a:defRPr sz="3600" b="1">
                <a:solidFill>
                  <a:srgbClr val="FCF6E8"/>
                </a:solidFill>
                <a:latin typeface="Georgia"/>
              </a:defRPr>
            </a:pPr>
            <a:r>
              <a:t>From Wonder to Renewal</a:t>
            </a:r>
          </a:p>
          <a:p>
            <a:pPr>
              <a:spcBef>
                <a:spcPts val="600"/>
              </a:spcBef>
              <a:defRPr sz="1500">
                <a:solidFill>
                  <a:srgbClr val="FCF6E8"/>
                </a:solidFill>
                <a:latin typeface="Aptos"/>
              </a:defRPr>
            </a:pPr>
            <a:r>
              <a:t>The hymn teaches worshipers to pray: let the beauty God gives the earth become holiness in us.</a:t>
            </a:r>
          </a:p>
        </p:txBody>
      </p:sp>
      <p:sp>
        <p:nvSpPr>
          <p:cNvPr id="5" name="TextBox 4"/>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85800" y="685800"/>
            <a:ext cx="10789920" cy="5349240"/>
          </a:xfrm>
          <a:prstGeom prst="roundRect">
            <a:avLst/>
          </a:prstGeom>
          <a:solidFill>
            <a:srgbClr val="111C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914400"/>
            <a:ext cx="10058400" cy="594360"/>
          </a:xfrm>
          <a:prstGeom prst="rect">
            <a:avLst/>
          </a:prstGeom>
          <a:noFill/>
        </p:spPr>
        <p:txBody>
          <a:bodyPr wrap="none" lIns="0" rIns="0">
            <a:spAutoFit/>
          </a:bodyPr>
          <a:lstStyle/>
          <a:p>
            <a:pPr>
              <a:defRPr sz="3100" b="1">
                <a:solidFill>
                  <a:srgbClr val="FCF6E8"/>
                </a:solidFill>
                <a:latin typeface="Georgia"/>
              </a:defRPr>
            </a:pPr>
            <a:r>
              <a:t>Closing Summary and Prayer</a:t>
            </a:r>
          </a:p>
        </p:txBody>
      </p:sp>
      <p:sp>
        <p:nvSpPr>
          <p:cNvPr id="6" name="Rectangle 5"/>
          <p:cNvSpPr/>
          <p:nvPr/>
        </p:nvSpPr>
        <p:spPr>
          <a:xfrm>
            <a:off x="978408" y="1536192"/>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1856231"/>
            <a:ext cx="9875520" cy="3154680"/>
          </a:xfrm>
          <a:prstGeom prst="rect">
            <a:avLst/>
          </a:prstGeom>
          <a:noFill/>
        </p:spPr>
        <p:txBody>
          <a:bodyPr wrap="square" lIns="54864" rIns="54864" tIns="36576" bIns="36576">
            <a:spAutoFit/>
          </a:bodyPr>
          <a:lstStyle/>
          <a:p>
            <a:pPr>
              <a:spcAft>
                <a:spcPts val="600"/>
              </a:spcAft>
              <a:defRPr sz="1900">
                <a:solidFill>
                  <a:srgbClr val="FCF6E8"/>
                </a:solidFill>
                <a:latin typeface="Aptos"/>
              </a:defRPr>
            </a:pPr>
            <a:r>
              <a:t>Summary</a:t>
            </a:r>
          </a:p>
          <a:p>
            <a:pPr>
              <a:spcAft>
                <a:spcPts val="600"/>
              </a:spcAft>
              <a:defRPr sz="1900">
                <a:solidFill>
                  <a:srgbClr val="FCF6E8"/>
                </a:solidFill>
                <a:latin typeface="Aptos"/>
              </a:defRPr>
            </a:pPr>
            <a:r>
              <a:t>God's beauty in creation is not merely something to see. It becomes a prayer for the heart to be recreated by the Spirit and turned toward loving service.</a:t>
            </a:r>
          </a:p>
          <a:p>
            <a:pPr>
              <a:spcAft>
                <a:spcPts val="600"/>
              </a:spcAft>
              <a:defRPr sz="1900">
                <a:solidFill>
                  <a:srgbClr val="FCF6E8"/>
                </a:solidFill>
                <a:latin typeface="Aptos"/>
              </a:defRPr>
            </a:pPr>
            <a:r>
              <a:t>Prayer</a:t>
            </a:r>
          </a:p>
          <a:p>
            <a:pPr>
              <a:spcAft>
                <a:spcPts val="600"/>
              </a:spcAft>
              <a:defRPr sz="1900">
                <a:solidFill>
                  <a:srgbClr val="FCF6E8"/>
                </a:solidFill>
                <a:latin typeface="Aptos"/>
              </a:defRPr>
            </a:pPr>
            <a:r>
              <a:t>Creator God, make our hearts new. Cleanse us like pure water, steady us like strong rock, gladden us like sunlight on waves, make us upright before you, and turn our best hopes into ministries of love. Through Christ our Lord. Amen.</a:t>
            </a:r>
          </a:p>
        </p:txBody>
      </p:sp>
      <p:sp>
        <p:nvSpPr>
          <p:cNvPr id="8" name="TextBox 7"/>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dark.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1280160" y="1143000"/>
            <a:ext cx="9692640" cy="4251960"/>
          </a:xfrm>
          <a:prstGeom prst="roundRect">
            <a:avLst/>
          </a:prstGeom>
          <a:solidFill>
            <a:srgbClr val="FAF4E6"/>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600200" y="1554480"/>
            <a:ext cx="9144000" cy="640080"/>
          </a:xfrm>
          <a:prstGeom prst="rect">
            <a:avLst/>
          </a:prstGeom>
          <a:noFill/>
        </p:spPr>
        <p:txBody>
          <a:bodyPr wrap="none" lIns="0" rIns="0">
            <a:spAutoFit/>
          </a:bodyPr>
          <a:lstStyle/>
          <a:p>
            <a:pPr>
              <a:defRPr sz="3200" b="1">
                <a:solidFill>
                  <a:srgbClr val="192632"/>
                </a:solidFill>
                <a:latin typeface="Georgia"/>
              </a:defRPr>
            </a:pPr>
            <a:r>
              <a:t>For Teaching Use</a:t>
            </a:r>
          </a:p>
        </p:txBody>
      </p:sp>
      <p:sp>
        <p:nvSpPr>
          <p:cNvPr id="5" name="Rectangle 4"/>
          <p:cNvSpPr/>
          <p:nvPr/>
        </p:nvSpPr>
        <p:spPr>
          <a:xfrm>
            <a:off x="1618488" y="2176272"/>
            <a:ext cx="123444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618488" y="2560320"/>
            <a:ext cx="8869680" cy="1645920"/>
          </a:xfrm>
          <a:prstGeom prst="rect">
            <a:avLst/>
          </a:prstGeom>
          <a:noFill/>
        </p:spPr>
        <p:txBody>
          <a:bodyPr wrap="square" lIns="54864" rIns="54864" tIns="36576" bIns="36576">
            <a:spAutoFit/>
          </a:bodyPr>
          <a:lstStyle/>
          <a:p>
            <a:pPr>
              <a:spcAft>
                <a:spcPts val="600"/>
              </a:spcAft>
              <a:defRPr sz="1800">
                <a:solidFill>
                  <a:srgbClr val="383D37"/>
                </a:solidFill>
                <a:latin typeface="Aptos"/>
              </a:defRPr>
            </a:pPr>
            <a:r>
              <a:t>Prepared for teaching and small group use - hymninfo.com</a:t>
            </a:r>
          </a:p>
          <a:p>
            <a:pPr>
              <a:spcAft>
                <a:spcPts val="600"/>
              </a:spcAft>
              <a:defRPr sz="1800">
                <a:solidFill>
                  <a:srgbClr val="383D37"/>
                </a:solidFill>
                <a:latin typeface="Aptos"/>
              </a:defRPr>
            </a:pPr>
            <a:r>
              <a:t>© HymnInfo.com. Free for personal, church, classroom, and small-group teaching use. Please do not sell, repost, or redistribute as downloadable files without permission.</a:t>
            </a:r>
          </a:p>
        </p:txBody>
      </p:sp>
      <p:sp>
        <p:nvSpPr>
          <p:cNvPr id="7" name="TextBox 6"/>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594360" y="530352"/>
            <a:ext cx="10972800" cy="5577840"/>
          </a:xfrm>
          <a:prstGeom prst="roundRect">
            <a:avLst/>
          </a:prstGeom>
          <a:solidFill>
            <a:srgbClr val="FBF6EA"/>
          </a:solidFill>
          <a:ln w="15240">
            <a:solidFill>
              <a:srgbClr val="CF9A46"/>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777240"/>
            <a:ext cx="9144000" cy="548640"/>
          </a:xfrm>
          <a:prstGeom prst="rect">
            <a:avLst/>
          </a:prstGeom>
          <a:noFill/>
        </p:spPr>
        <p:txBody>
          <a:bodyPr wrap="none" lIns="0" rIns="0">
            <a:spAutoFit/>
          </a:bodyPr>
          <a:lstStyle/>
          <a:p>
            <a:pPr>
              <a:defRPr sz="3200" b="1">
                <a:solidFill>
                  <a:srgbClr val="192632"/>
                </a:solidFill>
                <a:latin typeface="Georgia"/>
              </a:defRPr>
            </a:pPr>
            <a:r>
              <a:t>Hymn Identity</a:t>
            </a:r>
          </a:p>
        </p:txBody>
      </p:sp>
      <p:sp>
        <p:nvSpPr>
          <p:cNvPr id="6" name="Rectangle 5"/>
          <p:cNvSpPr/>
          <p:nvPr/>
        </p:nvSpPr>
        <p:spPr>
          <a:xfrm>
            <a:off x="868680" y="1389888"/>
            <a:ext cx="128016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737360"/>
            <a:ext cx="5120640" cy="3840480"/>
          </a:xfrm>
          <a:prstGeom prst="rect">
            <a:avLst/>
          </a:prstGeom>
          <a:noFill/>
        </p:spPr>
        <p:txBody>
          <a:bodyPr wrap="square" lIns="54864" rIns="54864" tIns="36576" bIns="36576">
            <a:spAutoFit/>
          </a:bodyPr>
          <a:lstStyle/>
          <a:p>
            <a:pPr>
              <a:spcAft>
                <a:spcPts val="600"/>
              </a:spcAft>
              <a:defRPr sz="1800">
                <a:solidFill>
                  <a:srgbClr val="2A322D"/>
                </a:solidFill>
                <a:latin typeface="Aptos"/>
              </a:defRPr>
            </a:pPr>
            <a:r>
              <a:t>Title</a:t>
            </a:r>
          </a:p>
          <a:p>
            <a:pPr>
              <a:spcAft>
                <a:spcPts val="600"/>
              </a:spcAft>
              <a:defRPr sz="1800">
                <a:solidFill>
                  <a:srgbClr val="2A322D"/>
                </a:solidFill>
                <a:latin typeface="Aptos"/>
              </a:defRPr>
            </a:pPr>
            <a:r>
              <a:t>God, Who Touchest Earth with Beauty</a:t>
            </a:r>
          </a:p>
          <a:p>
            <a:pPr>
              <a:spcAft>
                <a:spcPts val="600"/>
              </a:spcAft>
              <a:defRPr sz="1800">
                <a:solidFill>
                  <a:srgbClr val="2A322D"/>
                </a:solidFill>
                <a:latin typeface="Aptos"/>
              </a:defRPr>
            </a:pPr>
            <a:r>
              <a:t>First line</a:t>
            </a:r>
          </a:p>
          <a:p>
            <a:pPr>
              <a:spcAft>
                <a:spcPts val="600"/>
              </a:spcAft>
              <a:defRPr sz="1800">
                <a:solidFill>
                  <a:srgbClr val="2A322D"/>
                </a:solidFill>
                <a:latin typeface="Aptos"/>
              </a:defRPr>
            </a:pPr>
            <a:r>
              <a:t>God, who touchest earth with beauty</a:t>
            </a:r>
          </a:p>
          <a:p>
            <a:pPr>
              <a:spcAft>
                <a:spcPts val="600"/>
              </a:spcAft>
              <a:defRPr sz="1800">
                <a:solidFill>
                  <a:srgbClr val="2A322D"/>
                </a:solidFill>
                <a:latin typeface="Aptos"/>
              </a:defRPr>
            </a:pPr>
            <a:r>
              <a:t>Author</a:t>
            </a:r>
          </a:p>
          <a:p>
            <a:pPr>
              <a:spcAft>
                <a:spcPts val="600"/>
              </a:spcAft>
              <a:defRPr sz="1800">
                <a:solidFill>
                  <a:srgbClr val="2A322D"/>
                </a:solidFill>
                <a:latin typeface="Aptos"/>
              </a:defRPr>
            </a:pPr>
            <a:r>
              <a:t>Mary Susannah Edgar (1889-1973)</a:t>
            </a:r>
          </a:p>
        </p:txBody>
      </p:sp>
      <p:sp>
        <p:nvSpPr>
          <p:cNvPr id="8" name="TextBox 7"/>
          <p:cNvSpPr txBox="1"/>
          <p:nvPr/>
        </p:nvSpPr>
        <p:spPr>
          <a:xfrm>
            <a:off x="6446520" y="1737360"/>
            <a:ext cx="4389120" cy="3840480"/>
          </a:xfrm>
          <a:prstGeom prst="rect">
            <a:avLst/>
          </a:prstGeom>
          <a:noFill/>
        </p:spPr>
        <p:txBody>
          <a:bodyPr wrap="square" lIns="54864" rIns="54864" tIns="36576" bIns="36576">
            <a:spAutoFit/>
          </a:bodyPr>
          <a:lstStyle/>
          <a:p>
            <a:pPr>
              <a:spcAft>
                <a:spcPts val="600"/>
              </a:spcAft>
              <a:defRPr sz="1800">
                <a:solidFill>
                  <a:srgbClr val="2A322D"/>
                </a:solidFill>
                <a:latin typeface="Aptos"/>
              </a:defRPr>
            </a:pPr>
            <a:r>
              <a:t>Year</a:t>
            </a:r>
          </a:p>
          <a:p>
            <a:pPr>
              <a:spcAft>
                <a:spcPts val="600"/>
              </a:spcAft>
              <a:defRPr sz="1800">
                <a:solidFill>
                  <a:srgbClr val="2A322D"/>
                </a:solidFill>
                <a:latin typeface="Aptos"/>
              </a:defRPr>
            </a:pPr>
            <a:r>
              <a:t>1925</a:t>
            </a:r>
          </a:p>
          <a:p>
            <a:pPr>
              <a:spcAft>
                <a:spcPts val="600"/>
              </a:spcAft>
              <a:defRPr sz="1800">
                <a:solidFill>
                  <a:srgbClr val="2A322D"/>
                </a:solidFill>
                <a:latin typeface="Aptos"/>
              </a:defRPr>
            </a:pPr>
            <a:r>
              <a:t>Themes</a:t>
            </a:r>
          </a:p>
          <a:p>
            <a:pPr>
              <a:spcAft>
                <a:spcPts val="600"/>
              </a:spcAft>
              <a:defRPr sz="1800">
                <a:solidFill>
                  <a:srgbClr val="2A322D"/>
                </a:solidFill>
                <a:latin typeface="Aptos"/>
              </a:defRPr>
            </a:pPr>
            <a:r>
              <a:t>Creation, renewal, purity, Christian character, Holy Spirit, service</a:t>
            </a:r>
          </a:p>
          <a:p>
            <a:pPr>
              <a:spcAft>
                <a:spcPts val="600"/>
              </a:spcAft>
              <a:defRPr sz="1800">
                <a:solidFill>
                  <a:srgbClr val="2A322D"/>
                </a:solidFill>
                <a:latin typeface="Aptos"/>
              </a:defRPr>
            </a:pPr>
            <a:r>
              <a:t>Tune notes</a:t>
            </a:r>
          </a:p>
          <a:p>
            <a:pPr>
              <a:spcAft>
                <a:spcPts val="600"/>
              </a:spcAft>
              <a:defRPr sz="1800">
                <a:solidFill>
                  <a:srgbClr val="2A322D"/>
                </a:solidFill>
                <a:latin typeface="Aptos"/>
              </a:defRPr>
            </a:pPr>
            <a:r>
              <a:t>BULLINGER is one common setting; several hymnals use alternate tunes.</a:t>
            </a:r>
          </a:p>
        </p:txBody>
      </p:sp>
      <p:sp>
        <p:nvSpPr>
          <p:cNvPr id="9" name="TextBox 8"/>
          <p:cNvSpPr txBox="1"/>
          <p:nvPr/>
        </p:nvSpPr>
        <p:spPr>
          <a:xfrm>
            <a:off x="457200" y="6473952"/>
            <a:ext cx="11247120" cy="201168"/>
          </a:xfrm>
          <a:prstGeom prst="rect">
            <a:avLst/>
          </a:prstGeom>
          <a:noFill/>
        </p:spPr>
        <p:txBody>
          <a:bodyPr wrap="none">
            <a:spAutoFit/>
          </a:bodyPr>
          <a:lstStyle/>
          <a:p>
            <a:pPr algn="r">
              <a:defRPr sz="800">
                <a:solidFill>
                  <a:srgbClr val="5F5F5F"/>
                </a:solidFill>
                <a:latin typeface="Aptos"/>
              </a:defRPr>
            </a:pPr>
            <a: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965960"/>
            <a:ext cx="8412480" cy="1463040"/>
          </a:xfrm>
          <a:prstGeom prst="rect">
            <a:avLst/>
          </a:prstGeom>
          <a:noFill/>
        </p:spPr>
        <p:txBody>
          <a:bodyPr wrap="none" lIns="0" rIns="0">
            <a:spAutoFit/>
          </a:bodyPr>
          <a:lstStyle/>
          <a:p>
            <a:pPr>
              <a:defRPr sz="3800" b="1">
                <a:solidFill>
                  <a:srgbClr val="FCF6E8"/>
                </a:solidFill>
                <a:latin typeface="Georgia"/>
              </a:defRPr>
            </a:pPr>
            <a:r>
              <a:t>A Prayer Shaped by Creation</a:t>
            </a:r>
          </a:p>
          <a:p>
            <a:pPr>
              <a:spcBef>
                <a:spcPts val="600"/>
              </a:spcBef>
              <a:defRPr sz="1500">
                <a:solidFill>
                  <a:srgbClr val="FCF6E8"/>
                </a:solidFill>
                <a:latin typeface="Aptos"/>
              </a:defRPr>
            </a:pPr>
            <a:r>
              <a:t>The hymn looks outward at God's world and inward toward the renewed heart.</a:t>
            </a:r>
          </a:p>
        </p:txBody>
      </p:sp>
      <p:sp>
        <p:nvSpPr>
          <p:cNvPr id="5" name="TextBox 4"/>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side.jpg"/>
          <p:cNvPicPr>
            <a:picLocks noChangeAspect="1"/>
          </p:cNvPicPr>
          <p:nvPr/>
        </p:nvPicPr>
        <p:blipFill>
          <a:blip r:embed="rId2"/>
          <a:stretch>
            <a:fillRect/>
          </a:stretch>
        </p:blipFill>
        <p:spPr>
          <a:xfrm>
            <a:off x="0" y="0"/>
            <a:ext cx="4553712" cy="6858000"/>
          </a:xfrm>
          <a:prstGeom prst="rect">
            <a:avLst/>
          </a:prstGeom>
        </p:spPr>
      </p:pic>
      <p:sp>
        <p:nvSpPr>
          <p:cNvPr id="3" name="Rectangle 2"/>
          <p:cNvSpPr/>
          <p:nvPr/>
        </p:nvSpPr>
        <p:spPr>
          <a:xfrm>
            <a:off x="0" y="0"/>
            <a:ext cx="4553712"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892040" y="594360"/>
            <a:ext cx="6492240" cy="640080"/>
          </a:xfrm>
          <a:prstGeom prst="rect">
            <a:avLst/>
          </a:prstGeom>
          <a:noFill/>
        </p:spPr>
        <p:txBody>
          <a:bodyPr wrap="none" lIns="0" rIns="0">
            <a:spAutoFit/>
          </a:bodyPr>
          <a:lstStyle/>
          <a:p>
            <a:pPr>
              <a:defRPr sz="3200" b="1">
                <a:solidFill>
                  <a:srgbClr val="192632"/>
                </a:solidFill>
                <a:latin typeface="Georgia"/>
              </a:defRPr>
            </a:pPr>
            <a:r>
              <a:t>Historical Background</a:t>
            </a:r>
          </a:p>
        </p:txBody>
      </p:sp>
      <p:sp>
        <p:nvSpPr>
          <p:cNvPr id="5" name="Rectangle 4"/>
          <p:cNvSpPr/>
          <p:nvPr/>
        </p:nvSpPr>
        <p:spPr>
          <a:xfrm>
            <a:off x="4892040" y="1216152"/>
            <a:ext cx="128016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892040" y="1508760"/>
            <a:ext cx="6492240" cy="4434840"/>
          </a:xfrm>
          <a:prstGeom prst="rect">
            <a:avLst/>
          </a:prstGeom>
          <a:noFill/>
        </p:spPr>
        <p:txBody>
          <a:bodyPr wrap="square" lIns="54864" rIns="54864" tIns="36576" bIns="36576">
            <a:spAutoFit/>
          </a:bodyPr>
          <a:lstStyle/>
          <a:p>
            <a:pPr>
              <a:spcAft>
                <a:spcPts val="600"/>
              </a:spcAft>
              <a:defRPr sz="1800">
                <a:solidFill>
                  <a:srgbClr val="373732"/>
                </a:solidFill>
                <a:latin typeface="Aptos"/>
              </a:defRPr>
            </a:pPr>
            <a:r>
              <a:t>Mary Susannah Edgar was a Canadian author, poet, hymn writer, and camp director. Her work joined Christian formation with a love for the natural world.</a:t>
            </a:r>
          </a:p>
          <a:p>
            <a:pPr>
              <a:spcAft>
                <a:spcPts val="600"/>
              </a:spcAft>
              <a:defRPr sz="1800">
                <a:solidFill>
                  <a:srgbClr val="373732"/>
                </a:solidFill>
                <a:latin typeface="Aptos"/>
              </a:defRPr>
            </a:pPr>
            <a:r>
              <a:t>She founded Glen Bernard Camp for Girls in Ontario in 1922. This setting helps explain the hymn's outdoor images: springs, rocks, waves, pine trees, and heavens become a school of prayer.</a:t>
            </a:r>
          </a:p>
          <a:p>
            <a:pPr>
              <a:spcAft>
                <a:spcPts val="600"/>
              </a:spcAft>
              <a:defRPr sz="1800">
                <a:solidFill>
                  <a:srgbClr val="373732"/>
                </a:solidFill>
                <a:latin typeface="Aptos"/>
              </a:defRPr>
            </a:pPr>
            <a:r>
              <a:t>The hymn was written in 1925 and has appeared in several hymnals, sometimes with modernized wording and different tune pairings.</a:t>
            </a:r>
          </a:p>
        </p:txBody>
      </p:sp>
      <p:sp>
        <p:nvSpPr>
          <p:cNvPr id="7" name="TextBox 6"/>
          <p:cNvSpPr txBox="1"/>
          <p:nvPr/>
        </p:nvSpPr>
        <p:spPr>
          <a:xfrm>
            <a:off x="457200" y="6473952"/>
            <a:ext cx="11247120" cy="201168"/>
          </a:xfrm>
          <a:prstGeom prst="rect">
            <a:avLst/>
          </a:prstGeom>
          <a:noFill/>
        </p:spPr>
        <p:txBody>
          <a:bodyPr wrap="none">
            <a:spAutoFit/>
          </a:bodyPr>
          <a:lstStyle/>
          <a:p>
            <a:pPr algn="r">
              <a:defRPr sz="800">
                <a:solidFill>
                  <a:srgbClr val="5F5F5F"/>
                </a:solidFill>
                <a:latin typeface="Aptos"/>
              </a:defRPr>
            </a:pPr>
            <a: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594360" y="475488"/>
            <a:ext cx="10972800" cy="640080"/>
          </a:xfrm>
          <a:prstGeom prst="rect">
            <a:avLst/>
          </a:prstGeom>
          <a:noFill/>
        </p:spPr>
        <p:txBody>
          <a:bodyPr wrap="none" lIns="0" rIns="0">
            <a:spAutoFit/>
          </a:bodyPr>
          <a:lstStyle/>
          <a:p>
            <a:pPr>
              <a:defRPr sz="3200" b="1">
                <a:solidFill>
                  <a:srgbClr val="FCF6E8"/>
                </a:solidFill>
                <a:latin typeface="Georgia"/>
              </a:defRPr>
            </a:pPr>
            <a:r>
              <a:t>Why This Hymn Matters Today</a:t>
            </a:r>
          </a:p>
        </p:txBody>
      </p:sp>
      <p:sp>
        <p:nvSpPr>
          <p:cNvPr id="4" name="Rectangle 3"/>
          <p:cNvSpPr/>
          <p:nvPr/>
        </p:nvSpPr>
        <p:spPr>
          <a:xfrm>
            <a:off x="594360" y="1115568"/>
            <a:ext cx="128016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77240" y="1600200"/>
            <a:ext cx="10332720" cy="1143000"/>
          </a:xfrm>
          <a:prstGeom prst="roundRect">
            <a:avLst/>
          </a:prstGeom>
          <a:solidFill>
            <a:srgbClr val="FAF4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737360"/>
            <a:ext cx="3383280" cy="365760"/>
          </a:xfrm>
          <a:prstGeom prst="rect">
            <a:avLst/>
          </a:prstGeom>
          <a:noFill/>
        </p:spPr>
        <p:txBody>
          <a:bodyPr wrap="square" lIns="54864" rIns="54864" tIns="36576" bIns="36576">
            <a:spAutoFit/>
          </a:bodyPr>
          <a:lstStyle/>
          <a:p>
            <a:pPr>
              <a:spcAft>
                <a:spcPts val="600"/>
              </a:spcAft>
              <a:defRPr sz="2200">
                <a:solidFill>
                  <a:srgbClr val="192632"/>
                </a:solidFill>
                <a:latin typeface="Aptos"/>
              </a:defRPr>
            </a:pPr>
            <a:r>
              <a:t>Beauty without sentimentality</a:t>
            </a:r>
          </a:p>
        </p:txBody>
      </p:sp>
      <p:sp>
        <p:nvSpPr>
          <p:cNvPr id="7" name="TextBox 6"/>
          <p:cNvSpPr txBox="1"/>
          <p:nvPr/>
        </p:nvSpPr>
        <p:spPr>
          <a:xfrm>
            <a:off x="4069080" y="1755648"/>
            <a:ext cx="6492240" cy="502920"/>
          </a:xfrm>
          <a:prstGeom prst="rect">
            <a:avLst/>
          </a:prstGeom>
          <a:noFill/>
        </p:spPr>
        <p:txBody>
          <a:bodyPr wrap="square" lIns="54864" rIns="54864" tIns="36576" bIns="36576">
            <a:spAutoFit/>
          </a:bodyPr>
          <a:lstStyle/>
          <a:p>
            <a:pPr>
              <a:spcAft>
                <a:spcPts val="600"/>
              </a:spcAft>
              <a:defRPr sz="1700">
                <a:solidFill>
                  <a:srgbClr val="383E38"/>
                </a:solidFill>
                <a:latin typeface="Aptos"/>
              </a:defRPr>
            </a:pPr>
            <a:r>
              <a:t>The hymn does not stop at admiration. Beauty becomes a summons to holiness.</a:t>
            </a:r>
          </a:p>
        </p:txBody>
      </p:sp>
      <p:sp>
        <p:nvSpPr>
          <p:cNvPr id="8" name="Rounded Rectangle 7"/>
          <p:cNvSpPr/>
          <p:nvPr/>
        </p:nvSpPr>
        <p:spPr>
          <a:xfrm>
            <a:off x="777240" y="3108960"/>
            <a:ext cx="10332720" cy="1143000"/>
          </a:xfrm>
          <a:prstGeom prst="roundRect">
            <a:avLst/>
          </a:prstGeom>
          <a:solidFill>
            <a:srgbClr val="FAF4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051560" y="3246120"/>
            <a:ext cx="3383280" cy="365760"/>
          </a:xfrm>
          <a:prstGeom prst="rect">
            <a:avLst/>
          </a:prstGeom>
          <a:noFill/>
        </p:spPr>
        <p:txBody>
          <a:bodyPr wrap="square" lIns="54864" rIns="54864" tIns="36576" bIns="36576">
            <a:spAutoFit/>
          </a:bodyPr>
          <a:lstStyle/>
          <a:p>
            <a:pPr>
              <a:spcAft>
                <a:spcPts val="600"/>
              </a:spcAft>
              <a:defRPr sz="2200">
                <a:solidFill>
                  <a:srgbClr val="192632"/>
                </a:solidFill>
                <a:latin typeface="Aptos"/>
              </a:defRPr>
            </a:pPr>
            <a:r>
              <a:t>Formation for all ages</a:t>
            </a:r>
          </a:p>
        </p:txBody>
      </p:sp>
      <p:sp>
        <p:nvSpPr>
          <p:cNvPr id="10" name="TextBox 9"/>
          <p:cNvSpPr txBox="1"/>
          <p:nvPr/>
        </p:nvSpPr>
        <p:spPr>
          <a:xfrm>
            <a:off x="4069080" y="3264408"/>
            <a:ext cx="6492240" cy="502920"/>
          </a:xfrm>
          <a:prstGeom prst="rect">
            <a:avLst/>
          </a:prstGeom>
          <a:noFill/>
        </p:spPr>
        <p:txBody>
          <a:bodyPr wrap="square" lIns="54864" rIns="54864" tIns="36576" bIns="36576">
            <a:spAutoFit/>
          </a:bodyPr>
          <a:lstStyle/>
          <a:p>
            <a:pPr>
              <a:spcAft>
                <a:spcPts val="600"/>
              </a:spcAft>
              <a:defRPr sz="1700">
                <a:solidFill>
                  <a:srgbClr val="383E38"/>
                </a:solidFill>
                <a:latin typeface="Aptos"/>
              </a:defRPr>
            </a:pPr>
            <a:r>
              <a:t>Children, youth, and adults can connect visible creation with practical Christian character.</a:t>
            </a:r>
          </a:p>
        </p:txBody>
      </p:sp>
      <p:sp>
        <p:nvSpPr>
          <p:cNvPr id="11" name="Rounded Rectangle 10"/>
          <p:cNvSpPr/>
          <p:nvPr/>
        </p:nvSpPr>
        <p:spPr>
          <a:xfrm>
            <a:off x="777240" y="4617720"/>
            <a:ext cx="10332720" cy="1143000"/>
          </a:xfrm>
          <a:prstGeom prst="roundRect">
            <a:avLst/>
          </a:prstGeom>
          <a:solidFill>
            <a:srgbClr val="FAF4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51560" y="4754880"/>
            <a:ext cx="3383280" cy="365760"/>
          </a:xfrm>
          <a:prstGeom prst="rect">
            <a:avLst/>
          </a:prstGeom>
          <a:noFill/>
        </p:spPr>
        <p:txBody>
          <a:bodyPr wrap="square" lIns="54864" rIns="54864" tIns="36576" bIns="36576">
            <a:spAutoFit/>
          </a:bodyPr>
          <a:lstStyle/>
          <a:p>
            <a:pPr>
              <a:spcAft>
                <a:spcPts val="600"/>
              </a:spcAft>
              <a:defRPr sz="2200">
                <a:solidFill>
                  <a:srgbClr val="192632"/>
                </a:solidFill>
                <a:latin typeface="Aptos"/>
              </a:defRPr>
            </a:pPr>
            <a:r>
              <a:t>Prayer before service</a:t>
            </a:r>
          </a:p>
        </p:txBody>
      </p:sp>
      <p:sp>
        <p:nvSpPr>
          <p:cNvPr id="13" name="TextBox 12"/>
          <p:cNvSpPr txBox="1"/>
          <p:nvPr/>
        </p:nvSpPr>
        <p:spPr>
          <a:xfrm>
            <a:off x="4069080" y="4773168"/>
            <a:ext cx="6492240" cy="502920"/>
          </a:xfrm>
          <a:prstGeom prst="rect">
            <a:avLst/>
          </a:prstGeom>
          <a:noFill/>
        </p:spPr>
        <p:txBody>
          <a:bodyPr wrap="square" lIns="54864" rIns="54864" tIns="36576" bIns="36576">
            <a:spAutoFit/>
          </a:bodyPr>
          <a:lstStyle/>
          <a:p>
            <a:pPr>
              <a:spcAft>
                <a:spcPts val="600"/>
              </a:spcAft>
              <a:defRPr sz="1700">
                <a:solidFill>
                  <a:srgbClr val="383E38"/>
                </a:solidFill>
                <a:latin typeface="Aptos"/>
              </a:defRPr>
            </a:pPr>
            <a:r>
              <a:t>The renewed heart is not kept private; it becomes ministries of love.</a:t>
            </a:r>
          </a:p>
        </p:txBody>
      </p:sp>
      <p:sp>
        <p:nvSpPr>
          <p:cNvPr id="14" name="TextBox 13"/>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side.jpg"/>
          <p:cNvPicPr>
            <a:picLocks noChangeAspect="1"/>
          </p:cNvPicPr>
          <p:nvPr/>
        </p:nvPicPr>
        <p:blipFill>
          <a:blip r:embed="rId2"/>
          <a:stretch>
            <a:fillRect/>
          </a:stretch>
        </p:blipFill>
        <p:spPr>
          <a:xfrm>
            <a:off x="7635240" y="0"/>
            <a:ext cx="4553712" cy="6858000"/>
          </a:xfrm>
          <a:prstGeom prst="rect">
            <a:avLst/>
          </a:prstGeom>
        </p:spPr>
      </p:pic>
      <p:sp>
        <p:nvSpPr>
          <p:cNvPr id="3" name="Rectangle 2"/>
          <p:cNvSpPr/>
          <p:nvPr/>
        </p:nvSpPr>
        <p:spPr>
          <a:xfrm>
            <a:off x="7635240" y="0"/>
            <a:ext cx="4553712"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502920"/>
            <a:ext cx="6583680" cy="640080"/>
          </a:xfrm>
          <a:prstGeom prst="rect">
            <a:avLst/>
          </a:prstGeom>
          <a:noFill/>
        </p:spPr>
        <p:txBody>
          <a:bodyPr wrap="none" lIns="0" rIns="0">
            <a:spAutoFit/>
          </a:bodyPr>
          <a:lstStyle/>
          <a:p>
            <a:pPr>
              <a:defRPr sz="3200" b="1">
                <a:solidFill>
                  <a:srgbClr val="192632"/>
                </a:solidFill>
                <a:latin typeface="Georgia"/>
              </a:defRPr>
            </a:pPr>
            <a:r>
              <a:t>Biblical Foundation</a:t>
            </a:r>
          </a:p>
        </p:txBody>
      </p:sp>
      <p:sp>
        <p:nvSpPr>
          <p:cNvPr id="5" name="Rectangle 4"/>
          <p:cNvSpPr/>
          <p:nvPr/>
        </p:nvSpPr>
        <p:spPr>
          <a:xfrm>
            <a:off x="594360" y="1124712"/>
            <a:ext cx="128016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58368" y="1508760"/>
            <a:ext cx="6583680" cy="4663440"/>
          </a:xfrm>
          <a:prstGeom prst="rect">
            <a:avLst/>
          </a:prstGeom>
          <a:noFill/>
        </p:spPr>
        <p:txBody>
          <a:bodyPr wrap="square" lIns="54864" rIns="54864" tIns="36576" bIns="36576">
            <a:spAutoFit/>
          </a:bodyPr>
          <a:lstStyle/>
          <a:p>
            <a:pPr>
              <a:spcAft>
                <a:spcPts val="600"/>
              </a:spcAft>
              <a:defRPr sz="1800">
                <a:solidFill>
                  <a:srgbClr val="323A34"/>
                </a:solidFill>
                <a:latin typeface="Aptos"/>
              </a:defRPr>
            </a:pPr>
            <a:r>
              <a:t>Psalm 51:10-12</a:t>
            </a:r>
          </a:p>
          <a:p>
            <a:pPr>
              <a:spcAft>
                <a:spcPts val="600"/>
              </a:spcAft>
              <a:defRPr sz="1800">
                <a:solidFill>
                  <a:srgbClr val="323A34"/>
                </a:solidFill>
                <a:latin typeface="Aptos"/>
              </a:defRPr>
            </a:pPr>
            <a:r>
              <a:t>The central prayer is for a clean heart and a renewed spirit.</a:t>
            </a:r>
          </a:p>
          <a:p>
            <a:pPr>
              <a:spcAft>
                <a:spcPts val="600"/>
              </a:spcAft>
              <a:defRPr sz="1800">
                <a:solidFill>
                  <a:srgbClr val="323A34"/>
                </a:solidFill>
                <a:latin typeface="Aptos"/>
              </a:defRPr>
            </a:pPr>
            <a:r>
              <a:t>Romans 12:1-2</a:t>
            </a:r>
          </a:p>
          <a:p>
            <a:pPr>
              <a:spcAft>
                <a:spcPts val="600"/>
              </a:spcAft>
              <a:defRPr sz="1800">
                <a:solidFill>
                  <a:srgbClr val="323A34"/>
                </a:solidFill>
                <a:latin typeface="Aptos"/>
              </a:defRPr>
            </a:pPr>
            <a:r>
              <a:t>Renewal is not only emotional; it reshapes the mind and the whole life offered to God.</a:t>
            </a:r>
          </a:p>
          <a:p>
            <a:pPr>
              <a:spcAft>
                <a:spcPts val="600"/>
              </a:spcAft>
              <a:defRPr sz="1800">
                <a:solidFill>
                  <a:srgbClr val="323A34"/>
                </a:solidFill>
                <a:latin typeface="Aptos"/>
              </a:defRPr>
            </a:pPr>
            <a:r>
              <a:t>Ephesians 4:22-24</a:t>
            </a:r>
          </a:p>
          <a:p>
            <a:pPr>
              <a:spcAft>
                <a:spcPts val="600"/>
              </a:spcAft>
              <a:defRPr sz="1800">
                <a:solidFill>
                  <a:srgbClr val="323A34"/>
                </a:solidFill>
                <a:latin typeface="Aptos"/>
              </a:defRPr>
            </a:pPr>
            <a:r>
              <a:t>The new life is created after God's likeness in righteousness and holiness.</a:t>
            </a:r>
          </a:p>
          <a:p>
            <a:pPr>
              <a:spcAft>
                <a:spcPts val="600"/>
              </a:spcAft>
              <a:defRPr sz="1800">
                <a:solidFill>
                  <a:srgbClr val="323A34"/>
                </a:solidFill>
                <a:latin typeface="Aptos"/>
              </a:defRPr>
            </a:pPr>
            <a:r>
              <a:t>Psalm 33 and Psalm 90</a:t>
            </a:r>
          </a:p>
          <a:p>
            <a:pPr>
              <a:spcAft>
                <a:spcPts val="600"/>
              </a:spcAft>
              <a:defRPr sz="1800">
                <a:solidFill>
                  <a:srgbClr val="323A34"/>
                </a:solidFill>
                <a:latin typeface="Aptos"/>
              </a:defRPr>
            </a:pPr>
            <a:r>
              <a:t>Creation's beauty and God's favor lead worshipers to awe, trust, and fruitful work.</a:t>
            </a:r>
          </a:p>
        </p:txBody>
      </p:sp>
      <p:sp>
        <p:nvSpPr>
          <p:cNvPr id="7" name="TextBox 6"/>
          <p:cNvSpPr txBox="1"/>
          <p:nvPr/>
        </p:nvSpPr>
        <p:spPr>
          <a:xfrm>
            <a:off x="457200" y="6473952"/>
            <a:ext cx="11247120" cy="201168"/>
          </a:xfrm>
          <a:prstGeom prst="rect">
            <a:avLst/>
          </a:prstGeom>
          <a:noFill/>
        </p:spPr>
        <p:txBody>
          <a:bodyPr wrap="none">
            <a:spAutoFit/>
          </a:bodyPr>
          <a:lstStyle/>
          <a:p>
            <a:pPr algn="r">
              <a:defRPr sz="800">
                <a:solidFill>
                  <a:srgbClr val="5F5F5F"/>
                </a:solidFill>
                <a:latin typeface="Aptos"/>
              </a:defRPr>
            </a:pPr>
            <a: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594360" y="640080"/>
            <a:ext cx="6126480" cy="5394960"/>
          </a:xfrm>
          <a:prstGeom prst="roundRect">
            <a:avLst/>
          </a:prstGeom>
          <a:solidFill>
            <a:srgbClr val="1424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868680"/>
            <a:ext cx="5669280" cy="548640"/>
          </a:xfrm>
          <a:prstGeom prst="rect">
            <a:avLst/>
          </a:prstGeom>
          <a:noFill/>
        </p:spPr>
        <p:txBody>
          <a:bodyPr wrap="none" lIns="0" rIns="0">
            <a:spAutoFit/>
          </a:bodyPr>
          <a:lstStyle/>
          <a:p>
            <a:pPr>
              <a:defRPr sz="3000" b="1">
                <a:solidFill>
                  <a:srgbClr val="FCF6E8"/>
                </a:solidFill>
                <a:latin typeface="Georgia"/>
              </a:defRPr>
            </a:pPr>
            <a:r>
              <a:t>Stanza 1: Beauty Becomes Prayer</a:t>
            </a:r>
          </a:p>
        </p:txBody>
      </p:sp>
      <p:sp>
        <p:nvSpPr>
          <p:cNvPr id="6" name="Rectangle 5"/>
          <p:cNvSpPr/>
          <p:nvPr/>
        </p:nvSpPr>
        <p:spPr>
          <a:xfrm>
            <a:off x="886968" y="1463040"/>
            <a:ext cx="114300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86968" y="1783080"/>
            <a:ext cx="5440680" cy="3474720"/>
          </a:xfrm>
          <a:prstGeom prst="rect">
            <a:avLst/>
          </a:prstGeom>
          <a:noFill/>
        </p:spPr>
        <p:txBody>
          <a:bodyPr wrap="square" lIns="54864" rIns="54864" tIns="36576" bIns="36576">
            <a:spAutoFit/>
          </a:bodyPr>
          <a:lstStyle/>
          <a:p>
            <a:pPr>
              <a:spcAft>
                <a:spcPts val="600"/>
              </a:spcAft>
              <a:defRPr sz="1800">
                <a:solidFill>
                  <a:srgbClr val="FCF6E8"/>
                </a:solidFill>
                <a:latin typeface="Aptos"/>
              </a:defRPr>
            </a:pPr>
            <a:r>
              <a:t>The hymn begins with God touching the earth with beauty, then immediately asks for inner renewal.</a:t>
            </a:r>
          </a:p>
          <a:p>
            <a:pPr>
              <a:spcAft>
                <a:spcPts val="600"/>
              </a:spcAft>
              <a:defRPr sz="1800">
                <a:solidFill>
                  <a:srgbClr val="FCF6E8"/>
                </a:solidFill>
                <a:latin typeface="Aptos"/>
              </a:defRPr>
            </a:pPr>
            <a:r>
              <a:t>Teaching emphasis:</a:t>
            </a:r>
          </a:p>
          <a:p>
            <a:pPr>
              <a:spcAft>
                <a:spcPts val="500"/>
              </a:spcAft>
              <a:defRPr sz="1800">
                <a:solidFill>
                  <a:srgbClr val="FCF6E8"/>
                </a:solidFill>
                <a:latin typeface="Aptos"/>
              </a:defRPr>
            </a:pPr>
            <a:r>
              <a:t>Creation points beyond itself to the Creator.</a:t>
            </a:r>
          </a:p>
          <a:p>
            <a:pPr>
              <a:spcAft>
                <a:spcPts val="500"/>
              </a:spcAft>
              <a:defRPr sz="1800">
                <a:solidFill>
                  <a:srgbClr val="FCF6E8"/>
                </a:solidFill>
                <a:latin typeface="Aptos"/>
              </a:defRPr>
            </a:pPr>
            <a:r>
              <a:t>The heart needs recreating, not merely improving.</a:t>
            </a:r>
          </a:p>
          <a:p>
            <a:pPr>
              <a:spcAft>
                <a:spcPts val="500"/>
              </a:spcAft>
              <a:defRPr sz="1800">
                <a:solidFill>
                  <a:srgbClr val="FCF6E8"/>
                </a:solidFill>
                <a:latin typeface="Aptos"/>
              </a:defRPr>
            </a:pPr>
            <a:r>
              <a:t>Beauty before God includes purity, strength, and truth.</a:t>
            </a:r>
          </a:p>
        </p:txBody>
      </p:sp>
      <p:sp>
        <p:nvSpPr>
          <p:cNvPr id="8" name="TextBox 7"/>
          <p:cNvSpPr txBox="1"/>
          <p:nvPr/>
        </p:nvSpPr>
        <p:spPr>
          <a:xfrm>
            <a:off x="457200" y="6473952"/>
            <a:ext cx="11247120" cy="201168"/>
          </a:xfrm>
          <a:prstGeom prst="rect">
            <a:avLst/>
          </a:prstGeom>
          <a:noFill/>
        </p:spPr>
        <p:txBody>
          <a:bodyPr wrap="none">
            <a:spAutoFit/>
          </a:bodyPr>
          <a:lstStyle/>
          <a:p>
            <a:pPr algn="r">
              <a:defRPr sz="800">
                <a:solidFill>
                  <a:srgbClr val="E6E1D7"/>
                </a:solidFill>
                <a:latin typeface="Aptos"/>
              </a:defRPr>
            </a:pPr>
            <a: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4_side.jpg"/>
          <p:cNvPicPr>
            <a:picLocks noChangeAspect="1"/>
          </p:cNvPicPr>
          <p:nvPr/>
        </p:nvPicPr>
        <p:blipFill>
          <a:blip r:embed="rId2"/>
          <a:stretch>
            <a:fillRect/>
          </a:stretch>
        </p:blipFill>
        <p:spPr>
          <a:xfrm>
            <a:off x="0" y="0"/>
            <a:ext cx="4553712" cy="6858000"/>
          </a:xfrm>
          <a:prstGeom prst="rect">
            <a:avLst/>
          </a:prstGeom>
        </p:spPr>
      </p:pic>
      <p:sp>
        <p:nvSpPr>
          <p:cNvPr id="3" name="Rectangle 2"/>
          <p:cNvSpPr/>
          <p:nvPr/>
        </p:nvSpPr>
        <p:spPr>
          <a:xfrm>
            <a:off x="0" y="0"/>
            <a:ext cx="4553712"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892040" y="548640"/>
            <a:ext cx="6583680" cy="640080"/>
          </a:xfrm>
          <a:prstGeom prst="rect">
            <a:avLst/>
          </a:prstGeom>
          <a:noFill/>
        </p:spPr>
        <p:txBody>
          <a:bodyPr wrap="none" lIns="0" rIns="0">
            <a:spAutoFit/>
          </a:bodyPr>
          <a:lstStyle/>
          <a:p>
            <a:pPr>
              <a:defRPr sz="3200" b="1">
                <a:solidFill>
                  <a:srgbClr val="192632"/>
                </a:solidFill>
                <a:latin typeface="Georgia"/>
              </a:defRPr>
            </a:pPr>
            <a:r>
              <a:t>Stanza 2: Purity and Strength</a:t>
            </a:r>
          </a:p>
        </p:txBody>
      </p:sp>
      <p:sp>
        <p:nvSpPr>
          <p:cNvPr id="5" name="Rectangle 4"/>
          <p:cNvSpPr/>
          <p:nvPr/>
        </p:nvSpPr>
        <p:spPr>
          <a:xfrm>
            <a:off x="4892040" y="1170432"/>
            <a:ext cx="1143000" cy="54864"/>
          </a:xfrm>
          <a:prstGeom prst="rect">
            <a:avLst/>
          </a:prstGeom>
          <a:solidFill>
            <a:srgbClr val="CF9A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892040" y="1508760"/>
            <a:ext cx="6492240" cy="4023360"/>
          </a:xfrm>
          <a:prstGeom prst="rect">
            <a:avLst/>
          </a:prstGeom>
          <a:noFill/>
        </p:spPr>
        <p:txBody>
          <a:bodyPr wrap="square" lIns="54864" rIns="54864" tIns="36576" bIns="36576">
            <a:spAutoFit/>
          </a:bodyPr>
          <a:lstStyle/>
          <a:p>
            <a:pPr>
              <a:spcAft>
                <a:spcPts val="600"/>
              </a:spcAft>
              <a:defRPr sz="1900">
                <a:solidFill>
                  <a:srgbClr val="333A34"/>
                </a:solidFill>
                <a:latin typeface="Aptos"/>
              </a:defRPr>
            </a:pPr>
            <a:r>
              <a:t>Springs and running waters teach the prayer for a clean life. Rocks and towering grandeur teach the prayer for steadiness.</a:t>
            </a:r>
          </a:p>
          <a:p>
            <a:pPr>
              <a:spcAft>
                <a:spcPts val="600"/>
              </a:spcAft>
              <a:defRPr sz="1900">
                <a:solidFill>
                  <a:srgbClr val="333A34"/>
                </a:solidFill>
                <a:latin typeface="Aptos"/>
              </a:defRPr>
            </a:pPr>
            <a:r>
              <a:t>A mature Christian life needs both. Purity without firmness becomes fragile. Strength without purity becomes hardness.</a:t>
            </a:r>
          </a:p>
          <a:p>
            <a:pPr>
              <a:spcAft>
                <a:spcPts val="600"/>
              </a:spcAft>
              <a:defRPr sz="1900">
                <a:solidFill>
                  <a:srgbClr val="333A34"/>
                </a:solidFill>
                <a:latin typeface="Aptos"/>
              </a:defRPr>
            </a:pPr>
            <a:r>
              <a:t>Scripture connection: Psalm 51:10 and Ephesians 4:24.</a:t>
            </a:r>
          </a:p>
        </p:txBody>
      </p:sp>
      <p:sp>
        <p:nvSpPr>
          <p:cNvPr id="7" name="TextBox 6"/>
          <p:cNvSpPr txBox="1"/>
          <p:nvPr/>
        </p:nvSpPr>
        <p:spPr>
          <a:xfrm>
            <a:off x="457200" y="6473952"/>
            <a:ext cx="11247120" cy="201168"/>
          </a:xfrm>
          <a:prstGeom prst="rect">
            <a:avLst/>
          </a:prstGeom>
          <a:noFill/>
        </p:spPr>
        <p:txBody>
          <a:bodyPr wrap="none">
            <a:spAutoFit/>
          </a:bodyPr>
          <a:lstStyle/>
          <a:p>
            <a:pPr algn="r">
              <a:defRPr sz="800">
                <a:solidFill>
                  <a:srgbClr val="5F5F5F"/>
                </a:solidFill>
                <a:latin typeface="Aptos"/>
              </a:defRPr>
            </a:pPr>
            <a: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Who Touchest Earth with Beauty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