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hero_darkgen.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640080" y="640080"/>
            <a:ext cx="5760720" cy="5166360"/>
          </a:xfrm>
          <a:prstGeom prst="rect">
            <a:avLst/>
          </a:prstGeom>
          <a:solidFill>
            <a:srgbClr val="19100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60120" y="960120"/>
            <a:ext cx="5120640" cy="1417320"/>
          </a:xfrm>
          <a:prstGeom prst="rect">
            <a:avLst/>
          </a:prstGeom>
          <a:noFill/>
        </p:spPr>
        <p:txBody>
          <a:bodyPr wrap="square" lIns="54864" rIns="54864" tIns="27432" bIns="27432">
            <a:spAutoFit/>
          </a:bodyPr>
          <a:lstStyle/>
          <a:p>
            <a:pPr algn="l"/>
            <a:r>
              <a:rPr sz="3800" b="1">
                <a:solidFill>
                  <a:srgbClr val="FFF4DF"/>
                </a:solidFill>
                <a:latin typeface="Aptos Display"/>
              </a:rPr>
              <a:t>And Now, O Father, Mindful of the Love</a:t>
            </a:r>
          </a:p>
        </p:txBody>
      </p:sp>
      <p:sp>
        <p:nvSpPr>
          <p:cNvPr id="5" name="TextBox 4"/>
          <p:cNvSpPr txBox="1"/>
          <p:nvPr/>
        </p:nvSpPr>
        <p:spPr>
          <a:xfrm>
            <a:off x="960120" y="2514600"/>
            <a:ext cx="5029200" cy="685800"/>
          </a:xfrm>
          <a:prstGeom prst="rect">
            <a:avLst/>
          </a:prstGeom>
          <a:noFill/>
        </p:spPr>
        <p:txBody>
          <a:bodyPr wrap="square" lIns="54864" rIns="54864" tIns="27432" bIns="27432">
            <a:spAutoFit/>
          </a:bodyPr>
          <a:lstStyle/>
          <a:p>
            <a:pPr algn="l"/>
            <a:r>
              <a:rPr sz="1800" b="0">
                <a:solidFill>
                  <a:srgbClr val="FFE1B1"/>
                </a:solidFill>
                <a:latin typeface="Aptos"/>
              </a:rPr>
              <a:t>A Communion hymn on Christ’s sacrifice, intercession, and sustaining grace</a:t>
            </a:r>
          </a:p>
        </p:txBody>
      </p:sp>
      <p:sp>
        <p:nvSpPr>
          <p:cNvPr id="6" name="TextBox 5"/>
          <p:cNvSpPr txBox="1"/>
          <p:nvPr/>
        </p:nvSpPr>
        <p:spPr>
          <a:xfrm>
            <a:off x="960120" y="3657600"/>
            <a:ext cx="5029200" cy="640080"/>
          </a:xfrm>
          <a:prstGeom prst="rect">
            <a:avLst/>
          </a:prstGeom>
          <a:noFill/>
        </p:spPr>
        <p:txBody>
          <a:bodyPr wrap="square" lIns="54864" rIns="54864" tIns="27432" bIns="27432">
            <a:spAutoFit/>
          </a:bodyPr>
          <a:lstStyle/>
          <a:p>
            <a:pPr algn="l"/>
            <a:r>
              <a:rPr sz="1200" b="0">
                <a:solidFill>
                  <a:srgbClr val="E8DCCF"/>
                </a:solidFill>
                <a:latin typeface="Aptos"/>
              </a:rPr>
              <a:t>First line: And now, O Father, mindful of the love</a:t>
            </a:r>
            <a:br/>
            <a:r>
              <a:rPr sz="1200" b="0">
                <a:solidFill>
                  <a:srgbClr val="E8DCCF"/>
                </a:solidFill>
                <a:latin typeface="Aptos"/>
              </a:rPr>
              <a:t>Text: William Bright • Tune: UNDE ET MEMORES • 1873</a:t>
            </a:r>
          </a:p>
        </p:txBody>
      </p:sp>
      <p:sp>
        <p:nvSpPr>
          <p:cNvPr id="7" name="TextBox 6"/>
          <p:cNvSpPr txBox="1"/>
          <p:nvPr/>
        </p:nvSpPr>
        <p:spPr>
          <a:xfrm>
            <a:off x="960120" y="4572000"/>
            <a:ext cx="5029200" cy="365760"/>
          </a:xfrm>
          <a:prstGeom prst="rect">
            <a:avLst/>
          </a:prstGeom>
          <a:noFill/>
        </p:spPr>
        <p:txBody>
          <a:bodyPr wrap="square" lIns="54864" rIns="54864" tIns="27432" bIns="27432">
            <a:spAutoFit/>
          </a:bodyPr>
          <a:lstStyle/>
          <a:p>
            <a:pPr algn="l"/>
            <a:r>
              <a:rPr sz="1200" b="1">
                <a:solidFill>
                  <a:srgbClr val="FFE1B1"/>
                </a:solidFill>
                <a:latin typeface="Aptos"/>
              </a:rPr>
              <a:t>Primary Scripture: Hebrews 7:25-27; 10:10-12</a:t>
            </a:r>
          </a:p>
        </p:txBody>
      </p:sp>
      <p:sp>
        <p:nvSpPr>
          <p:cNvPr id="8" name="TextBox 7"/>
          <p:cNvSpPr txBox="1"/>
          <p:nvPr/>
        </p:nvSpPr>
        <p:spPr>
          <a:xfrm>
            <a:off x="457200" y="6547104"/>
            <a:ext cx="5029200" cy="201168"/>
          </a:xfrm>
          <a:prstGeom prst="rect">
            <a:avLst/>
          </a:prstGeom>
          <a:noFill/>
        </p:spPr>
        <p:txBody>
          <a:bodyPr wrap="square" lIns="54864" rIns="54864" tIns="27432" bIns="27432">
            <a:spAutoFit/>
          </a:bodyPr>
          <a:lstStyle/>
          <a:p>
            <a:pPr algn="l"/>
            <a:r>
              <a:rPr sz="750" b="0">
                <a:solidFill>
                  <a:srgbClr val="CDC3B9"/>
                </a:solidFill>
                <a:latin typeface="Aptos"/>
              </a:rPr>
              <a:t>Prepared for teaching and small group use - hymninfo.com</a:t>
            </a:r>
          </a:p>
        </p:txBody>
      </p:sp>
      <p:sp>
        <p:nvSpPr>
          <p:cNvPr id="9" name="TextBox 8"/>
          <p:cNvSpPr txBox="1"/>
          <p:nvPr/>
        </p:nvSpPr>
        <p:spPr>
          <a:xfrm>
            <a:off x="11201400" y="6547104"/>
            <a:ext cx="548640" cy="201168"/>
          </a:xfrm>
          <a:prstGeom prst="rect">
            <a:avLst/>
          </a:prstGeom>
          <a:noFill/>
        </p:spPr>
        <p:txBody>
          <a:bodyPr wrap="square" lIns="54864" rIns="54864" tIns="27432" bIns="27432">
            <a:spAutoFit/>
          </a:bodyPr>
          <a:lstStyle/>
          <a:p>
            <a:pPr algn="r"/>
            <a:r>
              <a:rPr sz="750" b="0">
                <a:solidFill>
                  <a:srgbClr val="CDC3B9"/>
                </a:solidFill>
                <a:latin typeface="Aptos"/>
              </a:rPr>
              <a:t>1</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hapel_darkgen.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457200"/>
            <a:ext cx="6400800" cy="502920"/>
          </a:xfrm>
          <a:prstGeom prst="rect">
            <a:avLst/>
          </a:prstGeom>
          <a:noFill/>
        </p:spPr>
        <p:txBody>
          <a:bodyPr wrap="square" lIns="54864" rIns="54864" tIns="27432" bIns="27432">
            <a:spAutoFit/>
          </a:bodyPr>
          <a:lstStyle/>
          <a:p>
            <a:pPr algn="l"/>
            <a:r>
              <a:rPr sz="3000" b="1">
                <a:solidFill>
                  <a:srgbClr val="FFF2DC"/>
                </a:solidFill>
                <a:latin typeface="Aptos Display"/>
              </a:rPr>
              <a:t>The Prayer’s Movement</a:t>
            </a:r>
          </a:p>
        </p:txBody>
      </p:sp>
      <p:sp>
        <p:nvSpPr>
          <p:cNvPr id="4" name="Rectangle 3"/>
          <p:cNvSpPr/>
          <p:nvPr/>
        </p:nvSpPr>
        <p:spPr>
          <a:xfrm>
            <a:off x="2040026" y="1554480"/>
            <a:ext cx="80467" cy="502920"/>
          </a:xfrm>
          <a:prstGeom prst="rect">
            <a:avLst/>
          </a:prstGeom>
          <a:solidFill>
            <a:srgbClr val="DFA7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1828800" y="1730502"/>
            <a:ext cx="502920" cy="80467"/>
          </a:xfrm>
          <a:prstGeom prst="rect">
            <a:avLst/>
          </a:prstGeom>
          <a:solidFill>
            <a:srgbClr val="DFA7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914400" y="2331720"/>
            <a:ext cx="2331720" cy="1737360"/>
          </a:xfrm>
          <a:prstGeom prst="rect">
            <a:avLst/>
          </a:prstGeom>
          <a:solidFill>
            <a:srgbClr val="FFF8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97280" y="2578608"/>
            <a:ext cx="1965960" cy="320040"/>
          </a:xfrm>
          <a:prstGeom prst="rect">
            <a:avLst/>
          </a:prstGeom>
          <a:noFill/>
        </p:spPr>
        <p:txBody>
          <a:bodyPr wrap="square" lIns="54864" rIns="54864" tIns="27432" bIns="27432">
            <a:spAutoFit/>
          </a:bodyPr>
          <a:lstStyle/>
          <a:p>
            <a:pPr algn="ctr"/>
            <a:r>
              <a:rPr sz="1900" b="1">
                <a:solidFill>
                  <a:srgbClr val="523122"/>
                </a:solidFill>
                <a:latin typeface="Aptos"/>
              </a:rPr>
              <a:t>Remember</a:t>
            </a:r>
          </a:p>
        </p:txBody>
      </p:sp>
      <p:sp>
        <p:nvSpPr>
          <p:cNvPr id="8" name="TextBox 7"/>
          <p:cNvSpPr txBox="1"/>
          <p:nvPr/>
        </p:nvSpPr>
        <p:spPr>
          <a:xfrm>
            <a:off x="1097280" y="2971800"/>
            <a:ext cx="1965960" cy="502920"/>
          </a:xfrm>
          <a:prstGeom prst="rect">
            <a:avLst/>
          </a:prstGeom>
          <a:noFill/>
        </p:spPr>
        <p:txBody>
          <a:bodyPr wrap="square" lIns="54864" rIns="54864" tIns="27432" bIns="27432">
            <a:spAutoFit/>
          </a:bodyPr>
          <a:lstStyle/>
          <a:p>
            <a:pPr algn="ctr"/>
            <a:r>
              <a:rPr sz="1250" b="0">
                <a:solidFill>
                  <a:srgbClr val="2D221C"/>
                </a:solidFill>
                <a:latin typeface="Aptos"/>
              </a:rPr>
              <a:t>Christ’s love and sacrifice</a:t>
            </a:r>
          </a:p>
        </p:txBody>
      </p:sp>
      <p:sp>
        <p:nvSpPr>
          <p:cNvPr id="9" name="Oval 8"/>
          <p:cNvSpPr/>
          <p:nvPr/>
        </p:nvSpPr>
        <p:spPr>
          <a:xfrm>
            <a:off x="4617720" y="1554480"/>
            <a:ext cx="502920" cy="502920"/>
          </a:xfrm>
          <a:prstGeom prst="ellipse">
            <a:avLst/>
          </a:prstGeom>
          <a:solidFill>
            <a:srgbClr val="DFA7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3703320" y="2331720"/>
            <a:ext cx="2331720" cy="1737360"/>
          </a:xfrm>
          <a:prstGeom prst="rect">
            <a:avLst/>
          </a:prstGeom>
          <a:solidFill>
            <a:srgbClr val="FFF8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3886200" y="2578608"/>
            <a:ext cx="1965960" cy="320040"/>
          </a:xfrm>
          <a:prstGeom prst="rect">
            <a:avLst/>
          </a:prstGeom>
          <a:noFill/>
        </p:spPr>
        <p:txBody>
          <a:bodyPr wrap="square" lIns="54864" rIns="54864" tIns="27432" bIns="27432">
            <a:spAutoFit/>
          </a:bodyPr>
          <a:lstStyle/>
          <a:p>
            <a:pPr algn="ctr"/>
            <a:r>
              <a:rPr sz="1900" b="1">
                <a:solidFill>
                  <a:srgbClr val="523122"/>
                </a:solidFill>
                <a:latin typeface="Aptos"/>
              </a:rPr>
              <a:t>Confess</a:t>
            </a:r>
          </a:p>
        </p:txBody>
      </p:sp>
      <p:sp>
        <p:nvSpPr>
          <p:cNvPr id="12" name="TextBox 11"/>
          <p:cNvSpPr txBox="1"/>
          <p:nvPr/>
        </p:nvSpPr>
        <p:spPr>
          <a:xfrm>
            <a:off x="3886200" y="2971800"/>
            <a:ext cx="1965960" cy="502920"/>
          </a:xfrm>
          <a:prstGeom prst="rect">
            <a:avLst/>
          </a:prstGeom>
          <a:noFill/>
        </p:spPr>
        <p:txBody>
          <a:bodyPr wrap="square" lIns="54864" rIns="54864" tIns="27432" bIns="27432">
            <a:spAutoFit/>
          </a:bodyPr>
          <a:lstStyle/>
          <a:p>
            <a:pPr algn="ctr"/>
            <a:r>
              <a:rPr sz="1250" b="0">
                <a:solidFill>
                  <a:srgbClr val="2D221C"/>
                </a:solidFill>
                <a:latin typeface="Aptos"/>
              </a:rPr>
              <a:t>weak faith and misused grace</a:t>
            </a:r>
          </a:p>
        </p:txBody>
      </p:sp>
      <p:sp>
        <p:nvSpPr>
          <p:cNvPr id="13" name="Oval 12"/>
          <p:cNvSpPr/>
          <p:nvPr/>
        </p:nvSpPr>
        <p:spPr>
          <a:xfrm>
            <a:off x="7406640" y="1554480"/>
            <a:ext cx="502920" cy="502920"/>
          </a:xfrm>
          <a:prstGeom prst="ellipse">
            <a:avLst/>
          </a:prstGeom>
          <a:solidFill>
            <a:srgbClr val="DFA7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492240" y="2331720"/>
            <a:ext cx="2331720" cy="1737360"/>
          </a:xfrm>
          <a:prstGeom prst="rect">
            <a:avLst/>
          </a:prstGeom>
          <a:solidFill>
            <a:srgbClr val="FFF8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675120" y="2578608"/>
            <a:ext cx="1965960" cy="320040"/>
          </a:xfrm>
          <a:prstGeom prst="rect">
            <a:avLst/>
          </a:prstGeom>
          <a:noFill/>
        </p:spPr>
        <p:txBody>
          <a:bodyPr wrap="square" lIns="54864" rIns="54864" tIns="27432" bIns="27432">
            <a:spAutoFit/>
          </a:bodyPr>
          <a:lstStyle/>
          <a:p>
            <a:pPr algn="ctr"/>
            <a:r>
              <a:rPr sz="1900" b="1">
                <a:solidFill>
                  <a:srgbClr val="523122"/>
                </a:solidFill>
                <a:latin typeface="Aptos"/>
              </a:rPr>
              <a:t>Rest</a:t>
            </a:r>
          </a:p>
        </p:txBody>
      </p:sp>
      <p:sp>
        <p:nvSpPr>
          <p:cNvPr id="16" name="TextBox 15"/>
          <p:cNvSpPr txBox="1"/>
          <p:nvPr/>
        </p:nvSpPr>
        <p:spPr>
          <a:xfrm>
            <a:off x="6675120" y="2971800"/>
            <a:ext cx="1965960" cy="502920"/>
          </a:xfrm>
          <a:prstGeom prst="rect">
            <a:avLst/>
          </a:prstGeom>
          <a:noFill/>
        </p:spPr>
        <p:txBody>
          <a:bodyPr wrap="square" lIns="54864" rIns="54864" tIns="27432" bIns="27432">
            <a:spAutoFit/>
          </a:bodyPr>
          <a:lstStyle/>
          <a:p>
            <a:pPr algn="ctr"/>
            <a:r>
              <a:rPr sz="1250" b="0">
                <a:solidFill>
                  <a:srgbClr val="2D221C"/>
                </a:solidFill>
                <a:latin typeface="Aptos"/>
              </a:rPr>
              <a:t>in the believer’s union with Christ</a:t>
            </a:r>
          </a:p>
        </p:txBody>
      </p:sp>
      <p:sp>
        <p:nvSpPr>
          <p:cNvPr id="17" name="Trapezoid 16"/>
          <p:cNvSpPr/>
          <p:nvPr/>
        </p:nvSpPr>
        <p:spPr>
          <a:xfrm>
            <a:off x="10195559" y="1600200"/>
            <a:ext cx="502920" cy="311810"/>
          </a:xfrm>
          <a:prstGeom prst="trapezoid">
            <a:avLst/>
          </a:prstGeom>
          <a:solidFill>
            <a:srgbClr val="DFA7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10411815" y="1846173"/>
            <a:ext cx="70408" cy="125730"/>
          </a:xfrm>
          <a:prstGeom prst="rect">
            <a:avLst/>
          </a:prstGeom>
          <a:solidFill>
            <a:srgbClr val="DFA7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10321289" y="1966874"/>
            <a:ext cx="251460" cy="40233"/>
          </a:xfrm>
          <a:prstGeom prst="rect">
            <a:avLst/>
          </a:prstGeom>
          <a:solidFill>
            <a:srgbClr val="DFA7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9281159" y="2331720"/>
            <a:ext cx="2331720" cy="1737360"/>
          </a:xfrm>
          <a:prstGeom prst="rect">
            <a:avLst/>
          </a:prstGeom>
          <a:solidFill>
            <a:srgbClr val="FFF8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9464039" y="2578608"/>
            <a:ext cx="1965960" cy="320040"/>
          </a:xfrm>
          <a:prstGeom prst="rect">
            <a:avLst/>
          </a:prstGeom>
          <a:noFill/>
        </p:spPr>
        <p:txBody>
          <a:bodyPr wrap="square" lIns="54864" rIns="54864" tIns="27432" bIns="27432">
            <a:spAutoFit/>
          </a:bodyPr>
          <a:lstStyle/>
          <a:p>
            <a:pPr algn="ctr"/>
            <a:r>
              <a:rPr sz="1900" b="1">
                <a:solidFill>
                  <a:srgbClr val="523122"/>
                </a:solidFill>
                <a:latin typeface="Aptos"/>
              </a:rPr>
              <a:t>Receive</a:t>
            </a:r>
          </a:p>
        </p:txBody>
      </p:sp>
      <p:sp>
        <p:nvSpPr>
          <p:cNvPr id="22" name="TextBox 21"/>
          <p:cNvSpPr txBox="1"/>
          <p:nvPr/>
        </p:nvSpPr>
        <p:spPr>
          <a:xfrm>
            <a:off x="9464039" y="2971800"/>
            <a:ext cx="1965960" cy="502920"/>
          </a:xfrm>
          <a:prstGeom prst="rect">
            <a:avLst/>
          </a:prstGeom>
          <a:noFill/>
        </p:spPr>
        <p:txBody>
          <a:bodyPr wrap="square" lIns="54864" rIns="54864" tIns="27432" bIns="27432">
            <a:spAutoFit/>
          </a:bodyPr>
          <a:lstStyle/>
          <a:p>
            <a:pPr algn="ctr"/>
            <a:r>
              <a:rPr sz="1250" b="0">
                <a:solidFill>
                  <a:srgbClr val="2D221C"/>
                </a:solidFill>
                <a:latin typeface="Aptos"/>
              </a:rPr>
              <a:t>nourishment for holy service</a:t>
            </a:r>
          </a:p>
        </p:txBody>
      </p:sp>
      <p:sp>
        <p:nvSpPr>
          <p:cNvPr id="23" name="TextBox 22"/>
          <p:cNvSpPr txBox="1"/>
          <p:nvPr/>
        </p:nvSpPr>
        <p:spPr>
          <a:xfrm>
            <a:off x="457200" y="6547104"/>
            <a:ext cx="5029200" cy="201168"/>
          </a:xfrm>
          <a:prstGeom prst="rect">
            <a:avLst/>
          </a:prstGeom>
          <a:noFill/>
        </p:spPr>
        <p:txBody>
          <a:bodyPr wrap="square" lIns="54864" rIns="54864" tIns="27432" bIns="27432">
            <a:spAutoFit/>
          </a:bodyPr>
          <a:lstStyle/>
          <a:p>
            <a:pPr algn="l"/>
            <a:r>
              <a:rPr sz="750" b="0">
                <a:solidFill>
                  <a:srgbClr val="CDC3B9"/>
                </a:solidFill>
                <a:latin typeface="Aptos"/>
              </a:rPr>
              <a:t>Prepared for teaching and small group use - hymninfo.com</a:t>
            </a:r>
          </a:p>
        </p:txBody>
      </p:sp>
      <p:sp>
        <p:nvSpPr>
          <p:cNvPr id="24" name="TextBox 23"/>
          <p:cNvSpPr txBox="1"/>
          <p:nvPr/>
        </p:nvSpPr>
        <p:spPr>
          <a:xfrm>
            <a:off x="11201400" y="6547104"/>
            <a:ext cx="548640" cy="201168"/>
          </a:xfrm>
          <a:prstGeom prst="rect">
            <a:avLst/>
          </a:prstGeom>
          <a:noFill/>
        </p:spPr>
        <p:txBody>
          <a:bodyPr wrap="square" lIns="54864" rIns="54864" tIns="27432" bIns="27432">
            <a:spAutoFit/>
          </a:bodyPr>
          <a:lstStyle/>
          <a:p>
            <a:pPr algn="r"/>
            <a:r>
              <a:rPr sz="750" b="0">
                <a:solidFill>
                  <a:srgbClr val="CDC3B9"/>
                </a:solidFill>
                <a:latin typeface="Aptos"/>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tained_darkgen.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457200"/>
            <a:ext cx="5486400" cy="502920"/>
          </a:xfrm>
          <a:prstGeom prst="rect">
            <a:avLst/>
          </a:prstGeom>
          <a:noFill/>
        </p:spPr>
        <p:txBody>
          <a:bodyPr wrap="square" lIns="54864" rIns="54864" tIns="27432" bIns="27432">
            <a:spAutoFit/>
          </a:bodyPr>
          <a:lstStyle/>
          <a:p>
            <a:pPr algn="l"/>
            <a:r>
              <a:rPr sz="3000" b="1">
                <a:solidFill>
                  <a:srgbClr val="FFF2DC"/>
                </a:solidFill>
                <a:latin typeface="Aptos Display"/>
              </a:rPr>
              <a:t>Theological Themes</a:t>
            </a:r>
          </a:p>
        </p:txBody>
      </p:sp>
      <p:sp>
        <p:nvSpPr>
          <p:cNvPr id="4" name="Rectangle 3"/>
          <p:cNvSpPr/>
          <p:nvPr/>
        </p:nvSpPr>
        <p:spPr>
          <a:xfrm>
            <a:off x="777240" y="1234440"/>
            <a:ext cx="3154680" cy="1508760"/>
          </a:xfrm>
          <a:prstGeom prst="rect">
            <a:avLst/>
          </a:prstGeom>
          <a:solidFill>
            <a:srgbClr val="FFF8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05840" y="1444752"/>
            <a:ext cx="2697480" cy="256032"/>
          </a:xfrm>
          <a:prstGeom prst="rect">
            <a:avLst/>
          </a:prstGeom>
          <a:noFill/>
        </p:spPr>
        <p:txBody>
          <a:bodyPr wrap="square" lIns="54864" rIns="54864" tIns="27432" bIns="27432">
            <a:spAutoFit/>
          </a:bodyPr>
          <a:lstStyle/>
          <a:p>
            <a:pPr algn="ctr"/>
            <a:r>
              <a:rPr sz="1600" b="1">
                <a:solidFill>
                  <a:srgbClr val="683C25"/>
                </a:solidFill>
                <a:latin typeface="Aptos"/>
              </a:rPr>
              <a:t>Atonement</a:t>
            </a:r>
          </a:p>
        </p:txBody>
      </p:sp>
      <p:sp>
        <p:nvSpPr>
          <p:cNvPr id="6" name="TextBox 5"/>
          <p:cNvSpPr txBox="1"/>
          <p:nvPr/>
        </p:nvSpPr>
        <p:spPr>
          <a:xfrm>
            <a:off x="1033271" y="1874519"/>
            <a:ext cx="2651760" cy="502920"/>
          </a:xfrm>
          <a:prstGeom prst="rect">
            <a:avLst/>
          </a:prstGeom>
          <a:noFill/>
        </p:spPr>
        <p:txBody>
          <a:bodyPr wrap="square" lIns="54864" rIns="54864" tIns="27432" bIns="27432">
            <a:spAutoFit/>
          </a:bodyPr>
          <a:lstStyle/>
          <a:p>
            <a:pPr algn="ctr"/>
            <a:r>
              <a:rPr sz="1150" b="0">
                <a:solidFill>
                  <a:srgbClr val="30261F"/>
                </a:solidFill>
                <a:latin typeface="Aptos"/>
              </a:rPr>
              <a:t>Christ’s one sufficient offering</a:t>
            </a:r>
          </a:p>
        </p:txBody>
      </p:sp>
      <p:sp>
        <p:nvSpPr>
          <p:cNvPr id="7" name="Rectangle 6"/>
          <p:cNvSpPr/>
          <p:nvPr/>
        </p:nvSpPr>
        <p:spPr>
          <a:xfrm>
            <a:off x="4480559" y="1234440"/>
            <a:ext cx="3154680" cy="1508760"/>
          </a:xfrm>
          <a:prstGeom prst="rect">
            <a:avLst/>
          </a:prstGeom>
          <a:solidFill>
            <a:srgbClr val="FFF8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709159" y="1444752"/>
            <a:ext cx="2697480" cy="256032"/>
          </a:xfrm>
          <a:prstGeom prst="rect">
            <a:avLst/>
          </a:prstGeom>
          <a:noFill/>
        </p:spPr>
        <p:txBody>
          <a:bodyPr wrap="square" lIns="54864" rIns="54864" tIns="27432" bIns="27432">
            <a:spAutoFit/>
          </a:bodyPr>
          <a:lstStyle/>
          <a:p>
            <a:pPr algn="ctr"/>
            <a:r>
              <a:rPr sz="1600" b="1">
                <a:solidFill>
                  <a:srgbClr val="683C25"/>
                </a:solidFill>
                <a:latin typeface="Aptos"/>
              </a:rPr>
              <a:t>Intercession</a:t>
            </a:r>
          </a:p>
        </p:txBody>
      </p:sp>
      <p:sp>
        <p:nvSpPr>
          <p:cNvPr id="9" name="TextBox 8"/>
          <p:cNvSpPr txBox="1"/>
          <p:nvPr/>
        </p:nvSpPr>
        <p:spPr>
          <a:xfrm>
            <a:off x="4736592" y="1874519"/>
            <a:ext cx="2651760" cy="502920"/>
          </a:xfrm>
          <a:prstGeom prst="rect">
            <a:avLst/>
          </a:prstGeom>
          <a:noFill/>
        </p:spPr>
        <p:txBody>
          <a:bodyPr wrap="square" lIns="54864" rIns="54864" tIns="27432" bIns="27432">
            <a:spAutoFit/>
          </a:bodyPr>
          <a:lstStyle/>
          <a:p>
            <a:pPr algn="ctr"/>
            <a:r>
              <a:rPr sz="1150" b="0">
                <a:solidFill>
                  <a:srgbClr val="30261F"/>
                </a:solidFill>
                <a:latin typeface="Aptos"/>
              </a:rPr>
              <a:t>The risen Lord pleads for his people</a:t>
            </a:r>
          </a:p>
        </p:txBody>
      </p:sp>
      <p:sp>
        <p:nvSpPr>
          <p:cNvPr id="10" name="Rectangle 9"/>
          <p:cNvSpPr/>
          <p:nvPr/>
        </p:nvSpPr>
        <p:spPr>
          <a:xfrm>
            <a:off x="8183879" y="1234440"/>
            <a:ext cx="3154680" cy="1508760"/>
          </a:xfrm>
          <a:prstGeom prst="rect">
            <a:avLst/>
          </a:prstGeom>
          <a:solidFill>
            <a:srgbClr val="FFF8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412480" y="1444752"/>
            <a:ext cx="2697480" cy="256032"/>
          </a:xfrm>
          <a:prstGeom prst="rect">
            <a:avLst/>
          </a:prstGeom>
          <a:noFill/>
        </p:spPr>
        <p:txBody>
          <a:bodyPr wrap="square" lIns="54864" rIns="54864" tIns="27432" bIns="27432">
            <a:spAutoFit/>
          </a:bodyPr>
          <a:lstStyle/>
          <a:p>
            <a:pPr algn="ctr"/>
            <a:r>
              <a:rPr sz="1600" b="1">
                <a:solidFill>
                  <a:srgbClr val="683C25"/>
                </a:solidFill>
                <a:latin typeface="Aptos"/>
              </a:rPr>
              <a:t>Assurance</a:t>
            </a:r>
          </a:p>
        </p:txBody>
      </p:sp>
      <p:sp>
        <p:nvSpPr>
          <p:cNvPr id="12" name="TextBox 11"/>
          <p:cNvSpPr txBox="1"/>
          <p:nvPr/>
        </p:nvSpPr>
        <p:spPr>
          <a:xfrm>
            <a:off x="8439911" y="1874519"/>
            <a:ext cx="2651760" cy="502920"/>
          </a:xfrm>
          <a:prstGeom prst="rect">
            <a:avLst/>
          </a:prstGeom>
          <a:noFill/>
        </p:spPr>
        <p:txBody>
          <a:bodyPr wrap="square" lIns="54864" rIns="54864" tIns="27432" bIns="27432">
            <a:spAutoFit/>
          </a:bodyPr>
          <a:lstStyle/>
          <a:p>
            <a:pPr algn="ctr"/>
            <a:r>
              <a:rPr sz="1150" b="0">
                <a:solidFill>
                  <a:srgbClr val="30261F"/>
                </a:solidFill>
                <a:latin typeface="Aptos"/>
              </a:rPr>
              <a:t>Believers are received in the Son</a:t>
            </a:r>
          </a:p>
        </p:txBody>
      </p:sp>
      <p:sp>
        <p:nvSpPr>
          <p:cNvPr id="13" name="Rectangle 12"/>
          <p:cNvSpPr/>
          <p:nvPr/>
        </p:nvSpPr>
        <p:spPr>
          <a:xfrm>
            <a:off x="777240" y="3291840"/>
            <a:ext cx="3154680" cy="1508760"/>
          </a:xfrm>
          <a:prstGeom prst="rect">
            <a:avLst/>
          </a:prstGeom>
          <a:solidFill>
            <a:srgbClr val="FFF8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1005840" y="3502152"/>
            <a:ext cx="2697480" cy="256032"/>
          </a:xfrm>
          <a:prstGeom prst="rect">
            <a:avLst/>
          </a:prstGeom>
          <a:noFill/>
        </p:spPr>
        <p:txBody>
          <a:bodyPr wrap="square" lIns="54864" rIns="54864" tIns="27432" bIns="27432">
            <a:spAutoFit/>
          </a:bodyPr>
          <a:lstStyle/>
          <a:p>
            <a:pPr algn="ctr"/>
            <a:r>
              <a:rPr sz="1600" b="1">
                <a:solidFill>
                  <a:srgbClr val="683C25"/>
                </a:solidFill>
                <a:latin typeface="Aptos"/>
              </a:rPr>
              <a:t>Confession</a:t>
            </a:r>
          </a:p>
        </p:txBody>
      </p:sp>
      <p:sp>
        <p:nvSpPr>
          <p:cNvPr id="15" name="TextBox 14"/>
          <p:cNvSpPr txBox="1"/>
          <p:nvPr/>
        </p:nvSpPr>
        <p:spPr>
          <a:xfrm>
            <a:off x="1033271" y="3931920"/>
            <a:ext cx="2651760" cy="502920"/>
          </a:xfrm>
          <a:prstGeom prst="rect">
            <a:avLst/>
          </a:prstGeom>
          <a:noFill/>
        </p:spPr>
        <p:txBody>
          <a:bodyPr wrap="square" lIns="54864" rIns="54864" tIns="27432" bIns="27432">
            <a:spAutoFit/>
          </a:bodyPr>
          <a:lstStyle/>
          <a:p>
            <a:pPr algn="ctr"/>
            <a:r>
              <a:rPr sz="1150" b="0">
                <a:solidFill>
                  <a:srgbClr val="30261F"/>
                </a:solidFill>
                <a:latin typeface="Aptos"/>
              </a:rPr>
              <a:t>Sin is faced honestly before God</a:t>
            </a:r>
          </a:p>
        </p:txBody>
      </p:sp>
      <p:sp>
        <p:nvSpPr>
          <p:cNvPr id="16" name="Rectangle 15"/>
          <p:cNvSpPr/>
          <p:nvPr/>
        </p:nvSpPr>
        <p:spPr>
          <a:xfrm>
            <a:off x="4480559" y="3291840"/>
            <a:ext cx="3154680" cy="1508760"/>
          </a:xfrm>
          <a:prstGeom prst="rect">
            <a:avLst/>
          </a:prstGeom>
          <a:solidFill>
            <a:srgbClr val="FFF8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4709159" y="3502152"/>
            <a:ext cx="2697480" cy="256032"/>
          </a:xfrm>
          <a:prstGeom prst="rect">
            <a:avLst/>
          </a:prstGeom>
          <a:noFill/>
        </p:spPr>
        <p:txBody>
          <a:bodyPr wrap="square" lIns="54864" rIns="54864" tIns="27432" bIns="27432">
            <a:spAutoFit/>
          </a:bodyPr>
          <a:lstStyle/>
          <a:p>
            <a:pPr algn="ctr"/>
            <a:r>
              <a:rPr sz="1600" b="1">
                <a:solidFill>
                  <a:srgbClr val="683C25"/>
                </a:solidFill>
                <a:latin typeface="Aptos"/>
              </a:rPr>
              <a:t>Union with Christ</a:t>
            </a:r>
          </a:p>
        </p:txBody>
      </p:sp>
      <p:sp>
        <p:nvSpPr>
          <p:cNvPr id="18" name="TextBox 17"/>
          <p:cNvSpPr txBox="1"/>
          <p:nvPr/>
        </p:nvSpPr>
        <p:spPr>
          <a:xfrm>
            <a:off x="4736592" y="3931920"/>
            <a:ext cx="2651760" cy="502920"/>
          </a:xfrm>
          <a:prstGeom prst="rect">
            <a:avLst/>
          </a:prstGeom>
          <a:noFill/>
        </p:spPr>
        <p:txBody>
          <a:bodyPr wrap="square" lIns="54864" rIns="54864" tIns="27432" bIns="27432">
            <a:spAutoFit/>
          </a:bodyPr>
          <a:lstStyle/>
          <a:p>
            <a:pPr algn="ctr"/>
            <a:r>
              <a:rPr sz="1150" b="0">
                <a:solidFill>
                  <a:srgbClr val="30261F"/>
                </a:solidFill>
                <a:latin typeface="Aptos"/>
              </a:rPr>
              <a:t>Grace rests on being found in him</a:t>
            </a:r>
          </a:p>
        </p:txBody>
      </p:sp>
      <p:sp>
        <p:nvSpPr>
          <p:cNvPr id="19" name="Rectangle 18"/>
          <p:cNvSpPr/>
          <p:nvPr/>
        </p:nvSpPr>
        <p:spPr>
          <a:xfrm>
            <a:off x="8183879" y="3291840"/>
            <a:ext cx="3154680" cy="1508760"/>
          </a:xfrm>
          <a:prstGeom prst="rect">
            <a:avLst/>
          </a:prstGeom>
          <a:solidFill>
            <a:srgbClr val="FFF8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8412480" y="3502152"/>
            <a:ext cx="2697480" cy="256032"/>
          </a:xfrm>
          <a:prstGeom prst="rect">
            <a:avLst/>
          </a:prstGeom>
          <a:noFill/>
        </p:spPr>
        <p:txBody>
          <a:bodyPr wrap="square" lIns="54864" rIns="54864" tIns="27432" bIns="27432">
            <a:spAutoFit/>
          </a:bodyPr>
          <a:lstStyle/>
          <a:p>
            <a:pPr algn="ctr"/>
            <a:r>
              <a:rPr sz="1600" b="1">
                <a:solidFill>
                  <a:srgbClr val="683C25"/>
                </a:solidFill>
                <a:latin typeface="Aptos"/>
              </a:rPr>
              <a:t>Consecration</a:t>
            </a:r>
          </a:p>
        </p:txBody>
      </p:sp>
      <p:sp>
        <p:nvSpPr>
          <p:cNvPr id="21" name="TextBox 20"/>
          <p:cNvSpPr txBox="1"/>
          <p:nvPr/>
        </p:nvSpPr>
        <p:spPr>
          <a:xfrm>
            <a:off x="8439911" y="3931920"/>
            <a:ext cx="2651760" cy="502920"/>
          </a:xfrm>
          <a:prstGeom prst="rect">
            <a:avLst/>
          </a:prstGeom>
          <a:noFill/>
        </p:spPr>
        <p:txBody>
          <a:bodyPr wrap="square" lIns="54864" rIns="54864" tIns="27432" bIns="27432">
            <a:spAutoFit/>
          </a:bodyPr>
          <a:lstStyle/>
          <a:p>
            <a:pPr algn="ctr"/>
            <a:r>
              <a:rPr sz="1150" b="0">
                <a:solidFill>
                  <a:srgbClr val="30261F"/>
                </a:solidFill>
                <a:latin typeface="Aptos"/>
              </a:rPr>
              <a:t>The table sends us into glad service</a:t>
            </a:r>
          </a:p>
        </p:txBody>
      </p:sp>
      <p:sp>
        <p:nvSpPr>
          <p:cNvPr id="22" name="TextBox 21"/>
          <p:cNvSpPr txBox="1"/>
          <p:nvPr/>
        </p:nvSpPr>
        <p:spPr>
          <a:xfrm>
            <a:off x="457200" y="6547104"/>
            <a:ext cx="5029200" cy="201168"/>
          </a:xfrm>
          <a:prstGeom prst="rect">
            <a:avLst/>
          </a:prstGeom>
          <a:noFill/>
        </p:spPr>
        <p:txBody>
          <a:bodyPr wrap="square" lIns="54864" rIns="54864" tIns="27432" bIns="27432">
            <a:spAutoFit/>
          </a:bodyPr>
          <a:lstStyle/>
          <a:p>
            <a:pPr algn="l"/>
            <a:r>
              <a:rPr sz="750" b="0">
                <a:solidFill>
                  <a:srgbClr val="CDC3B9"/>
                </a:solidFill>
                <a:latin typeface="Aptos"/>
              </a:rPr>
              <a:t>Prepared for teaching and small group use - hymninfo.com</a:t>
            </a:r>
          </a:p>
        </p:txBody>
      </p:sp>
      <p:sp>
        <p:nvSpPr>
          <p:cNvPr id="23" name="TextBox 22"/>
          <p:cNvSpPr txBox="1"/>
          <p:nvPr/>
        </p:nvSpPr>
        <p:spPr>
          <a:xfrm>
            <a:off x="11201400" y="6547104"/>
            <a:ext cx="548640" cy="201168"/>
          </a:xfrm>
          <a:prstGeom prst="rect">
            <a:avLst/>
          </a:prstGeom>
          <a:noFill/>
        </p:spPr>
        <p:txBody>
          <a:bodyPr wrap="square" lIns="54864" rIns="54864" tIns="27432" bIns="27432">
            <a:spAutoFit/>
          </a:bodyPr>
          <a:lstStyle/>
          <a:p>
            <a:pPr algn="r"/>
            <a:r>
              <a:rPr sz="750" b="0">
                <a:solidFill>
                  <a:srgbClr val="CDC3B9"/>
                </a:solidFill>
                <a:latin typeface="Aptos"/>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hymnal_darkgen.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457200"/>
            <a:ext cx="7315200" cy="502920"/>
          </a:xfrm>
          <a:prstGeom prst="rect">
            <a:avLst/>
          </a:prstGeom>
          <a:noFill/>
        </p:spPr>
        <p:txBody>
          <a:bodyPr wrap="square" lIns="54864" rIns="54864" tIns="27432" bIns="27432">
            <a:spAutoFit/>
          </a:bodyPr>
          <a:lstStyle/>
          <a:p>
            <a:pPr algn="l"/>
            <a:r>
              <a:rPr sz="2800" b="1">
                <a:solidFill>
                  <a:srgbClr val="FFF2DC"/>
                </a:solidFill>
                <a:latin typeface="Aptos Display"/>
              </a:rPr>
              <a:t>Literary and Musical Observations</a:t>
            </a:r>
          </a:p>
        </p:txBody>
      </p:sp>
      <p:sp>
        <p:nvSpPr>
          <p:cNvPr id="4" name="Rounded Rectangle 3"/>
          <p:cNvSpPr/>
          <p:nvPr/>
        </p:nvSpPr>
        <p:spPr>
          <a:xfrm>
            <a:off x="731520" y="1234440"/>
            <a:ext cx="5166360" cy="4297680"/>
          </a:xfrm>
          <a:prstGeom prst="roundRect">
            <a:avLst/>
          </a:prstGeom>
          <a:solidFill>
            <a:srgbClr val="FFFAF2"/>
          </a:solidFill>
          <a:ln w="12700">
            <a:solidFill>
              <a:srgbClr val="D7B98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60120" y="1399032"/>
            <a:ext cx="4709160" cy="365760"/>
          </a:xfrm>
          <a:prstGeom prst="rect">
            <a:avLst/>
          </a:prstGeom>
          <a:noFill/>
        </p:spPr>
        <p:txBody>
          <a:bodyPr wrap="square" lIns="54864" rIns="54864" tIns="27432" bIns="27432">
            <a:spAutoFit/>
          </a:bodyPr>
          <a:lstStyle/>
          <a:p>
            <a:pPr algn="l"/>
            <a:r>
              <a:rPr sz="1800" b="1">
                <a:solidFill>
                  <a:srgbClr val="975F2E"/>
                </a:solidFill>
                <a:latin typeface="Aptos"/>
              </a:rPr>
              <a:t>Text</a:t>
            </a:r>
          </a:p>
        </p:txBody>
      </p:sp>
      <p:sp>
        <p:nvSpPr>
          <p:cNvPr id="6" name="TextBox 5"/>
          <p:cNvSpPr txBox="1"/>
          <p:nvPr/>
        </p:nvSpPr>
        <p:spPr>
          <a:xfrm>
            <a:off x="987552" y="1892808"/>
            <a:ext cx="4754880" cy="3474720"/>
          </a:xfrm>
          <a:prstGeom prst="rect">
            <a:avLst/>
          </a:prstGeom>
          <a:noFill/>
        </p:spPr>
        <p:txBody>
          <a:bodyPr wrap="square" lIns="45720" rIns="45720" tIns="18288">
            <a:spAutoFit/>
          </a:bodyPr>
          <a:lstStyle/>
          <a:p>
            <a:pPr>
              <a:spcAft>
                <a:spcPts val="500"/>
              </a:spcAft>
              <a:defRPr sz="1300">
                <a:solidFill>
                  <a:srgbClr val="281E19"/>
                </a:solidFill>
                <a:latin typeface="Aptos"/>
              </a:defRPr>
            </a:pPr>
            <a:r>
              <a:t>Long, prayerful sentences create a worshiping posture.</a:t>
            </a:r>
          </a:p>
          <a:p>
            <a:pPr>
              <a:spcAft>
                <a:spcPts val="500"/>
              </a:spcAft>
              <a:defRPr sz="1300">
                <a:solidFill>
                  <a:srgbClr val="281E19"/>
                </a:solidFill>
                <a:latin typeface="Aptos"/>
              </a:defRPr>
            </a:pPr>
            <a:r>
              <a:t>The address moves between Father and Savior, keeping Trinitarian devotion in view.</a:t>
            </a:r>
          </a:p>
          <a:p>
            <a:pPr>
              <a:spcAft>
                <a:spcPts val="500"/>
              </a:spcAft>
              <a:defRPr sz="1300">
                <a:solidFill>
                  <a:srgbClr val="281E19"/>
                </a:solidFill>
                <a:latin typeface="Aptos"/>
              </a:defRPr>
            </a:pPr>
            <a:r>
              <a:t>The contrast between divine grace and human weakness deepens pastoral power.</a:t>
            </a:r>
          </a:p>
        </p:txBody>
      </p:sp>
      <p:sp>
        <p:nvSpPr>
          <p:cNvPr id="7" name="Rounded Rectangle 6"/>
          <p:cNvSpPr/>
          <p:nvPr/>
        </p:nvSpPr>
        <p:spPr>
          <a:xfrm>
            <a:off x="6217920" y="1234440"/>
            <a:ext cx="5074920" cy="4297680"/>
          </a:xfrm>
          <a:prstGeom prst="roundRect">
            <a:avLst/>
          </a:prstGeom>
          <a:solidFill>
            <a:srgbClr val="FFFAF2"/>
          </a:solidFill>
          <a:ln w="12700">
            <a:solidFill>
              <a:srgbClr val="D7B98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446520" y="1399032"/>
            <a:ext cx="4617720" cy="365760"/>
          </a:xfrm>
          <a:prstGeom prst="rect">
            <a:avLst/>
          </a:prstGeom>
          <a:noFill/>
        </p:spPr>
        <p:txBody>
          <a:bodyPr wrap="square" lIns="54864" rIns="54864" tIns="27432" bIns="27432">
            <a:spAutoFit/>
          </a:bodyPr>
          <a:lstStyle/>
          <a:p>
            <a:pPr algn="l"/>
            <a:r>
              <a:rPr sz="1800" b="1">
                <a:solidFill>
                  <a:srgbClr val="975F2E"/>
                </a:solidFill>
                <a:latin typeface="Aptos"/>
              </a:rPr>
              <a:t>Tune: UNDE ET MEMORES</a:t>
            </a:r>
          </a:p>
        </p:txBody>
      </p:sp>
      <p:sp>
        <p:nvSpPr>
          <p:cNvPr id="9" name="TextBox 8"/>
          <p:cNvSpPr txBox="1"/>
          <p:nvPr/>
        </p:nvSpPr>
        <p:spPr>
          <a:xfrm>
            <a:off x="6473952" y="1892808"/>
            <a:ext cx="4663440" cy="3474720"/>
          </a:xfrm>
          <a:prstGeom prst="rect">
            <a:avLst/>
          </a:prstGeom>
          <a:noFill/>
        </p:spPr>
        <p:txBody>
          <a:bodyPr wrap="square" lIns="45720" rIns="45720" tIns="18288">
            <a:spAutoFit/>
          </a:bodyPr>
          <a:lstStyle/>
          <a:p>
            <a:pPr>
              <a:spcAft>
                <a:spcPts val="500"/>
              </a:spcAft>
              <a:defRPr sz="1300">
                <a:solidFill>
                  <a:srgbClr val="281E19"/>
                </a:solidFill>
                <a:latin typeface="Aptos"/>
              </a:defRPr>
            </a:pPr>
            <a:r>
              <a:t>A dignified 10.10.10.10.10.10 meter.</a:t>
            </a:r>
          </a:p>
          <a:p>
            <a:pPr>
              <a:spcAft>
                <a:spcPts val="500"/>
              </a:spcAft>
              <a:defRPr sz="1300">
                <a:solidFill>
                  <a:srgbClr val="281E19"/>
                </a:solidFill>
                <a:latin typeface="Aptos"/>
              </a:defRPr>
            </a:pPr>
            <a:r>
              <a:t>Measured melody supports thoughtful singing.</a:t>
            </a:r>
          </a:p>
          <a:p>
            <a:pPr>
              <a:spcAft>
                <a:spcPts val="500"/>
              </a:spcAft>
              <a:defRPr sz="1300">
                <a:solidFill>
                  <a:srgbClr val="281E19"/>
                </a:solidFill>
                <a:latin typeface="Aptos"/>
              </a:defRPr>
            </a:pPr>
            <a:r>
              <a:t>Best sung with clear phrasing so the theology remains intelligible.</a:t>
            </a:r>
          </a:p>
        </p:txBody>
      </p:sp>
      <p:sp>
        <p:nvSpPr>
          <p:cNvPr id="10" name="TextBox 9"/>
          <p:cNvSpPr txBox="1"/>
          <p:nvPr/>
        </p:nvSpPr>
        <p:spPr>
          <a:xfrm>
            <a:off x="457200" y="6547104"/>
            <a:ext cx="5029200" cy="201168"/>
          </a:xfrm>
          <a:prstGeom prst="rect">
            <a:avLst/>
          </a:prstGeom>
          <a:noFill/>
        </p:spPr>
        <p:txBody>
          <a:bodyPr wrap="square" lIns="54864" rIns="54864" tIns="27432" bIns="27432">
            <a:spAutoFit/>
          </a:bodyPr>
          <a:lstStyle/>
          <a:p>
            <a:pPr algn="l"/>
            <a:r>
              <a:rPr sz="750" b="0">
                <a:solidFill>
                  <a:srgbClr val="CDC3B9"/>
                </a:solidFill>
                <a:latin typeface="Aptos"/>
              </a:rPr>
              <a:t>Prepared for teaching and small group use - hymninfo.com</a:t>
            </a:r>
          </a:p>
        </p:txBody>
      </p:sp>
      <p:sp>
        <p:nvSpPr>
          <p:cNvPr id="11" name="TextBox 10"/>
          <p:cNvSpPr txBox="1"/>
          <p:nvPr/>
        </p:nvSpPr>
        <p:spPr>
          <a:xfrm>
            <a:off x="11201400" y="6547104"/>
            <a:ext cx="548640" cy="201168"/>
          </a:xfrm>
          <a:prstGeom prst="rect">
            <a:avLst/>
          </a:prstGeom>
          <a:noFill/>
        </p:spPr>
        <p:txBody>
          <a:bodyPr wrap="square" lIns="54864" rIns="54864" tIns="27432" bIns="27432">
            <a:spAutoFit/>
          </a:bodyPr>
          <a:lstStyle/>
          <a:p>
            <a:pPr algn="r"/>
            <a:r>
              <a:rPr sz="750" b="0">
                <a:solidFill>
                  <a:srgbClr val="CDC3B9"/>
                </a:solidFill>
                <a:latin typeface="Aptos"/>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ongregation_darkgen.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457200"/>
            <a:ext cx="6400800" cy="502920"/>
          </a:xfrm>
          <a:prstGeom prst="rect">
            <a:avLst/>
          </a:prstGeom>
          <a:noFill/>
        </p:spPr>
        <p:txBody>
          <a:bodyPr wrap="square" lIns="54864" rIns="54864" tIns="27432" bIns="27432">
            <a:spAutoFit/>
          </a:bodyPr>
          <a:lstStyle/>
          <a:p>
            <a:pPr algn="l"/>
            <a:r>
              <a:rPr sz="3000" b="1">
                <a:solidFill>
                  <a:srgbClr val="FFF2DC"/>
                </a:solidFill>
                <a:latin typeface="Aptos Display"/>
              </a:rPr>
              <a:t>Pastoral and Worship Use</a:t>
            </a:r>
          </a:p>
        </p:txBody>
      </p:sp>
      <p:sp>
        <p:nvSpPr>
          <p:cNvPr id="4" name="Rounded Rectangle 3"/>
          <p:cNvSpPr/>
          <p:nvPr/>
        </p:nvSpPr>
        <p:spPr>
          <a:xfrm>
            <a:off x="777240" y="1188720"/>
            <a:ext cx="5303520" cy="4526280"/>
          </a:xfrm>
          <a:prstGeom prst="roundRect">
            <a:avLst/>
          </a:prstGeom>
          <a:solidFill>
            <a:srgbClr val="FFFAF2"/>
          </a:solidFill>
          <a:ln w="12700">
            <a:solidFill>
              <a:srgbClr val="D7B98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05840" y="1353312"/>
            <a:ext cx="4846320" cy="365760"/>
          </a:xfrm>
          <a:prstGeom prst="rect">
            <a:avLst/>
          </a:prstGeom>
          <a:noFill/>
        </p:spPr>
        <p:txBody>
          <a:bodyPr wrap="square" lIns="54864" rIns="54864" tIns="27432" bIns="27432">
            <a:spAutoFit/>
          </a:bodyPr>
          <a:lstStyle/>
          <a:p>
            <a:pPr algn="l"/>
            <a:r>
              <a:rPr sz="1800" b="1">
                <a:solidFill>
                  <a:srgbClr val="975F2E"/>
                </a:solidFill>
                <a:latin typeface="Aptos"/>
              </a:rPr>
              <a:t>Best Settings</a:t>
            </a:r>
          </a:p>
        </p:txBody>
      </p:sp>
      <p:sp>
        <p:nvSpPr>
          <p:cNvPr id="6" name="TextBox 5"/>
          <p:cNvSpPr txBox="1"/>
          <p:nvPr/>
        </p:nvSpPr>
        <p:spPr>
          <a:xfrm>
            <a:off x="1033271" y="1847088"/>
            <a:ext cx="4892040" cy="3703320"/>
          </a:xfrm>
          <a:prstGeom prst="rect">
            <a:avLst/>
          </a:prstGeom>
          <a:noFill/>
        </p:spPr>
        <p:txBody>
          <a:bodyPr wrap="square" lIns="45720" rIns="45720" tIns="18288">
            <a:spAutoFit/>
          </a:bodyPr>
          <a:lstStyle/>
          <a:p>
            <a:pPr>
              <a:spcAft>
                <a:spcPts val="500"/>
              </a:spcAft>
              <a:defRPr sz="1300">
                <a:solidFill>
                  <a:srgbClr val="281E19"/>
                </a:solidFill>
                <a:latin typeface="Aptos"/>
              </a:defRPr>
            </a:pPr>
            <a:r>
              <a:t>Holy Communion or Eucharistic worship</a:t>
            </a:r>
          </a:p>
          <a:p>
            <a:pPr>
              <a:spcAft>
                <a:spcPts val="500"/>
              </a:spcAft>
              <a:defRPr sz="1300">
                <a:solidFill>
                  <a:srgbClr val="281E19"/>
                </a:solidFill>
                <a:latin typeface="Aptos"/>
              </a:defRPr>
            </a:pPr>
            <a:r>
              <a:t>Maundy Thursday and Passiontide</a:t>
            </a:r>
          </a:p>
          <a:p>
            <a:pPr>
              <a:spcAft>
                <a:spcPts val="500"/>
              </a:spcAft>
              <a:defRPr sz="1300">
                <a:solidFill>
                  <a:srgbClr val="281E19"/>
                </a:solidFill>
                <a:latin typeface="Aptos"/>
              </a:defRPr>
            </a:pPr>
            <a:r>
              <a:t>Confession and assurance of pardon</a:t>
            </a:r>
          </a:p>
          <a:p>
            <a:pPr>
              <a:spcAft>
                <a:spcPts val="500"/>
              </a:spcAft>
              <a:defRPr sz="1300">
                <a:solidFill>
                  <a:srgbClr val="281E19"/>
                </a:solidFill>
                <a:latin typeface="Aptos"/>
              </a:defRPr>
            </a:pPr>
            <a:r>
              <a:t>Teaching on Christ’s priesthood and intercession</a:t>
            </a:r>
          </a:p>
          <a:p>
            <a:pPr>
              <a:spcAft>
                <a:spcPts val="500"/>
              </a:spcAft>
              <a:defRPr sz="1300">
                <a:solidFill>
                  <a:srgbClr val="281E19"/>
                </a:solidFill>
                <a:latin typeface="Aptos"/>
              </a:defRPr>
            </a:pPr>
            <a:r>
              <a:t>Choir or congregation with a reverent tempo</a:t>
            </a:r>
          </a:p>
        </p:txBody>
      </p:sp>
      <p:sp>
        <p:nvSpPr>
          <p:cNvPr id="7" name="TextBox 6"/>
          <p:cNvSpPr txBox="1"/>
          <p:nvPr/>
        </p:nvSpPr>
        <p:spPr>
          <a:xfrm>
            <a:off x="6492240" y="1965960"/>
            <a:ext cx="4434840" cy="1554480"/>
          </a:xfrm>
          <a:prstGeom prst="rect">
            <a:avLst/>
          </a:prstGeom>
          <a:noFill/>
        </p:spPr>
        <p:txBody>
          <a:bodyPr wrap="square" lIns="54864" rIns="54864" tIns="27432" bIns="27432">
            <a:spAutoFit/>
          </a:bodyPr>
          <a:lstStyle/>
          <a:p>
            <a:pPr algn="ctr"/>
            <a:r>
              <a:rPr sz="2300" b="1">
                <a:solidFill>
                  <a:srgbClr val="FFE1B1"/>
                </a:solidFill>
                <a:latin typeface="Aptos Display"/>
              </a:rPr>
              <a:t>Pastoral cue: let the hymn help the congregation come humbly, not fearfully; reverently, not despairingly.</a:t>
            </a:r>
          </a:p>
        </p:txBody>
      </p:sp>
      <p:sp>
        <p:nvSpPr>
          <p:cNvPr id="8" name="TextBox 7"/>
          <p:cNvSpPr txBox="1"/>
          <p:nvPr/>
        </p:nvSpPr>
        <p:spPr>
          <a:xfrm>
            <a:off x="457200" y="6547104"/>
            <a:ext cx="5029200" cy="201168"/>
          </a:xfrm>
          <a:prstGeom prst="rect">
            <a:avLst/>
          </a:prstGeom>
          <a:noFill/>
        </p:spPr>
        <p:txBody>
          <a:bodyPr wrap="square" lIns="54864" rIns="54864" tIns="27432" bIns="27432">
            <a:spAutoFit/>
          </a:bodyPr>
          <a:lstStyle/>
          <a:p>
            <a:pPr algn="l"/>
            <a:r>
              <a:rPr sz="750" b="0">
                <a:solidFill>
                  <a:srgbClr val="CDC3B9"/>
                </a:solidFill>
                <a:latin typeface="Aptos"/>
              </a:rPr>
              <a:t>Prepared for teaching and small group use - hymninfo.com</a:t>
            </a:r>
          </a:p>
        </p:txBody>
      </p:sp>
      <p:sp>
        <p:nvSpPr>
          <p:cNvPr id="9" name="TextBox 8"/>
          <p:cNvSpPr txBox="1"/>
          <p:nvPr/>
        </p:nvSpPr>
        <p:spPr>
          <a:xfrm>
            <a:off x="11201400" y="6547104"/>
            <a:ext cx="548640" cy="201168"/>
          </a:xfrm>
          <a:prstGeom prst="rect">
            <a:avLst/>
          </a:prstGeom>
          <a:noFill/>
        </p:spPr>
        <p:txBody>
          <a:bodyPr wrap="square" lIns="54864" rIns="54864" tIns="27432" bIns="27432">
            <a:spAutoFit/>
          </a:bodyPr>
          <a:lstStyle/>
          <a:p>
            <a:pPr algn="r"/>
            <a:r>
              <a:rPr sz="750" b="0">
                <a:solidFill>
                  <a:srgbClr val="CDC3B9"/>
                </a:solidFill>
                <a:latin typeface="Aptos"/>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hapel_darkgen.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457200"/>
            <a:ext cx="6400800" cy="502920"/>
          </a:xfrm>
          <a:prstGeom prst="rect">
            <a:avLst/>
          </a:prstGeom>
          <a:noFill/>
        </p:spPr>
        <p:txBody>
          <a:bodyPr wrap="square" lIns="54864" rIns="54864" tIns="27432" bIns="27432">
            <a:spAutoFit/>
          </a:bodyPr>
          <a:lstStyle/>
          <a:p>
            <a:pPr algn="l"/>
            <a:r>
              <a:rPr sz="3000" b="1">
                <a:solidFill>
                  <a:srgbClr val="FFF2DC"/>
                </a:solidFill>
                <a:latin typeface="Aptos Display"/>
              </a:rPr>
              <a:t>Teaching Questions</a:t>
            </a:r>
          </a:p>
        </p:txBody>
      </p:sp>
      <p:sp>
        <p:nvSpPr>
          <p:cNvPr id="4" name="Rounded Rectangle 3"/>
          <p:cNvSpPr/>
          <p:nvPr/>
        </p:nvSpPr>
        <p:spPr>
          <a:xfrm>
            <a:off x="777240" y="1143000"/>
            <a:ext cx="5486400" cy="4663440"/>
          </a:xfrm>
          <a:prstGeom prst="roundRect">
            <a:avLst/>
          </a:prstGeom>
          <a:solidFill>
            <a:srgbClr val="FFFAF2"/>
          </a:solidFill>
          <a:ln w="12700">
            <a:solidFill>
              <a:srgbClr val="D7B98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05840" y="1307592"/>
            <a:ext cx="5029200" cy="365760"/>
          </a:xfrm>
          <a:prstGeom prst="rect">
            <a:avLst/>
          </a:prstGeom>
          <a:noFill/>
        </p:spPr>
        <p:txBody>
          <a:bodyPr wrap="square" lIns="54864" rIns="54864" tIns="27432" bIns="27432">
            <a:spAutoFit/>
          </a:bodyPr>
          <a:lstStyle/>
          <a:p>
            <a:pPr algn="l"/>
            <a:r>
              <a:rPr sz="1800" b="1">
                <a:solidFill>
                  <a:srgbClr val="975F2E"/>
                </a:solidFill>
                <a:latin typeface="Aptos"/>
              </a:rPr>
              <a:t>Discuss</a:t>
            </a:r>
          </a:p>
        </p:txBody>
      </p:sp>
      <p:sp>
        <p:nvSpPr>
          <p:cNvPr id="6" name="TextBox 5"/>
          <p:cNvSpPr txBox="1"/>
          <p:nvPr/>
        </p:nvSpPr>
        <p:spPr>
          <a:xfrm>
            <a:off x="1033271" y="1801368"/>
            <a:ext cx="5074920" cy="3840479"/>
          </a:xfrm>
          <a:prstGeom prst="rect">
            <a:avLst/>
          </a:prstGeom>
          <a:noFill/>
        </p:spPr>
        <p:txBody>
          <a:bodyPr wrap="square" lIns="45720" rIns="45720" tIns="18288">
            <a:spAutoFit/>
          </a:bodyPr>
          <a:lstStyle/>
          <a:p>
            <a:pPr>
              <a:spcAft>
                <a:spcPts val="500"/>
              </a:spcAft>
              <a:defRPr sz="1300">
                <a:solidFill>
                  <a:srgbClr val="281E19"/>
                </a:solidFill>
                <a:latin typeface="Aptos"/>
              </a:defRPr>
            </a:pPr>
            <a:r>
              <a:t>What does Hebrews mean by a once-for-all sacrifice?</a:t>
            </a:r>
          </a:p>
          <a:p>
            <a:pPr>
              <a:spcAft>
                <a:spcPts val="500"/>
              </a:spcAft>
              <a:defRPr sz="1300">
                <a:solidFill>
                  <a:srgbClr val="281E19"/>
                </a:solidFill>
                <a:latin typeface="Aptos"/>
              </a:defRPr>
            </a:pPr>
            <a:r>
              <a:t>How does Christ’s intercession strengthen weak prayer?</a:t>
            </a:r>
          </a:p>
          <a:p>
            <a:pPr>
              <a:spcAft>
                <a:spcPts val="500"/>
              </a:spcAft>
              <a:defRPr sz="1300">
                <a:solidFill>
                  <a:srgbClr val="281E19"/>
                </a:solidFill>
                <a:latin typeface="Aptos"/>
              </a:defRPr>
            </a:pPr>
            <a:r>
              <a:t>Why is being found in Christ the heart of assurance?</a:t>
            </a:r>
          </a:p>
          <a:p>
            <a:pPr>
              <a:spcAft>
                <a:spcPts val="500"/>
              </a:spcAft>
              <a:defRPr sz="1300">
                <a:solidFill>
                  <a:srgbClr val="281E19"/>
                </a:solidFill>
                <a:latin typeface="Aptos"/>
              </a:defRPr>
            </a:pPr>
            <a:r>
              <a:t>How can Communion deepen glad service?</a:t>
            </a:r>
          </a:p>
          <a:p>
            <a:pPr>
              <a:spcAft>
                <a:spcPts val="500"/>
              </a:spcAft>
              <a:defRPr sz="1300">
                <a:solidFill>
                  <a:srgbClr val="281E19"/>
                </a:solidFill>
                <a:latin typeface="Aptos"/>
              </a:defRPr>
            </a:pPr>
            <a:r>
              <a:t>What does this hymn teach about reverence without fear?</a:t>
            </a:r>
          </a:p>
        </p:txBody>
      </p:sp>
      <p:sp>
        <p:nvSpPr>
          <p:cNvPr id="7" name="Rounded Rectangle 6"/>
          <p:cNvSpPr/>
          <p:nvPr/>
        </p:nvSpPr>
        <p:spPr>
          <a:xfrm>
            <a:off x="6583680" y="1143000"/>
            <a:ext cx="4480560" cy="4663440"/>
          </a:xfrm>
          <a:prstGeom prst="roundRect">
            <a:avLst/>
          </a:prstGeom>
          <a:solidFill>
            <a:srgbClr val="FFFAF2"/>
          </a:solidFill>
          <a:ln w="12700">
            <a:solidFill>
              <a:srgbClr val="D7B98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812280" y="1307592"/>
            <a:ext cx="4023360" cy="365760"/>
          </a:xfrm>
          <a:prstGeom prst="rect">
            <a:avLst/>
          </a:prstGeom>
          <a:noFill/>
        </p:spPr>
        <p:txBody>
          <a:bodyPr wrap="square" lIns="54864" rIns="54864" tIns="27432" bIns="27432">
            <a:spAutoFit/>
          </a:bodyPr>
          <a:lstStyle/>
          <a:p>
            <a:pPr algn="l"/>
            <a:r>
              <a:rPr sz="1800" b="1">
                <a:solidFill>
                  <a:srgbClr val="975F2E"/>
                </a:solidFill>
                <a:latin typeface="Aptos"/>
              </a:rPr>
              <a:t>Listen For</a:t>
            </a:r>
          </a:p>
        </p:txBody>
      </p:sp>
      <p:sp>
        <p:nvSpPr>
          <p:cNvPr id="9" name="TextBox 8"/>
          <p:cNvSpPr txBox="1"/>
          <p:nvPr/>
        </p:nvSpPr>
        <p:spPr>
          <a:xfrm>
            <a:off x="6839712" y="1801368"/>
            <a:ext cx="4069080" cy="3840479"/>
          </a:xfrm>
          <a:prstGeom prst="rect">
            <a:avLst/>
          </a:prstGeom>
          <a:noFill/>
        </p:spPr>
        <p:txBody>
          <a:bodyPr wrap="square" lIns="45720" rIns="45720" tIns="18288">
            <a:spAutoFit/>
          </a:bodyPr>
          <a:lstStyle/>
          <a:p>
            <a:pPr>
              <a:spcAft>
                <a:spcPts val="500"/>
              </a:spcAft>
              <a:defRPr sz="1300">
                <a:solidFill>
                  <a:srgbClr val="281E19"/>
                </a:solidFill>
                <a:latin typeface="Aptos"/>
              </a:defRPr>
            </a:pPr>
            <a:r>
              <a:t>Learners may equate Communion with personal worthiness.</a:t>
            </a:r>
          </a:p>
          <a:p>
            <a:pPr>
              <a:spcAft>
                <a:spcPts val="500"/>
              </a:spcAft>
              <a:defRPr sz="1300">
                <a:solidFill>
                  <a:srgbClr val="281E19"/>
                </a:solidFill>
                <a:latin typeface="Aptos"/>
              </a:defRPr>
            </a:pPr>
            <a:r>
              <a:t>Gently redirect toward Christ’s sufficiency.</a:t>
            </a:r>
          </a:p>
          <a:p>
            <a:pPr>
              <a:spcAft>
                <a:spcPts val="500"/>
              </a:spcAft>
              <a:defRPr sz="1300">
                <a:solidFill>
                  <a:srgbClr val="281E19"/>
                </a:solidFill>
                <a:latin typeface="Aptos"/>
              </a:defRPr>
            </a:pPr>
            <a:r>
              <a:t>Emphasize that repentance and assurance meet at the table.</a:t>
            </a:r>
          </a:p>
        </p:txBody>
      </p:sp>
      <p:sp>
        <p:nvSpPr>
          <p:cNvPr id="10" name="TextBox 9"/>
          <p:cNvSpPr txBox="1"/>
          <p:nvPr/>
        </p:nvSpPr>
        <p:spPr>
          <a:xfrm>
            <a:off x="457200" y="6547104"/>
            <a:ext cx="5029200" cy="201168"/>
          </a:xfrm>
          <a:prstGeom prst="rect">
            <a:avLst/>
          </a:prstGeom>
          <a:noFill/>
        </p:spPr>
        <p:txBody>
          <a:bodyPr wrap="square" lIns="54864" rIns="54864" tIns="27432" bIns="27432">
            <a:spAutoFit/>
          </a:bodyPr>
          <a:lstStyle/>
          <a:p>
            <a:pPr algn="l"/>
            <a:r>
              <a:rPr sz="750" b="0">
                <a:solidFill>
                  <a:srgbClr val="CDC3B9"/>
                </a:solidFill>
                <a:latin typeface="Aptos"/>
              </a:rPr>
              <a:t>Prepared for teaching and small group use - hymninfo.com</a:t>
            </a:r>
          </a:p>
        </p:txBody>
      </p:sp>
      <p:sp>
        <p:nvSpPr>
          <p:cNvPr id="11" name="TextBox 10"/>
          <p:cNvSpPr txBox="1"/>
          <p:nvPr/>
        </p:nvSpPr>
        <p:spPr>
          <a:xfrm>
            <a:off x="11201400" y="6547104"/>
            <a:ext cx="548640" cy="201168"/>
          </a:xfrm>
          <a:prstGeom prst="rect">
            <a:avLst/>
          </a:prstGeom>
          <a:noFill/>
        </p:spPr>
        <p:txBody>
          <a:bodyPr wrap="square" lIns="54864" rIns="54864" tIns="27432" bIns="27432">
            <a:spAutoFit/>
          </a:bodyPr>
          <a:lstStyle/>
          <a:p>
            <a:pPr algn="r"/>
            <a:r>
              <a:rPr sz="750" b="0">
                <a:solidFill>
                  <a:srgbClr val="CDC3B9"/>
                </a:solidFill>
                <a:latin typeface="Aptos"/>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rayer_darkgen.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457200"/>
            <a:ext cx="7315200" cy="502920"/>
          </a:xfrm>
          <a:prstGeom prst="rect">
            <a:avLst/>
          </a:prstGeom>
          <a:noFill/>
        </p:spPr>
        <p:txBody>
          <a:bodyPr wrap="square" lIns="54864" rIns="54864" tIns="27432" bIns="27432">
            <a:spAutoFit/>
          </a:bodyPr>
          <a:lstStyle/>
          <a:p>
            <a:pPr algn="l"/>
            <a:r>
              <a:rPr sz="3000" b="1">
                <a:solidFill>
                  <a:srgbClr val="FFF2DC"/>
                </a:solidFill>
                <a:latin typeface="Aptos Display"/>
              </a:rPr>
              <a:t>Application for Believers</a:t>
            </a:r>
          </a:p>
        </p:txBody>
      </p:sp>
      <p:sp>
        <p:nvSpPr>
          <p:cNvPr id="4" name="Rounded Rectangle 3"/>
          <p:cNvSpPr/>
          <p:nvPr/>
        </p:nvSpPr>
        <p:spPr>
          <a:xfrm>
            <a:off x="777240" y="1280160"/>
            <a:ext cx="5486400" cy="4389120"/>
          </a:xfrm>
          <a:prstGeom prst="roundRect">
            <a:avLst/>
          </a:prstGeom>
          <a:solidFill>
            <a:srgbClr val="FFFAF2"/>
          </a:solidFill>
          <a:ln w="12700">
            <a:solidFill>
              <a:srgbClr val="D7B98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05840" y="1444751"/>
            <a:ext cx="5029200" cy="365760"/>
          </a:xfrm>
          <a:prstGeom prst="rect">
            <a:avLst/>
          </a:prstGeom>
          <a:noFill/>
        </p:spPr>
        <p:txBody>
          <a:bodyPr wrap="square" lIns="54864" rIns="54864" tIns="27432" bIns="27432">
            <a:spAutoFit/>
          </a:bodyPr>
          <a:lstStyle/>
          <a:p>
            <a:pPr algn="l"/>
            <a:r>
              <a:rPr sz="1800" b="1">
                <a:solidFill>
                  <a:srgbClr val="975F2E"/>
                </a:solidFill>
                <a:latin typeface="Aptos"/>
              </a:rPr>
              <a:t>Respond This Week</a:t>
            </a:r>
          </a:p>
        </p:txBody>
      </p:sp>
      <p:sp>
        <p:nvSpPr>
          <p:cNvPr id="6" name="TextBox 5"/>
          <p:cNvSpPr txBox="1"/>
          <p:nvPr/>
        </p:nvSpPr>
        <p:spPr>
          <a:xfrm>
            <a:off x="1033271" y="1938528"/>
            <a:ext cx="5074920" cy="3566160"/>
          </a:xfrm>
          <a:prstGeom prst="rect">
            <a:avLst/>
          </a:prstGeom>
          <a:noFill/>
        </p:spPr>
        <p:txBody>
          <a:bodyPr wrap="square" lIns="45720" rIns="45720" tIns="18288">
            <a:spAutoFit/>
          </a:bodyPr>
          <a:lstStyle/>
          <a:p>
            <a:pPr>
              <a:spcAft>
                <a:spcPts val="500"/>
              </a:spcAft>
              <a:defRPr sz="1300">
                <a:solidFill>
                  <a:srgbClr val="281E19"/>
                </a:solidFill>
                <a:latin typeface="Aptos"/>
              </a:defRPr>
            </a:pPr>
            <a:r>
              <a:t>Prepare for Communion with confession and thanksgiving.</a:t>
            </a:r>
          </a:p>
          <a:p>
            <a:pPr>
              <a:spcAft>
                <a:spcPts val="500"/>
              </a:spcAft>
              <a:defRPr sz="1300">
                <a:solidFill>
                  <a:srgbClr val="281E19"/>
                </a:solidFill>
                <a:latin typeface="Aptos"/>
              </a:defRPr>
            </a:pPr>
            <a:r>
              <a:t>When conscience accuses you, answer with Christ’s finished work.</a:t>
            </a:r>
          </a:p>
          <a:p>
            <a:pPr>
              <a:spcAft>
                <a:spcPts val="500"/>
              </a:spcAft>
              <a:defRPr sz="1300">
                <a:solidFill>
                  <a:srgbClr val="281E19"/>
                </a:solidFill>
                <a:latin typeface="Aptos"/>
              </a:defRPr>
            </a:pPr>
            <a:r>
              <a:t>Pray for grace to serve with gladness rather than mere duty.</a:t>
            </a:r>
          </a:p>
          <a:p>
            <a:pPr>
              <a:spcAft>
                <a:spcPts val="500"/>
              </a:spcAft>
              <a:defRPr sz="1300">
                <a:solidFill>
                  <a:srgbClr val="281E19"/>
                </a:solidFill>
                <a:latin typeface="Aptos"/>
              </a:defRPr>
            </a:pPr>
            <a:r>
              <a:t>Encourage someone who feels unworthy to come to Christ.</a:t>
            </a:r>
          </a:p>
        </p:txBody>
      </p:sp>
      <p:sp>
        <p:nvSpPr>
          <p:cNvPr id="7" name="TextBox 6"/>
          <p:cNvSpPr txBox="1"/>
          <p:nvPr/>
        </p:nvSpPr>
        <p:spPr>
          <a:xfrm>
            <a:off x="6629400" y="2148840"/>
            <a:ext cx="4251960" cy="1005840"/>
          </a:xfrm>
          <a:prstGeom prst="rect">
            <a:avLst/>
          </a:prstGeom>
          <a:noFill/>
        </p:spPr>
        <p:txBody>
          <a:bodyPr wrap="square" lIns="54864" rIns="54864" tIns="27432" bIns="27432">
            <a:spAutoFit/>
          </a:bodyPr>
          <a:lstStyle/>
          <a:p>
            <a:pPr algn="ctr"/>
            <a:r>
              <a:rPr sz="2700" b="1">
                <a:solidFill>
                  <a:srgbClr val="FFE1B1"/>
                </a:solidFill>
                <a:latin typeface="Aptos Display"/>
              </a:rPr>
              <a:t>Come near. Receive grace. Go forth in glad and free service.</a:t>
            </a:r>
          </a:p>
        </p:txBody>
      </p:sp>
      <p:sp>
        <p:nvSpPr>
          <p:cNvPr id="8" name="TextBox 7"/>
          <p:cNvSpPr txBox="1"/>
          <p:nvPr/>
        </p:nvSpPr>
        <p:spPr>
          <a:xfrm>
            <a:off x="457200" y="6547104"/>
            <a:ext cx="5029200" cy="201168"/>
          </a:xfrm>
          <a:prstGeom prst="rect">
            <a:avLst/>
          </a:prstGeom>
          <a:noFill/>
        </p:spPr>
        <p:txBody>
          <a:bodyPr wrap="square" lIns="54864" rIns="54864" tIns="27432" bIns="27432">
            <a:spAutoFit/>
          </a:bodyPr>
          <a:lstStyle/>
          <a:p>
            <a:pPr algn="l"/>
            <a:r>
              <a:rPr sz="750" b="0">
                <a:solidFill>
                  <a:srgbClr val="CDC3B9"/>
                </a:solidFill>
                <a:latin typeface="Aptos"/>
              </a:rPr>
              <a:t>Prepared for teaching and small group use - hymninfo.com</a:t>
            </a:r>
          </a:p>
        </p:txBody>
      </p:sp>
      <p:sp>
        <p:nvSpPr>
          <p:cNvPr id="9" name="TextBox 8"/>
          <p:cNvSpPr txBox="1"/>
          <p:nvPr/>
        </p:nvSpPr>
        <p:spPr>
          <a:xfrm>
            <a:off x="11201400" y="6547104"/>
            <a:ext cx="548640" cy="201168"/>
          </a:xfrm>
          <a:prstGeom prst="rect">
            <a:avLst/>
          </a:prstGeom>
          <a:noFill/>
        </p:spPr>
        <p:txBody>
          <a:bodyPr wrap="square" lIns="54864" rIns="54864" tIns="27432" bIns="27432">
            <a:spAutoFit/>
          </a:bodyPr>
          <a:lstStyle/>
          <a:p>
            <a:pPr algn="r"/>
            <a:r>
              <a:rPr sz="750" b="0">
                <a:solidFill>
                  <a:srgbClr val="CDC3B9"/>
                </a:solidFill>
                <a:latin typeface="Aptos"/>
              </a:rP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rock_darkgen.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457200"/>
            <a:ext cx="6400800" cy="502920"/>
          </a:xfrm>
          <a:prstGeom prst="rect">
            <a:avLst/>
          </a:prstGeom>
          <a:noFill/>
        </p:spPr>
        <p:txBody>
          <a:bodyPr wrap="square" lIns="54864" rIns="54864" tIns="27432" bIns="27432">
            <a:spAutoFit/>
          </a:bodyPr>
          <a:lstStyle/>
          <a:p>
            <a:pPr algn="l"/>
            <a:r>
              <a:rPr sz="3000" b="1">
                <a:solidFill>
                  <a:srgbClr val="FFF2DC"/>
                </a:solidFill>
                <a:latin typeface="Aptos Display"/>
              </a:rPr>
              <a:t>Suggested Lesson Flow</a:t>
            </a:r>
          </a:p>
        </p:txBody>
      </p:sp>
      <p:sp>
        <p:nvSpPr>
          <p:cNvPr id="4" name="Rounded Rectangle 3"/>
          <p:cNvSpPr/>
          <p:nvPr/>
        </p:nvSpPr>
        <p:spPr>
          <a:xfrm>
            <a:off x="777240" y="1143000"/>
            <a:ext cx="5074920" cy="4754880"/>
          </a:xfrm>
          <a:prstGeom prst="roundRect">
            <a:avLst/>
          </a:prstGeom>
          <a:solidFill>
            <a:srgbClr val="FFFAF2"/>
          </a:solidFill>
          <a:ln w="12700">
            <a:solidFill>
              <a:srgbClr val="D7B98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05840" y="1307592"/>
            <a:ext cx="4617720" cy="365760"/>
          </a:xfrm>
          <a:prstGeom prst="rect">
            <a:avLst/>
          </a:prstGeom>
          <a:noFill/>
        </p:spPr>
        <p:txBody>
          <a:bodyPr wrap="square" lIns="54864" rIns="54864" tIns="27432" bIns="27432">
            <a:spAutoFit/>
          </a:bodyPr>
          <a:lstStyle/>
          <a:p>
            <a:pPr algn="l"/>
            <a:r>
              <a:rPr sz="1800" b="1">
                <a:solidFill>
                  <a:srgbClr val="975F2E"/>
                </a:solidFill>
                <a:latin typeface="Aptos"/>
              </a:rPr>
              <a:t>30-Minute Plan</a:t>
            </a:r>
          </a:p>
        </p:txBody>
      </p:sp>
      <p:sp>
        <p:nvSpPr>
          <p:cNvPr id="6" name="TextBox 5"/>
          <p:cNvSpPr txBox="1"/>
          <p:nvPr/>
        </p:nvSpPr>
        <p:spPr>
          <a:xfrm>
            <a:off x="1033271" y="1801368"/>
            <a:ext cx="4663440" cy="3931920"/>
          </a:xfrm>
          <a:prstGeom prst="rect">
            <a:avLst/>
          </a:prstGeom>
          <a:noFill/>
        </p:spPr>
        <p:txBody>
          <a:bodyPr wrap="square" lIns="45720" rIns="45720" tIns="18288">
            <a:spAutoFit/>
          </a:bodyPr>
          <a:lstStyle/>
          <a:p>
            <a:pPr>
              <a:spcAft>
                <a:spcPts val="500"/>
              </a:spcAft>
              <a:defRPr sz="1300">
                <a:solidFill>
                  <a:srgbClr val="281E19"/>
                </a:solidFill>
                <a:latin typeface="Aptos"/>
              </a:defRPr>
            </a:pPr>
            <a:r>
              <a:t>5 min - Read Hebrews 7:25-27</a:t>
            </a:r>
          </a:p>
          <a:p>
            <a:pPr>
              <a:spcAft>
                <a:spcPts val="500"/>
              </a:spcAft>
              <a:defRPr sz="1300">
                <a:solidFill>
                  <a:srgbClr val="281E19"/>
                </a:solidFill>
                <a:latin typeface="Aptos"/>
              </a:defRPr>
            </a:pPr>
            <a:r>
              <a:t>6 min - Introduce Bright, Monk, and Communion setting</a:t>
            </a:r>
          </a:p>
          <a:p>
            <a:pPr>
              <a:spcAft>
                <a:spcPts val="500"/>
              </a:spcAft>
              <a:defRPr sz="1300">
                <a:solidFill>
                  <a:srgbClr val="281E19"/>
                </a:solidFill>
                <a:latin typeface="Aptos"/>
              </a:defRPr>
            </a:pPr>
            <a:r>
              <a:t>10 min - Teach the three stanza movements</a:t>
            </a:r>
          </a:p>
          <a:p>
            <a:pPr>
              <a:spcAft>
                <a:spcPts val="500"/>
              </a:spcAft>
              <a:defRPr sz="1300">
                <a:solidFill>
                  <a:srgbClr val="281E19"/>
                </a:solidFill>
                <a:latin typeface="Aptos"/>
              </a:defRPr>
            </a:pPr>
            <a:r>
              <a:t>6 min - Discuss assurance in Christ</a:t>
            </a:r>
          </a:p>
          <a:p>
            <a:pPr>
              <a:spcAft>
                <a:spcPts val="500"/>
              </a:spcAft>
              <a:defRPr sz="1300">
                <a:solidFill>
                  <a:srgbClr val="281E19"/>
                </a:solidFill>
                <a:latin typeface="Aptos"/>
              </a:defRPr>
            </a:pPr>
            <a:r>
              <a:t>3 min - Closing prayer</a:t>
            </a:r>
          </a:p>
        </p:txBody>
      </p:sp>
      <p:sp>
        <p:nvSpPr>
          <p:cNvPr id="7" name="Rounded Rectangle 6"/>
          <p:cNvSpPr/>
          <p:nvPr/>
        </p:nvSpPr>
        <p:spPr>
          <a:xfrm>
            <a:off x="6217920" y="1143000"/>
            <a:ext cx="5074920" cy="4754880"/>
          </a:xfrm>
          <a:prstGeom prst="roundRect">
            <a:avLst/>
          </a:prstGeom>
          <a:solidFill>
            <a:srgbClr val="FFFAF2"/>
          </a:solidFill>
          <a:ln w="12700">
            <a:solidFill>
              <a:srgbClr val="D7B98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446520" y="1307592"/>
            <a:ext cx="4617720" cy="365760"/>
          </a:xfrm>
          <a:prstGeom prst="rect">
            <a:avLst/>
          </a:prstGeom>
          <a:noFill/>
        </p:spPr>
        <p:txBody>
          <a:bodyPr wrap="square" lIns="54864" rIns="54864" tIns="27432" bIns="27432">
            <a:spAutoFit/>
          </a:bodyPr>
          <a:lstStyle/>
          <a:p>
            <a:pPr algn="l"/>
            <a:r>
              <a:rPr sz="1800" b="1">
                <a:solidFill>
                  <a:srgbClr val="975F2E"/>
                </a:solidFill>
                <a:latin typeface="Aptos"/>
              </a:rPr>
              <a:t>60-Minute Plan</a:t>
            </a:r>
          </a:p>
        </p:txBody>
      </p:sp>
      <p:sp>
        <p:nvSpPr>
          <p:cNvPr id="9" name="TextBox 8"/>
          <p:cNvSpPr txBox="1"/>
          <p:nvPr/>
        </p:nvSpPr>
        <p:spPr>
          <a:xfrm>
            <a:off x="6473952" y="1801368"/>
            <a:ext cx="4663440" cy="3931920"/>
          </a:xfrm>
          <a:prstGeom prst="rect">
            <a:avLst/>
          </a:prstGeom>
          <a:noFill/>
        </p:spPr>
        <p:txBody>
          <a:bodyPr wrap="square" lIns="45720" rIns="45720" tIns="18288">
            <a:spAutoFit/>
          </a:bodyPr>
          <a:lstStyle/>
          <a:p>
            <a:pPr>
              <a:spcAft>
                <a:spcPts val="500"/>
              </a:spcAft>
              <a:defRPr sz="1300">
                <a:solidFill>
                  <a:srgbClr val="281E19"/>
                </a:solidFill>
                <a:latin typeface="Aptos"/>
              </a:defRPr>
            </a:pPr>
            <a:r>
              <a:t>10 min - Scripture and hymn identity</a:t>
            </a:r>
          </a:p>
          <a:p>
            <a:pPr>
              <a:spcAft>
                <a:spcPts val="500"/>
              </a:spcAft>
              <a:defRPr sz="1300">
                <a:solidFill>
                  <a:srgbClr val="281E19"/>
                </a:solidFill>
                <a:latin typeface="Aptos"/>
              </a:defRPr>
            </a:pPr>
            <a:r>
              <a:t>15 min - Historical and theological background</a:t>
            </a:r>
          </a:p>
          <a:p>
            <a:pPr>
              <a:spcAft>
                <a:spcPts val="500"/>
              </a:spcAft>
              <a:defRPr sz="1300">
                <a:solidFill>
                  <a:srgbClr val="281E19"/>
                </a:solidFill>
                <a:latin typeface="Aptos"/>
              </a:defRPr>
            </a:pPr>
            <a:r>
              <a:t>15 min - Stanza study with Scripture</a:t>
            </a:r>
          </a:p>
          <a:p>
            <a:pPr>
              <a:spcAft>
                <a:spcPts val="500"/>
              </a:spcAft>
              <a:defRPr sz="1300">
                <a:solidFill>
                  <a:srgbClr val="281E19"/>
                </a:solidFill>
                <a:latin typeface="Aptos"/>
              </a:defRPr>
            </a:pPr>
            <a:r>
              <a:t>12 min - Group discussion</a:t>
            </a:r>
          </a:p>
          <a:p>
            <a:pPr>
              <a:spcAft>
                <a:spcPts val="500"/>
              </a:spcAft>
              <a:defRPr sz="1300">
                <a:solidFill>
                  <a:srgbClr val="281E19"/>
                </a:solidFill>
                <a:latin typeface="Aptos"/>
              </a:defRPr>
            </a:pPr>
            <a:r>
              <a:t>8 min - Application and prayer</a:t>
            </a:r>
          </a:p>
        </p:txBody>
      </p:sp>
      <p:sp>
        <p:nvSpPr>
          <p:cNvPr id="10" name="TextBox 9"/>
          <p:cNvSpPr txBox="1"/>
          <p:nvPr/>
        </p:nvSpPr>
        <p:spPr>
          <a:xfrm>
            <a:off x="457200" y="6547104"/>
            <a:ext cx="5029200" cy="201168"/>
          </a:xfrm>
          <a:prstGeom prst="rect">
            <a:avLst/>
          </a:prstGeom>
          <a:noFill/>
        </p:spPr>
        <p:txBody>
          <a:bodyPr wrap="square" lIns="54864" rIns="54864" tIns="27432" bIns="27432">
            <a:spAutoFit/>
          </a:bodyPr>
          <a:lstStyle/>
          <a:p>
            <a:pPr algn="l"/>
            <a:r>
              <a:rPr sz="750" b="0">
                <a:solidFill>
                  <a:srgbClr val="CDC3B9"/>
                </a:solidFill>
                <a:latin typeface="Aptos"/>
              </a:rPr>
              <a:t>Prepared for teaching and small group use - hymninfo.com</a:t>
            </a:r>
          </a:p>
        </p:txBody>
      </p:sp>
      <p:sp>
        <p:nvSpPr>
          <p:cNvPr id="11" name="TextBox 10"/>
          <p:cNvSpPr txBox="1"/>
          <p:nvPr/>
        </p:nvSpPr>
        <p:spPr>
          <a:xfrm>
            <a:off x="11201400" y="6547104"/>
            <a:ext cx="548640" cy="201168"/>
          </a:xfrm>
          <a:prstGeom prst="rect">
            <a:avLst/>
          </a:prstGeom>
          <a:noFill/>
        </p:spPr>
        <p:txBody>
          <a:bodyPr wrap="square" lIns="54864" rIns="54864" tIns="27432" bIns="27432">
            <a:spAutoFit/>
          </a:bodyPr>
          <a:lstStyle/>
          <a:p>
            <a:pPr algn="r"/>
            <a:r>
              <a:rPr sz="750" b="0">
                <a:solidFill>
                  <a:srgbClr val="CDC3B9"/>
                </a:solidFill>
                <a:latin typeface="Aptos"/>
              </a:rP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ommunion_darkgen.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48640"/>
            <a:ext cx="7498079" cy="502920"/>
          </a:xfrm>
          <a:prstGeom prst="rect">
            <a:avLst/>
          </a:prstGeom>
          <a:noFill/>
        </p:spPr>
        <p:txBody>
          <a:bodyPr wrap="square" lIns="54864" rIns="54864" tIns="27432" bIns="27432">
            <a:spAutoFit/>
          </a:bodyPr>
          <a:lstStyle/>
          <a:p>
            <a:pPr algn="l"/>
            <a:r>
              <a:rPr sz="3000" b="1">
                <a:solidFill>
                  <a:srgbClr val="FFF2DC"/>
                </a:solidFill>
                <a:latin typeface="Aptos Display"/>
              </a:rPr>
              <a:t>Closing Summary and Prayer</a:t>
            </a:r>
          </a:p>
        </p:txBody>
      </p:sp>
      <p:sp>
        <p:nvSpPr>
          <p:cNvPr id="4" name="TextBox 3"/>
          <p:cNvSpPr txBox="1"/>
          <p:nvPr/>
        </p:nvSpPr>
        <p:spPr>
          <a:xfrm>
            <a:off x="960120" y="1600200"/>
            <a:ext cx="5257800" cy="1463040"/>
          </a:xfrm>
          <a:prstGeom prst="rect">
            <a:avLst/>
          </a:prstGeom>
          <a:noFill/>
        </p:spPr>
        <p:txBody>
          <a:bodyPr wrap="square" lIns="54864" rIns="54864" tIns="27432" bIns="27432">
            <a:spAutoFit/>
          </a:bodyPr>
          <a:lstStyle/>
          <a:p>
            <a:pPr algn="l"/>
            <a:r>
              <a:rPr sz="2300" b="1">
                <a:solidFill>
                  <a:srgbClr val="FFE1B1"/>
                </a:solidFill>
                <a:latin typeface="Aptos Display"/>
              </a:rPr>
              <a:t>Christ has offered himself once for all.</a:t>
            </a:r>
            <a:br/>
            <a:r>
              <a:rPr sz="2300" b="1">
                <a:solidFill>
                  <a:srgbClr val="FFE1B1"/>
                </a:solidFill>
                <a:latin typeface="Aptos Display"/>
              </a:rPr>
              <a:t>Christ lives to intercede.</a:t>
            </a:r>
            <a:br/>
            <a:r>
              <a:rPr sz="2300" b="1">
                <a:solidFill>
                  <a:srgbClr val="FFE1B1"/>
                </a:solidFill>
                <a:latin typeface="Aptos Display"/>
              </a:rPr>
              <a:t>Christ feeds his people for glad service.</a:t>
            </a:r>
          </a:p>
        </p:txBody>
      </p:sp>
      <p:sp>
        <p:nvSpPr>
          <p:cNvPr id="5" name="Rectangle 4"/>
          <p:cNvSpPr/>
          <p:nvPr/>
        </p:nvSpPr>
        <p:spPr>
          <a:xfrm>
            <a:off x="960120" y="3703320"/>
            <a:ext cx="9966960" cy="1143000"/>
          </a:xfrm>
          <a:prstGeom prst="rect">
            <a:avLst/>
          </a:prstGeom>
          <a:solidFill>
            <a:srgbClr val="FFF8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234440" y="3886200"/>
            <a:ext cx="9418320" cy="731520"/>
          </a:xfrm>
          <a:prstGeom prst="rect">
            <a:avLst/>
          </a:prstGeom>
          <a:noFill/>
        </p:spPr>
        <p:txBody>
          <a:bodyPr wrap="square" lIns="54864" rIns="54864" tIns="27432" bIns="27432">
            <a:spAutoFit/>
          </a:bodyPr>
          <a:lstStyle/>
          <a:p>
            <a:pPr algn="ctr"/>
            <a:r>
              <a:rPr sz="1600" b="0">
                <a:solidFill>
                  <a:srgbClr val="2D231E"/>
                </a:solidFill>
                <a:latin typeface="Aptos"/>
              </a:rPr>
              <a:t>Father, receive us in your beloved Son. Teach us to come to the table with honest confession, settled assurance, and grateful obedience. Feed us by the life of Christ and keep us near him. Amen.</a:t>
            </a:r>
          </a:p>
        </p:txBody>
      </p:sp>
      <p:sp>
        <p:nvSpPr>
          <p:cNvPr id="7" name="TextBox 6"/>
          <p:cNvSpPr txBox="1"/>
          <p:nvPr/>
        </p:nvSpPr>
        <p:spPr>
          <a:xfrm>
            <a:off x="457200" y="6547104"/>
            <a:ext cx="5029200" cy="201168"/>
          </a:xfrm>
          <a:prstGeom prst="rect">
            <a:avLst/>
          </a:prstGeom>
          <a:noFill/>
        </p:spPr>
        <p:txBody>
          <a:bodyPr wrap="square" lIns="54864" rIns="54864" tIns="27432" bIns="27432">
            <a:spAutoFit/>
          </a:bodyPr>
          <a:lstStyle/>
          <a:p>
            <a:pPr algn="l"/>
            <a:r>
              <a:rPr sz="750" b="0">
                <a:solidFill>
                  <a:srgbClr val="CDC3B9"/>
                </a:solidFill>
                <a:latin typeface="Aptos"/>
              </a:rPr>
              <a:t>Prepared for teaching and small group use - hymninfo.com</a:t>
            </a:r>
          </a:p>
        </p:txBody>
      </p:sp>
      <p:sp>
        <p:nvSpPr>
          <p:cNvPr id="8" name="TextBox 7"/>
          <p:cNvSpPr txBox="1"/>
          <p:nvPr/>
        </p:nvSpPr>
        <p:spPr>
          <a:xfrm>
            <a:off x="11201400" y="6547104"/>
            <a:ext cx="548640" cy="201168"/>
          </a:xfrm>
          <a:prstGeom prst="rect">
            <a:avLst/>
          </a:prstGeom>
          <a:noFill/>
        </p:spPr>
        <p:txBody>
          <a:bodyPr wrap="square" lIns="54864" rIns="54864" tIns="27432" bIns="27432">
            <a:spAutoFit/>
          </a:bodyPr>
          <a:lstStyle/>
          <a:p>
            <a:pPr algn="r"/>
            <a:r>
              <a:rPr sz="750" b="0">
                <a:solidFill>
                  <a:srgbClr val="CDC3B9"/>
                </a:solidFill>
                <a:latin typeface="Aptos"/>
              </a:rPr>
              <a:t>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tained_darkgen.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1005840" y="1325880"/>
            <a:ext cx="10149840" cy="3977639"/>
          </a:xfrm>
          <a:prstGeom prst="rect">
            <a:avLst/>
          </a:prstGeom>
          <a:solidFill>
            <a:srgbClr val="FFF8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371600" y="1691640"/>
            <a:ext cx="9326880" cy="502920"/>
          </a:xfrm>
          <a:prstGeom prst="rect">
            <a:avLst/>
          </a:prstGeom>
          <a:noFill/>
        </p:spPr>
        <p:txBody>
          <a:bodyPr wrap="square" lIns="54864" rIns="54864" tIns="27432" bIns="27432">
            <a:spAutoFit/>
          </a:bodyPr>
          <a:lstStyle/>
          <a:p>
            <a:pPr algn="ctr"/>
            <a:r>
              <a:rPr sz="2800" b="1">
                <a:solidFill>
                  <a:srgbClr val="553222"/>
                </a:solidFill>
                <a:latin typeface="Aptos Display"/>
              </a:rPr>
              <a:t>For Teaching and Ministry Use</a:t>
            </a:r>
          </a:p>
        </p:txBody>
      </p:sp>
      <p:sp>
        <p:nvSpPr>
          <p:cNvPr id="5" name="TextBox 4"/>
          <p:cNvSpPr txBox="1"/>
          <p:nvPr/>
        </p:nvSpPr>
        <p:spPr>
          <a:xfrm>
            <a:off x="1920240" y="2514600"/>
            <a:ext cx="8321040" cy="640080"/>
          </a:xfrm>
          <a:prstGeom prst="rect">
            <a:avLst/>
          </a:prstGeom>
          <a:noFill/>
        </p:spPr>
        <p:txBody>
          <a:bodyPr wrap="square" lIns="54864" rIns="54864" tIns="27432" bIns="27432">
            <a:spAutoFit/>
          </a:bodyPr>
          <a:lstStyle/>
          <a:p>
            <a:pPr algn="ctr"/>
            <a:r>
              <a:rPr sz="1800" b="0">
                <a:solidFill>
                  <a:srgbClr val="372A23"/>
                </a:solidFill>
                <a:latin typeface="Aptos"/>
              </a:rPr>
              <a:t>May this resource help congregations approach the Lord’s table with reverence, gospel assurance, and glad service.</a:t>
            </a:r>
          </a:p>
        </p:txBody>
      </p:sp>
      <p:sp>
        <p:nvSpPr>
          <p:cNvPr id="6" name="TextBox 5"/>
          <p:cNvSpPr txBox="1"/>
          <p:nvPr/>
        </p:nvSpPr>
        <p:spPr>
          <a:xfrm>
            <a:off x="1828800" y="3886200"/>
            <a:ext cx="8503920" cy="594360"/>
          </a:xfrm>
          <a:prstGeom prst="rect">
            <a:avLst/>
          </a:prstGeom>
          <a:noFill/>
        </p:spPr>
        <p:txBody>
          <a:bodyPr wrap="square" lIns="54864" rIns="54864" tIns="27432" bIns="27432">
            <a:spAutoFit/>
          </a:bodyPr>
          <a:lstStyle/>
          <a:p>
            <a:pPr algn="ctr"/>
            <a:r>
              <a:rPr sz="1050" b="0">
                <a:solidFill>
                  <a:srgbClr val="5A5048"/>
                </a:solidFill>
                <a:latin typeface="Aptos"/>
              </a:rPr>
              <a:t>© HymnInfo.com. Free for personal, church, classroom, and small-group teaching use. Please do not sell, repost, or redistribute as downloadable files without permission.</a:t>
            </a:r>
          </a:p>
        </p:txBody>
      </p:sp>
      <p:sp>
        <p:nvSpPr>
          <p:cNvPr id="7" name="TextBox 6"/>
          <p:cNvSpPr txBox="1"/>
          <p:nvPr/>
        </p:nvSpPr>
        <p:spPr>
          <a:xfrm>
            <a:off x="457200" y="6547104"/>
            <a:ext cx="5029200" cy="201168"/>
          </a:xfrm>
          <a:prstGeom prst="rect">
            <a:avLst/>
          </a:prstGeom>
          <a:noFill/>
        </p:spPr>
        <p:txBody>
          <a:bodyPr wrap="square" lIns="54864" rIns="54864" tIns="27432" bIns="27432">
            <a:spAutoFit/>
          </a:bodyPr>
          <a:lstStyle/>
          <a:p>
            <a:pPr algn="l"/>
            <a:r>
              <a:rPr sz="750" b="0">
                <a:solidFill>
                  <a:srgbClr val="CDC3B9"/>
                </a:solidFill>
                <a:latin typeface="Aptos"/>
              </a:rPr>
              <a:t>Prepared for teaching and small group use - hymninfo.com</a:t>
            </a:r>
          </a:p>
        </p:txBody>
      </p:sp>
      <p:sp>
        <p:nvSpPr>
          <p:cNvPr id="8" name="TextBox 7"/>
          <p:cNvSpPr txBox="1"/>
          <p:nvPr/>
        </p:nvSpPr>
        <p:spPr>
          <a:xfrm>
            <a:off x="11201400" y="6547104"/>
            <a:ext cx="548640" cy="201168"/>
          </a:xfrm>
          <a:prstGeom prst="rect">
            <a:avLst/>
          </a:prstGeom>
          <a:noFill/>
        </p:spPr>
        <p:txBody>
          <a:bodyPr wrap="square" lIns="54864" rIns="54864" tIns="27432" bIns="27432">
            <a:spAutoFit/>
          </a:bodyPr>
          <a:lstStyle/>
          <a:p>
            <a:pPr algn="r"/>
            <a:r>
              <a:rPr sz="750" b="0">
                <a:solidFill>
                  <a:srgbClr val="CDC3B9"/>
                </a:solidFill>
                <a:latin typeface="Aptos"/>
              </a:rPr>
              <a:t>18</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hapel_darkgen.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40080" y="457200"/>
            <a:ext cx="5486400" cy="502920"/>
          </a:xfrm>
          <a:prstGeom prst="rect">
            <a:avLst/>
          </a:prstGeom>
          <a:noFill/>
        </p:spPr>
        <p:txBody>
          <a:bodyPr wrap="square" lIns="54864" rIns="54864" tIns="27432" bIns="27432">
            <a:spAutoFit/>
          </a:bodyPr>
          <a:lstStyle/>
          <a:p>
            <a:pPr algn="l"/>
            <a:r>
              <a:rPr sz="3200" b="1">
                <a:solidFill>
                  <a:srgbClr val="FFF2DC"/>
                </a:solidFill>
                <a:latin typeface="Aptos Display"/>
              </a:rPr>
              <a:t>Teaching Aim</a:t>
            </a:r>
          </a:p>
        </p:txBody>
      </p:sp>
      <p:sp>
        <p:nvSpPr>
          <p:cNvPr id="4" name="Rectangle 3"/>
          <p:cNvSpPr/>
          <p:nvPr/>
        </p:nvSpPr>
        <p:spPr>
          <a:xfrm>
            <a:off x="777240" y="1554480"/>
            <a:ext cx="3154680" cy="3154680"/>
          </a:xfrm>
          <a:prstGeom prst="rect">
            <a:avLst/>
          </a:prstGeom>
          <a:solidFill>
            <a:srgbClr val="FFF8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2280513" y="1874519"/>
            <a:ext cx="102412" cy="640080"/>
          </a:xfrm>
          <a:prstGeom prst="rect">
            <a:avLst/>
          </a:prstGeom>
          <a:solidFill>
            <a:srgbClr val="DFA7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2011680" y="2098548"/>
            <a:ext cx="640080" cy="102412"/>
          </a:xfrm>
          <a:prstGeom prst="rect">
            <a:avLst/>
          </a:prstGeom>
          <a:solidFill>
            <a:srgbClr val="DFA7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97280" y="2788920"/>
            <a:ext cx="2514600" cy="320040"/>
          </a:xfrm>
          <a:prstGeom prst="rect">
            <a:avLst/>
          </a:prstGeom>
          <a:noFill/>
        </p:spPr>
        <p:txBody>
          <a:bodyPr wrap="square" lIns="54864" rIns="54864" tIns="27432" bIns="27432">
            <a:spAutoFit/>
          </a:bodyPr>
          <a:lstStyle/>
          <a:p>
            <a:pPr algn="ctr"/>
            <a:r>
              <a:rPr sz="2100" b="1">
                <a:solidFill>
                  <a:srgbClr val="502F20"/>
                </a:solidFill>
                <a:latin typeface="Aptos"/>
              </a:rPr>
              <a:t>Understand</a:t>
            </a:r>
          </a:p>
        </p:txBody>
      </p:sp>
      <p:sp>
        <p:nvSpPr>
          <p:cNvPr id="8" name="TextBox 7"/>
          <p:cNvSpPr txBox="1"/>
          <p:nvPr/>
        </p:nvSpPr>
        <p:spPr>
          <a:xfrm>
            <a:off x="1097280" y="3246120"/>
            <a:ext cx="2514600" cy="841248"/>
          </a:xfrm>
          <a:prstGeom prst="rect">
            <a:avLst/>
          </a:prstGeom>
          <a:noFill/>
        </p:spPr>
        <p:txBody>
          <a:bodyPr wrap="square" lIns="54864" rIns="54864" tIns="27432" bIns="27432">
            <a:spAutoFit/>
          </a:bodyPr>
          <a:lstStyle/>
          <a:p>
            <a:pPr algn="ctr"/>
            <a:r>
              <a:rPr sz="1400" b="0">
                <a:solidFill>
                  <a:srgbClr val="2C231E"/>
                </a:solidFill>
                <a:latin typeface="Aptos"/>
              </a:rPr>
              <a:t>Christ’s offering is once for all, and his priestly intercession continues.</a:t>
            </a:r>
          </a:p>
        </p:txBody>
      </p:sp>
      <p:sp>
        <p:nvSpPr>
          <p:cNvPr id="9" name="Rectangle 8"/>
          <p:cNvSpPr/>
          <p:nvPr/>
        </p:nvSpPr>
        <p:spPr>
          <a:xfrm>
            <a:off x="4526279" y="1554480"/>
            <a:ext cx="3154680" cy="3154680"/>
          </a:xfrm>
          <a:prstGeom prst="rect">
            <a:avLst/>
          </a:prstGeom>
          <a:solidFill>
            <a:srgbClr val="FFF8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rapezoid 9"/>
          <p:cNvSpPr/>
          <p:nvPr/>
        </p:nvSpPr>
        <p:spPr>
          <a:xfrm>
            <a:off x="5760719" y="1920239"/>
            <a:ext cx="640080" cy="396849"/>
          </a:xfrm>
          <a:prstGeom prst="trapezoid">
            <a:avLst/>
          </a:prstGeom>
          <a:solidFill>
            <a:srgbClr val="DFA7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6035954" y="2245766"/>
            <a:ext cx="89611" cy="160020"/>
          </a:xfrm>
          <a:prstGeom prst="rect">
            <a:avLst/>
          </a:prstGeom>
          <a:solidFill>
            <a:srgbClr val="DFA7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920739" y="2399385"/>
            <a:ext cx="320040" cy="51206"/>
          </a:xfrm>
          <a:prstGeom prst="rect">
            <a:avLst/>
          </a:prstGeom>
          <a:solidFill>
            <a:srgbClr val="DFA7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846319" y="2788920"/>
            <a:ext cx="2514600" cy="320040"/>
          </a:xfrm>
          <a:prstGeom prst="rect">
            <a:avLst/>
          </a:prstGeom>
          <a:noFill/>
        </p:spPr>
        <p:txBody>
          <a:bodyPr wrap="square" lIns="54864" rIns="54864" tIns="27432" bIns="27432">
            <a:spAutoFit/>
          </a:bodyPr>
          <a:lstStyle/>
          <a:p>
            <a:pPr algn="ctr"/>
            <a:r>
              <a:rPr sz="2100" b="1">
                <a:solidFill>
                  <a:srgbClr val="502F20"/>
                </a:solidFill>
                <a:latin typeface="Aptos"/>
              </a:rPr>
              <a:t>Feel</a:t>
            </a:r>
          </a:p>
        </p:txBody>
      </p:sp>
      <p:sp>
        <p:nvSpPr>
          <p:cNvPr id="14" name="TextBox 13"/>
          <p:cNvSpPr txBox="1"/>
          <p:nvPr/>
        </p:nvSpPr>
        <p:spPr>
          <a:xfrm>
            <a:off x="4846319" y="3246120"/>
            <a:ext cx="2514600" cy="841248"/>
          </a:xfrm>
          <a:prstGeom prst="rect">
            <a:avLst/>
          </a:prstGeom>
          <a:noFill/>
        </p:spPr>
        <p:txBody>
          <a:bodyPr wrap="square" lIns="54864" rIns="54864" tIns="27432" bIns="27432">
            <a:spAutoFit/>
          </a:bodyPr>
          <a:lstStyle/>
          <a:p>
            <a:pPr algn="ctr"/>
            <a:r>
              <a:rPr sz="1400" b="0">
                <a:solidFill>
                  <a:srgbClr val="2C231E"/>
                </a:solidFill>
                <a:latin typeface="Aptos"/>
              </a:rPr>
              <a:t>Assurance that the Father receives believers in the Son.</a:t>
            </a:r>
          </a:p>
        </p:txBody>
      </p:sp>
      <p:sp>
        <p:nvSpPr>
          <p:cNvPr id="15" name="Rectangle 14"/>
          <p:cNvSpPr/>
          <p:nvPr/>
        </p:nvSpPr>
        <p:spPr>
          <a:xfrm>
            <a:off x="8275319" y="1554480"/>
            <a:ext cx="3154680" cy="3154680"/>
          </a:xfrm>
          <a:prstGeom prst="rect">
            <a:avLst/>
          </a:prstGeom>
          <a:solidFill>
            <a:srgbClr val="FFF8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Oval 15"/>
          <p:cNvSpPr/>
          <p:nvPr/>
        </p:nvSpPr>
        <p:spPr>
          <a:xfrm>
            <a:off x="9509759" y="1984248"/>
            <a:ext cx="640080" cy="352044"/>
          </a:xfrm>
          <a:prstGeom prst="ellipse">
            <a:avLst/>
          </a:prstGeom>
          <a:solidFill>
            <a:srgbClr val="DFA756"/>
          </a:solidFill>
          <a:ln>
            <a:solidFill>
              <a:srgbClr val="825A3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595359" y="2788920"/>
            <a:ext cx="2514600" cy="320040"/>
          </a:xfrm>
          <a:prstGeom prst="rect">
            <a:avLst/>
          </a:prstGeom>
          <a:noFill/>
        </p:spPr>
        <p:txBody>
          <a:bodyPr wrap="square" lIns="54864" rIns="54864" tIns="27432" bIns="27432">
            <a:spAutoFit/>
          </a:bodyPr>
          <a:lstStyle/>
          <a:p>
            <a:pPr algn="ctr"/>
            <a:r>
              <a:rPr sz="2100" b="1">
                <a:solidFill>
                  <a:srgbClr val="502F20"/>
                </a:solidFill>
                <a:latin typeface="Aptos"/>
              </a:rPr>
              <a:t>Practice</a:t>
            </a:r>
          </a:p>
        </p:txBody>
      </p:sp>
      <p:sp>
        <p:nvSpPr>
          <p:cNvPr id="18" name="TextBox 17"/>
          <p:cNvSpPr txBox="1"/>
          <p:nvPr/>
        </p:nvSpPr>
        <p:spPr>
          <a:xfrm>
            <a:off x="8595359" y="3246120"/>
            <a:ext cx="2514600" cy="841248"/>
          </a:xfrm>
          <a:prstGeom prst="rect">
            <a:avLst/>
          </a:prstGeom>
          <a:noFill/>
        </p:spPr>
        <p:txBody>
          <a:bodyPr wrap="square" lIns="54864" rIns="54864" tIns="27432" bIns="27432">
            <a:spAutoFit/>
          </a:bodyPr>
          <a:lstStyle/>
          <a:p>
            <a:pPr algn="ctr"/>
            <a:r>
              <a:rPr sz="1400" b="0">
                <a:solidFill>
                  <a:srgbClr val="2C231E"/>
                </a:solidFill>
                <a:latin typeface="Aptos"/>
              </a:rPr>
              <a:t>Come to Communion with confession, gratitude, and joyful service.</a:t>
            </a:r>
          </a:p>
        </p:txBody>
      </p:sp>
      <p:sp>
        <p:nvSpPr>
          <p:cNvPr id="19" name="TextBox 18"/>
          <p:cNvSpPr txBox="1"/>
          <p:nvPr/>
        </p:nvSpPr>
        <p:spPr>
          <a:xfrm>
            <a:off x="457200" y="6547104"/>
            <a:ext cx="5029200" cy="201168"/>
          </a:xfrm>
          <a:prstGeom prst="rect">
            <a:avLst/>
          </a:prstGeom>
          <a:noFill/>
        </p:spPr>
        <p:txBody>
          <a:bodyPr wrap="square" lIns="54864" rIns="54864" tIns="27432" bIns="27432">
            <a:spAutoFit/>
          </a:bodyPr>
          <a:lstStyle/>
          <a:p>
            <a:pPr algn="l"/>
            <a:r>
              <a:rPr sz="750" b="0">
                <a:solidFill>
                  <a:srgbClr val="CDC3B9"/>
                </a:solidFill>
                <a:latin typeface="Aptos"/>
              </a:rPr>
              <a:t>Prepared for teaching and small group use - hymninfo.com</a:t>
            </a:r>
          </a:p>
        </p:txBody>
      </p:sp>
      <p:sp>
        <p:nvSpPr>
          <p:cNvPr id="20" name="TextBox 19"/>
          <p:cNvSpPr txBox="1"/>
          <p:nvPr/>
        </p:nvSpPr>
        <p:spPr>
          <a:xfrm>
            <a:off x="11201400" y="6547104"/>
            <a:ext cx="548640" cy="201168"/>
          </a:xfrm>
          <a:prstGeom prst="rect">
            <a:avLst/>
          </a:prstGeom>
          <a:noFill/>
        </p:spPr>
        <p:txBody>
          <a:bodyPr wrap="square" lIns="54864" rIns="54864" tIns="27432" bIns="27432">
            <a:spAutoFit/>
          </a:bodyPr>
          <a:lstStyle/>
          <a:p>
            <a:pPr algn="r"/>
            <a:r>
              <a:rPr sz="750" b="0">
                <a:solidFill>
                  <a:srgbClr val="CDC3B9"/>
                </a:solidFill>
                <a:latin typeface="Aptos"/>
              </a:rPr>
              <a:t>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hymnal_darkgen.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40080" y="457200"/>
            <a:ext cx="4572000" cy="502920"/>
          </a:xfrm>
          <a:prstGeom prst="rect">
            <a:avLst/>
          </a:prstGeom>
          <a:noFill/>
        </p:spPr>
        <p:txBody>
          <a:bodyPr wrap="square" lIns="54864" rIns="54864" tIns="27432" bIns="27432">
            <a:spAutoFit/>
          </a:bodyPr>
          <a:lstStyle/>
          <a:p>
            <a:pPr algn="l"/>
            <a:r>
              <a:rPr sz="3200" b="1">
                <a:solidFill>
                  <a:srgbClr val="FFF2DC"/>
                </a:solidFill>
                <a:latin typeface="Aptos Display"/>
              </a:rPr>
              <a:t>Hymn Identity</a:t>
            </a:r>
          </a:p>
        </p:txBody>
      </p:sp>
      <p:sp>
        <p:nvSpPr>
          <p:cNvPr id="4" name="Rounded Rectangle 3"/>
          <p:cNvSpPr/>
          <p:nvPr/>
        </p:nvSpPr>
        <p:spPr>
          <a:xfrm>
            <a:off x="685800" y="1234440"/>
            <a:ext cx="4754880" cy="4389120"/>
          </a:xfrm>
          <a:prstGeom prst="roundRect">
            <a:avLst/>
          </a:prstGeom>
          <a:solidFill>
            <a:srgbClr val="FFFAF2"/>
          </a:solidFill>
          <a:ln w="12700">
            <a:solidFill>
              <a:srgbClr val="D7B98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99032"/>
            <a:ext cx="4297680" cy="365760"/>
          </a:xfrm>
          <a:prstGeom prst="rect">
            <a:avLst/>
          </a:prstGeom>
          <a:noFill/>
        </p:spPr>
        <p:txBody>
          <a:bodyPr wrap="square" lIns="54864" rIns="54864" tIns="27432" bIns="27432">
            <a:spAutoFit/>
          </a:bodyPr>
          <a:lstStyle/>
          <a:p>
            <a:pPr algn="l"/>
            <a:r>
              <a:rPr sz="1800" b="1">
                <a:solidFill>
                  <a:srgbClr val="975F2E"/>
                </a:solidFill>
                <a:latin typeface="Aptos"/>
              </a:rPr>
              <a:t>At a Glance</a:t>
            </a:r>
          </a:p>
        </p:txBody>
      </p:sp>
      <p:sp>
        <p:nvSpPr>
          <p:cNvPr id="6" name="TextBox 5"/>
          <p:cNvSpPr txBox="1"/>
          <p:nvPr/>
        </p:nvSpPr>
        <p:spPr>
          <a:xfrm>
            <a:off x="941832" y="1892808"/>
            <a:ext cx="4343400" cy="3566160"/>
          </a:xfrm>
          <a:prstGeom prst="rect">
            <a:avLst/>
          </a:prstGeom>
          <a:noFill/>
        </p:spPr>
        <p:txBody>
          <a:bodyPr wrap="square" lIns="45720" rIns="45720" tIns="18288">
            <a:spAutoFit/>
          </a:bodyPr>
          <a:lstStyle/>
          <a:p>
            <a:pPr>
              <a:spcAft>
                <a:spcPts val="500"/>
              </a:spcAft>
              <a:defRPr sz="1300">
                <a:solidFill>
                  <a:srgbClr val="281E19"/>
                </a:solidFill>
                <a:latin typeface="Aptos"/>
              </a:defRPr>
            </a:pPr>
            <a:r>
              <a:t>Title: And Now, O Father, Mindful of the Love</a:t>
            </a:r>
          </a:p>
          <a:p>
            <a:pPr>
              <a:spcAft>
                <a:spcPts val="500"/>
              </a:spcAft>
              <a:defRPr sz="1300">
                <a:solidFill>
                  <a:srgbClr val="281E19"/>
                </a:solidFill>
                <a:latin typeface="Aptos"/>
              </a:defRPr>
            </a:pPr>
            <a:r>
              <a:t>First line: And now, O Father, mindful of the love</a:t>
            </a:r>
          </a:p>
          <a:p>
            <a:pPr>
              <a:spcAft>
                <a:spcPts val="500"/>
              </a:spcAft>
              <a:defRPr sz="1300">
                <a:solidFill>
                  <a:srgbClr val="281E19"/>
                </a:solidFill>
                <a:latin typeface="Aptos"/>
              </a:defRPr>
            </a:pPr>
            <a:r>
              <a:t>Author: William Bright</a:t>
            </a:r>
          </a:p>
          <a:p>
            <a:pPr>
              <a:spcAft>
                <a:spcPts val="500"/>
              </a:spcAft>
              <a:defRPr sz="1300">
                <a:solidFill>
                  <a:srgbClr val="281E19"/>
                </a:solidFill>
                <a:latin typeface="Aptos"/>
              </a:defRPr>
            </a:pPr>
            <a:r>
              <a:t>Composer: William Henry Monk</a:t>
            </a:r>
          </a:p>
          <a:p>
            <a:pPr>
              <a:spcAft>
                <a:spcPts val="500"/>
              </a:spcAft>
              <a:defRPr sz="1300">
                <a:solidFill>
                  <a:srgbClr val="281E19"/>
                </a:solidFill>
                <a:latin typeface="Aptos"/>
              </a:defRPr>
            </a:pPr>
            <a:r>
              <a:t>Tune: UNDE ET MEMORES</a:t>
            </a:r>
          </a:p>
          <a:p>
            <a:pPr>
              <a:spcAft>
                <a:spcPts val="500"/>
              </a:spcAft>
              <a:defRPr sz="1300">
                <a:solidFill>
                  <a:srgbClr val="281E19"/>
                </a:solidFill>
                <a:latin typeface="Aptos"/>
              </a:defRPr>
            </a:pPr>
            <a:r>
              <a:t>Meter: 10.10.10.10.10.10</a:t>
            </a:r>
          </a:p>
        </p:txBody>
      </p:sp>
      <p:sp>
        <p:nvSpPr>
          <p:cNvPr id="7" name="Rounded Rectangle 6"/>
          <p:cNvSpPr/>
          <p:nvPr/>
        </p:nvSpPr>
        <p:spPr>
          <a:xfrm>
            <a:off x="5715000" y="1234440"/>
            <a:ext cx="5440680" cy="4389120"/>
          </a:xfrm>
          <a:prstGeom prst="roundRect">
            <a:avLst/>
          </a:prstGeom>
          <a:solidFill>
            <a:srgbClr val="FFFAF2"/>
          </a:solidFill>
          <a:ln w="12700">
            <a:solidFill>
              <a:srgbClr val="D7B98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943600" y="1399032"/>
            <a:ext cx="4983480" cy="365760"/>
          </a:xfrm>
          <a:prstGeom prst="rect">
            <a:avLst/>
          </a:prstGeom>
          <a:noFill/>
        </p:spPr>
        <p:txBody>
          <a:bodyPr wrap="square" lIns="54864" rIns="54864" tIns="27432" bIns="27432">
            <a:spAutoFit/>
          </a:bodyPr>
          <a:lstStyle/>
          <a:p>
            <a:pPr algn="l"/>
            <a:r>
              <a:rPr sz="1800" b="1">
                <a:solidFill>
                  <a:srgbClr val="975F2E"/>
                </a:solidFill>
                <a:latin typeface="Aptos"/>
              </a:rPr>
              <a:t>Ministry Setting</a:t>
            </a:r>
          </a:p>
        </p:txBody>
      </p:sp>
      <p:sp>
        <p:nvSpPr>
          <p:cNvPr id="9" name="TextBox 8"/>
          <p:cNvSpPr txBox="1"/>
          <p:nvPr/>
        </p:nvSpPr>
        <p:spPr>
          <a:xfrm>
            <a:off x="5971032" y="1892808"/>
            <a:ext cx="5029200" cy="3566160"/>
          </a:xfrm>
          <a:prstGeom prst="rect">
            <a:avLst/>
          </a:prstGeom>
          <a:noFill/>
        </p:spPr>
        <p:txBody>
          <a:bodyPr wrap="square" lIns="45720" rIns="45720" tIns="18288">
            <a:spAutoFit/>
          </a:bodyPr>
          <a:lstStyle/>
          <a:p>
            <a:pPr>
              <a:spcAft>
                <a:spcPts val="500"/>
              </a:spcAft>
              <a:defRPr sz="1300">
                <a:solidFill>
                  <a:srgbClr val="281E19"/>
                </a:solidFill>
                <a:latin typeface="Aptos"/>
              </a:defRPr>
            </a:pPr>
            <a:r>
              <a:t>Holy Communion and sacramental devotion</a:t>
            </a:r>
          </a:p>
          <a:p>
            <a:pPr>
              <a:spcAft>
                <a:spcPts val="500"/>
              </a:spcAft>
              <a:defRPr sz="1300">
                <a:solidFill>
                  <a:srgbClr val="281E19"/>
                </a:solidFill>
                <a:latin typeface="Aptos"/>
              </a:defRPr>
            </a:pPr>
            <a:r>
              <a:t>Maundy Thursday and Passiontide</a:t>
            </a:r>
          </a:p>
          <a:p>
            <a:pPr>
              <a:spcAft>
                <a:spcPts val="500"/>
              </a:spcAft>
              <a:defRPr sz="1300">
                <a:solidFill>
                  <a:srgbClr val="281E19"/>
                </a:solidFill>
                <a:latin typeface="Aptos"/>
              </a:defRPr>
            </a:pPr>
            <a:r>
              <a:t>Confession, assurance, intercession, consecration</a:t>
            </a:r>
          </a:p>
          <a:p>
            <a:pPr>
              <a:spcAft>
                <a:spcPts val="500"/>
              </a:spcAft>
              <a:defRPr sz="1300">
                <a:solidFill>
                  <a:srgbClr val="281E19"/>
                </a:solidFill>
                <a:latin typeface="Aptos"/>
              </a:defRPr>
            </a:pPr>
            <a:r>
              <a:t>Worship shaped by remembrance of Christ’s sacrifice</a:t>
            </a:r>
          </a:p>
        </p:txBody>
      </p:sp>
      <p:sp>
        <p:nvSpPr>
          <p:cNvPr id="10" name="TextBox 9"/>
          <p:cNvSpPr txBox="1"/>
          <p:nvPr/>
        </p:nvSpPr>
        <p:spPr>
          <a:xfrm>
            <a:off x="457200" y="6547104"/>
            <a:ext cx="5029200" cy="201168"/>
          </a:xfrm>
          <a:prstGeom prst="rect">
            <a:avLst/>
          </a:prstGeom>
          <a:noFill/>
        </p:spPr>
        <p:txBody>
          <a:bodyPr wrap="square" lIns="54864" rIns="54864" tIns="27432" bIns="27432">
            <a:spAutoFit/>
          </a:bodyPr>
          <a:lstStyle/>
          <a:p>
            <a:pPr algn="l"/>
            <a:r>
              <a:rPr sz="750" b="0">
                <a:solidFill>
                  <a:srgbClr val="CDC3B9"/>
                </a:solidFill>
                <a:latin typeface="Aptos"/>
              </a:rPr>
              <a:t>Prepared for teaching and small group use - hymninfo.com</a:t>
            </a:r>
          </a:p>
        </p:txBody>
      </p:sp>
      <p:sp>
        <p:nvSpPr>
          <p:cNvPr id="11" name="TextBox 10"/>
          <p:cNvSpPr txBox="1"/>
          <p:nvPr/>
        </p:nvSpPr>
        <p:spPr>
          <a:xfrm>
            <a:off x="11201400" y="6547104"/>
            <a:ext cx="548640" cy="201168"/>
          </a:xfrm>
          <a:prstGeom prst="rect">
            <a:avLst/>
          </a:prstGeom>
          <a:noFill/>
        </p:spPr>
        <p:txBody>
          <a:bodyPr wrap="square" lIns="54864" rIns="54864" tIns="27432" bIns="27432">
            <a:spAutoFit/>
          </a:bodyPr>
          <a:lstStyle/>
          <a:p>
            <a:pPr algn="r"/>
            <a:r>
              <a:rPr sz="750" b="0">
                <a:solidFill>
                  <a:srgbClr val="CDC3B9"/>
                </a:solidFill>
                <a:latin typeface="Aptos"/>
              </a:rPr>
              <a:t>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tained_darkgen.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30352"/>
            <a:ext cx="6400800" cy="502920"/>
          </a:xfrm>
          <a:prstGeom prst="rect">
            <a:avLst/>
          </a:prstGeom>
          <a:noFill/>
        </p:spPr>
        <p:txBody>
          <a:bodyPr wrap="square" lIns="54864" rIns="54864" tIns="27432" bIns="27432">
            <a:spAutoFit/>
          </a:bodyPr>
          <a:lstStyle/>
          <a:p>
            <a:pPr algn="l"/>
            <a:r>
              <a:rPr sz="3000" b="1">
                <a:solidFill>
                  <a:srgbClr val="FFF2DC"/>
                </a:solidFill>
                <a:latin typeface="Aptos Display"/>
              </a:rPr>
              <a:t>Historical Background</a:t>
            </a:r>
          </a:p>
        </p:txBody>
      </p:sp>
      <p:sp>
        <p:nvSpPr>
          <p:cNvPr id="4" name="Rounded Rectangle 3"/>
          <p:cNvSpPr/>
          <p:nvPr/>
        </p:nvSpPr>
        <p:spPr>
          <a:xfrm>
            <a:off x="822960" y="1234440"/>
            <a:ext cx="5212080" cy="4389120"/>
          </a:xfrm>
          <a:prstGeom prst="roundRect">
            <a:avLst/>
          </a:prstGeom>
          <a:solidFill>
            <a:srgbClr val="FFFAF2"/>
          </a:solidFill>
          <a:ln w="12700">
            <a:solidFill>
              <a:srgbClr val="D7B98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1560" y="1399032"/>
            <a:ext cx="4754880" cy="365760"/>
          </a:xfrm>
          <a:prstGeom prst="rect">
            <a:avLst/>
          </a:prstGeom>
          <a:noFill/>
        </p:spPr>
        <p:txBody>
          <a:bodyPr wrap="square" lIns="54864" rIns="54864" tIns="27432" bIns="27432">
            <a:spAutoFit/>
          </a:bodyPr>
          <a:lstStyle/>
          <a:p>
            <a:pPr algn="l"/>
            <a:r>
              <a:rPr sz="1800" b="1">
                <a:solidFill>
                  <a:srgbClr val="975F2E"/>
                </a:solidFill>
                <a:latin typeface="Aptos"/>
              </a:rPr>
              <a:t>William Bright and the Hymn</a:t>
            </a:r>
          </a:p>
        </p:txBody>
      </p:sp>
      <p:sp>
        <p:nvSpPr>
          <p:cNvPr id="6" name="TextBox 5"/>
          <p:cNvSpPr txBox="1"/>
          <p:nvPr/>
        </p:nvSpPr>
        <p:spPr>
          <a:xfrm>
            <a:off x="1078992" y="1892808"/>
            <a:ext cx="4800600" cy="3566160"/>
          </a:xfrm>
          <a:prstGeom prst="rect">
            <a:avLst/>
          </a:prstGeom>
          <a:noFill/>
        </p:spPr>
        <p:txBody>
          <a:bodyPr wrap="square" lIns="45720" rIns="45720" tIns="18288">
            <a:spAutoFit/>
          </a:bodyPr>
          <a:lstStyle/>
          <a:p>
            <a:pPr>
              <a:spcAft>
                <a:spcPts val="500"/>
              </a:spcAft>
              <a:defRPr sz="1300">
                <a:solidFill>
                  <a:srgbClr val="281E19"/>
                </a:solidFill>
                <a:latin typeface="Aptos"/>
              </a:defRPr>
            </a:pPr>
            <a:r>
              <a:t>Bright was an English Anglican priest, theologian, church historian, and Oxford scholar.</a:t>
            </a:r>
          </a:p>
          <a:p>
            <a:pPr>
              <a:spcAft>
                <a:spcPts val="500"/>
              </a:spcAft>
              <a:defRPr sz="1300">
                <a:solidFill>
                  <a:srgbClr val="281E19"/>
                </a:solidFill>
                <a:latin typeface="Aptos"/>
              </a:defRPr>
            </a:pPr>
            <a:r>
              <a:t>The hymn was first published in 1873 under the title The Eucharistic Presentation.</a:t>
            </a:r>
          </a:p>
          <a:p>
            <a:pPr>
              <a:spcAft>
                <a:spcPts val="500"/>
              </a:spcAft>
              <a:defRPr sz="1300">
                <a:solidFill>
                  <a:srgbClr val="281E19"/>
                </a:solidFill>
                <a:latin typeface="Aptos"/>
              </a:defRPr>
            </a:pPr>
            <a:r>
              <a:t>Its familiar form became widely known through Victorian hymnody.</a:t>
            </a:r>
          </a:p>
        </p:txBody>
      </p:sp>
      <p:sp>
        <p:nvSpPr>
          <p:cNvPr id="7" name="Rounded Rectangle 6"/>
          <p:cNvSpPr/>
          <p:nvPr/>
        </p:nvSpPr>
        <p:spPr>
          <a:xfrm>
            <a:off x="6309360" y="1234440"/>
            <a:ext cx="4846320" cy="4389120"/>
          </a:xfrm>
          <a:prstGeom prst="roundRect">
            <a:avLst/>
          </a:prstGeom>
          <a:solidFill>
            <a:srgbClr val="FFFAF2"/>
          </a:solidFill>
          <a:ln w="12700">
            <a:solidFill>
              <a:srgbClr val="D7B98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537960" y="1399032"/>
            <a:ext cx="4389120" cy="365760"/>
          </a:xfrm>
          <a:prstGeom prst="rect">
            <a:avLst/>
          </a:prstGeom>
          <a:noFill/>
        </p:spPr>
        <p:txBody>
          <a:bodyPr wrap="square" lIns="54864" rIns="54864" tIns="27432" bIns="27432">
            <a:spAutoFit/>
          </a:bodyPr>
          <a:lstStyle/>
          <a:p>
            <a:pPr algn="l"/>
            <a:r>
              <a:rPr sz="1800" b="1">
                <a:solidFill>
                  <a:srgbClr val="975F2E"/>
                </a:solidFill>
                <a:latin typeface="Aptos"/>
              </a:rPr>
              <a:t>Monk and UNDE ET MEMORES</a:t>
            </a:r>
          </a:p>
        </p:txBody>
      </p:sp>
      <p:sp>
        <p:nvSpPr>
          <p:cNvPr id="9" name="TextBox 8"/>
          <p:cNvSpPr txBox="1"/>
          <p:nvPr/>
        </p:nvSpPr>
        <p:spPr>
          <a:xfrm>
            <a:off x="6565392" y="1892808"/>
            <a:ext cx="4434840" cy="3566160"/>
          </a:xfrm>
          <a:prstGeom prst="rect">
            <a:avLst/>
          </a:prstGeom>
          <a:noFill/>
        </p:spPr>
        <p:txBody>
          <a:bodyPr wrap="square" lIns="45720" rIns="45720" tIns="18288">
            <a:spAutoFit/>
          </a:bodyPr>
          <a:lstStyle/>
          <a:p>
            <a:pPr>
              <a:spcAft>
                <a:spcPts val="500"/>
              </a:spcAft>
              <a:defRPr sz="1300">
                <a:solidFill>
                  <a:srgbClr val="281E19"/>
                </a:solidFill>
                <a:latin typeface="Aptos"/>
              </a:defRPr>
            </a:pPr>
            <a:r>
              <a:t>William Henry Monk composed the tune for Hymns Ancient and Modern.</a:t>
            </a:r>
          </a:p>
          <a:p>
            <a:pPr>
              <a:spcAft>
                <a:spcPts val="500"/>
              </a:spcAft>
              <a:defRPr sz="1300">
                <a:solidFill>
                  <a:srgbClr val="281E19"/>
                </a:solidFill>
                <a:latin typeface="Aptos"/>
              </a:defRPr>
            </a:pPr>
            <a:r>
              <a:t>The tune title reflects language associated with Eucharistic remembrance.</a:t>
            </a:r>
          </a:p>
          <a:p>
            <a:pPr>
              <a:spcAft>
                <a:spcPts val="500"/>
              </a:spcAft>
              <a:defRPr sz="1300">
                <a:solidFill>
                  <a:srgbClr val="281E19"/>
                </a:solidFill>
                <a:latin typeface="Aptos"/>
              </a:defRPr>
            </a:pPr>
            <a:r>
              <a:t>Its dignified six-line shape supports long prayerful sentences.</a:t>
            </a:r>
          </a:p>
        </p:txBody>
      </p:sp>
      <p:sp>
        <p:nvSpPr>
          <p:cNvPr id="10" name="TextBox 9"/>
          <p:cNvSpPr txBox="1"/>
          <p:nvPr/>
        </p:nvSpPr>
        <p:spPr>
          <a:xfrm>
            <a:off x="457200" y="6547104"/>
            <a:ext cx="5029200" cy="201168"/>
          </a:xfrm>
          <a:prstGeom prst="rect">
            <a:avLst/>
          </a:prstGeom>
          <a:noFill/>
        </p:spPr>
        <p:txBody>
          <a:bodyPr wrap="square" lIns="54864" rIns="54864" tIns="27432" bIns="27432">
            <a:spAutoFit/>
          </a:bodyPr>
          <a:lstStyle/>
          <a:p>
            <a:pPr algn="l"/>
            <a:r>
              <a:rPr sz="750" b="0">
                <a:solidFill>
                  <a:srgbClr val="CDC3B9"/>
                </a:solidFill>
                <a:latin typeface="Aptos"/>
              </a:rPr>
              <a:t>Prepared for teaching and small group use - hymninfo.com</a:t>
            </a:r>
          </a:p>
        </p:txBody>
      </p:sp>
      <p:sp>
        <p:nvSpPr>
          <p:cNvPr id="11" name="TextBox 10"/>
          <p:cNvSpPr txBox="1"/>
          <p:nvPr/>
        </p:nvSpPr>
        <p:spPr>
          <a:xfrm>
            <a:off x="11201400" y="6547104"/>
            <a:ext cx="548640" cy="201168"/>
          </a:xfrm>
          <a:prstGeom prst="rect">
            <a:avLst/>
          </a:prstGeom>
          <a:noFill/>
        </p:spPr>
        <p:txBody>
          <a:bodyPr wrap="square" lIns="54864" rIns="54864" tIns="27432" bIns="27432">
            <a:spAutoFit/>
          </a:bodyPr>
          <a:lstStyle/>
          <a:p>
            <a:pPr algn="r"/>
            <a:r>
              <a:rPr sz="750" b="0">
                <a:solidFill>
                  <a:srgbClr val="CDC3B9"/>
                </a:solidFill>
                <a:latin typeface="Aptos"/>
              </a:rPr>
              <a:t>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ross_darkgen.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914400" y="2331720"/>
            <a:ext cx="10332720" cy="594360"/>
          </a:xfrm>
          <a:prstGeom prst="rect">
            <a:avLst/>
          </a:prstGeom>
          <a:noFill/>
        </p:spPr>
        <p:txBody>
          <a:bodyPr wrap="square" lIns="54864" rIns="54864" tIns="27432" bIns="27432">
            <a:spAutoFit/>
          </a:bodyPr>
          <a:lstStyle/>
          <a:p>
            <a:pPr algn="ctr"/>
            <a:r>
              <a:rPr sz="3600" b="1">
                <a:solidFill>
                  <a:srgbClr val="FFF4DE"/>
                </a:solidFill>
                <a:latin typeface="Aptos Display"/>
              </a:rPr>
              <a:t>Christ at the Center of the Table</a:t>
            </a:r>
          </a:p>
        </p:txBody>
      </p:sp>
      <p:sp>
        <p:nvSpPr>
          <p:cNvPr id="4" name="TextBox 3"/>
          <p:cNvSpPr txBox="1"/>
          <p:nvPr/>
        </p:nvSpPr>
        <p:spPr>
          <a:xfrm>
            <a:off x="1508760" y="3154680"/>
            <a:ext cx="9144000" cy="411480"/>
          </a:xfrm>
          <a:prstGeom prst="rect">
            <a:avLst/>
          </a:prstGeom>
          <a:noFill/>
        </p:spPr>
        <p:txBody>
          <a:bodyPr wrap="square" lIns="54864" rIns="54864" tIns="27432" bIns="27432">
            <a:spAutoFit/>
          </a:bodyPr>
          <a:lstStyle/>
          <a:p>
            <a:pPr algn="ctr"/>
            <a:r>
              <a:rPr sz="1900" b="0">
                <a:solidFill>
                  <a:srgbClr val="FFDAA4"/>
                </a:solidFill>
                <a:latin typeface="Aptos"/>
              </a:rPr>
              <a:t>Once-for-all sacrifice • living intercession • grace for holy service</a:t>
            </a:r>
          </a:p>
        </p:txBody>
      </p:sp>
      <p:sp>
        <p:nvSpPr>
          <p:cNvPr id="5" name="TextBox 4"/>
          <p:cNvSpPr txBox="1"/>
          <p:nvPr/>
        </p:nvSpPr>
        <p:spPr>
          <a:xfrm>
            <a:off x="457200" y="6547104"/>
            <a:ext cx="5029200" cy="201168"/>
          </a:xfrm>
          <a:prstGeom prst="rect">
            <a:avLst/>
          </a:prstGeom>
          <a:noFill/>
        </p:spPr>
        <p:txBody>
          <a:bodyPr wrap="square" lIns="54864" rIns="54864" tIns="27432" bIns="27432">
            <a:spAutoFit/>
          </a:bodyPr>
          <a:lstStyle/>
          <a:p>
            <a:pPr algn="l"/>
            <a:r>
              <a:rPr sz="750" b="0">
                <a:solidFill>
                  <a:srgbClr val="CDC3B9"/>
                </a:solidFill>
                <a:latin typeface="Aptos"/>
              </a:rPr>
              <a:t>Prepared for teaching and small group use - hymninfo.com</a:t>
            </a:r>
          </a:p>
        </p:txBody>
      </p:sp>
      <p:sp>
        <p:nvSpPr>
          <p:cNvPr id="6" name="TextBox 5"/>
          <p:cNvSpPr txBox="1"/>
          <p:nvPr/>
        </p:nvSpPr>
        <p:spPr>
          <a:xfrm>
            <a:off x="11201400" y="6547104"/>
            <a:ext cx="548640" cy="201168"/>
          </a:xfrm>
          <a:prstGeom prst="rect">
            <a:avLst/>
          </a:prstGeom>
          <a:noFill/>
        </p:spPr>
        <p:txBody>
          <a:bodyPr wrap="square" lIns="54864" rIns="54864" tIns="27432" bIns="27432">
            <a:spAutoFit/>
          </a:bodyPr>
          <a:lstStyle/>
          <a:p>
            <a:pPr algn="r"/>
            <a:r>
              <a:rPr sz="750" b="0">
                <a:solidFill>
                  <a:srgbClr val="CDC3B9"/>
                </a:solidFill>
                <a:latin typeface="Aptos"/>
              </a:rPr>
              <a:t>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ible_darkgen.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457200"/>
            <a:ext cx="5486400" cy="457200"/>
          </a:xfrm>
          <a:prstGeom prst="rect">
            <a:avLst/>
          </a:prstGeom>
          <a:noFill/>
        </p:spPr>
        <p:txBody>
          <a:bodyPr wrap="square" lIns="54864" rIns="54864" tIns="27432" bIns="27432">
            <a:spAutoFit/>
          </a:bodyPr>
          <a:lstStyle/>
          <a:p>
            <a:pPr algn="l"/>
            <a:r>
              <a:rPr sz="3000" b="1">
                <a:solidFill>
                  <a:srgbClr val="FFF2DC"/>
                </a:solidFill>
                <a:latin typeface="Aptos Display"/>
              </a:rPr>
              <a:t>Biblical Foundation</a:t>
            </a:r>
          </a:p>
        </p:txBody>
      </p:sp>
      <p:sp>
        <p:nvSpPr>
          <p:cNvPr id="4" name="Rounded Rectangle 3"/>
          <p:cNvSpPr/>
          <p:nvPr/>
        </p:nvSpPr>
        <p:spPr>
          <a:xfrm>
            <a:off x="731520" y="1143000"/>
            <a:ext cx="5029200" cy="4389120"/>
          </a:xfrm>
          <a:prstGeom prst="roundRect">
            <a:avLst/>
          </a:prstGeom>
          <a:solidFill>
            <a:srgbClr val="FFFAF2"/>
          </a:solidFill>
          <a:ln w="12700">
            <a:solidFill>
              <a:srgbClr val="D7B98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60120" y="1307592"/>
            <a:ext cx="4572000" cy="365760"/>
          </a:xfrm>
          <a:prstGeom prst="rect">
            <a:avLst/>
          </a:prstGeom>
          <a:noFill/>
        </p:spPr>
        <p:txBody>
          <a:bodyPr wrap="square" lIns="54864" rIns="54864" tIns="27432" bIns="27432">
            <a:spAutoFit/>
          </a:bodyPr>
          <a:lstStyle/>
          <a:p>
            <a:pPr algn="l"/>
            <a:r>
              <a:rPr sz="1800" b="1">
                <a:solidFill>
                  <a:srgbClr val="975F2E"/>
                </a:solidFill>
                <a:latin typeface="Aptos"/>
              </a:rPr>
              <a:t>Hebrews: The Priesthood of Christ</a:t>
            </a:r>
          </a:p>
        </p:txBody>
      </p:sp>
      <p:sp>
        <p:nvSpPr>
          <p:cNvPr id="6" name="TextBox 5"/>
          <p:cNvSpPr txBox="1"/>
          <p:nvPr/>
        </p:nvSpPr>
        <p:spPr>
          <a:xfrm>
            <a:off x="987552" y="1801368"/>
            <a:ext cx="4617720" cy="3566160"/>
          </a:xfrm>
          <a:prstGeom prst="rect">
            <a:avLst/>
          </a:prstGeom>
          <a:noFill/>
        </p:spPr>
        <p:txBody>
          <a:bodyPr wrap="square" lIns="45720" rIns="45720" tIns="18288">
            <a:spAutoFit/>
          </a:bodyPr>
          <a:lstStyle/>
          <a:p>
            <a:pPr>
              <a:spcAft>
                <a:spcPts val="500"/>
              </a:spcAft>
              <a:defRPr sz="1300">
                <a:solidFill>
                  <a:srgbClr val="281E19"/>
                </a:solidFill>
                <a:latin typeface="Aptos"/>
              </a:defRPr>
            </a:pPr>
            <a:r>
              <a:t>Christ saves completely those who draw near through him.</a:t>
            </a:r>
          </a:p>
          <a:p>
            <a:pPr>
              <a:spcAft>
                <a:spcPts val="500"/>
              </a:spcAft>
              <a:defRPr sz="1300">
                <a:solidFill>
                  <a:srgbClr val="281E19"/>
                </a:solidFill>
                <a:latin typeface="Aptos"/>
              </a:defRPr>
            </a:pPr>
            <a:r>
              <a:t>He offered himself once for all.</a:t>
            </a:r>
          </a:p>
          <a:p>
            <a:pPr>
              <a:spcAft>
                <a:spcPts val="500"/>
              </a:spcAft>
              <a:defRPr sz="1300">
                <a:solidFill>
                  <a:srgbClr val="281E19"/>
                </a:solidFill>
                <a:latin typeface="Aptos"/>
              </a:defRPr>
            </a:pPr>
            <a:r>
              <a:t>The Supper remembers and rests on this sufficient sacrifice.</a:t>
            </a:r>
          </a:p>
        </p:txBody>
      </p:sp>
      <p:sp>
        <p:nvSpPr>
          <p:cNvPr id="7" name="Rounded Rectangle 6"/>
          <p:cNvSpPr/>
          <p:nvPr/>
        </p:nvSpPr>
        <p:spPr>
          <a:xfrm>
            <a:off x="6126480" y="1143000"/>
            <a:ext cx="5303520" cy="4389120"/>
          </a:xfrm>
          <a:prstGeom prst="roundRect">
            <a:avLst/>
          </a:prstGeom>
          <a:solidFill>
            <a:srgbClr val="FFFAF2"/>
          </a:solidFill>
          <a:ln w="12700">
            <a:solidFill>
              <a:srgbClr val="D7B98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355080" y="1307592"/>
            <a:ext cx="4846320" cy="365760"/>
          </a:xfrm>
          <a:prstGeom prst="rect">
            <a:avLst/>
          </a:prstGeom>
          <a:noFill/>
        </p:spPr>
        <p:txBody>
          <a:bodyPr wrap="square" lIns="54864" rIns="54864" tIns="27432" bIns="27432">
            <a:spAutoFit/>
          </a:bodyPr>
          <a:lstStyle/>
          <a:p>
            <a:pPr algn="l"/>
            <a:r>
              <a:rPr sz="1800" b="1">
                <a:solidFill>
                  <a:srgbClr val="975F2E"/>
                </a:solidFill>
                <a:latin typeface="Aptos"/>
              </a:rPr>
              <a:t>Table and Assurance</a:t>
            </a:r>
          </a:p>
        </p:txBody>
      </p:sp>
      <p:sp>
        <p:nvSpPr>
          <p:cNvPr id="9" name="TextBox 8"/>
          <p:cNvSpPr txBox="1"/>
          <p:nvPr/>
        </p:nvSpPr>
        <p:spPr>
          <a:xfrm>
            <a:off x="6382512" y="1801368"/>
            <a:ext cx="4892040" cy="3566160"/>
          </a:xfrm>
          <a:prstGeom prst="rect">
            <a:avLst/>
          </a:prstGeom>
          <a:noFill/>
        </p:spPr>
        <p:txBody>
          <a:bodyPr wrap="square" lIns="45720" rIns="45720" tIns="18288">
            <a:spAutoFit/>
          </a:bodyPr>
          <a:lstStyle/>
          <a:p>
            <a:pPr>
              <a:spcAft>
                <a:spcPts val="500"/>
              </a:spcAft>
              <a:defRPr sz="1300">
                <a:solidFill>
                  <a:srgbClr val="281E19"/>
                </a:solidFill>
                <a:latin typeface="Aptos"/>
              </a:defRPr>
            </a:pPr>
            <a:r>
              <a:t>Romans 8: Christ intercedes and no charge can stand.</a:t>
            </a:r>
          </a:p>
          <a:p>
            <a:pPr>
              <a:spcAft>
                <a:spcPts val="500"/>
              </a:spcAft>
              <a:defRPr sz="1300">
                <a:solidFill>
                  <a:srgbClr val="281E19"/>
                </a:solidFill>
                <a:latin typeface="Aptos"/>
              </a:defRPr>
            </a:pPr>
            <a:r>
              <a:t>1 Corinthians 11: the church proclaims the Lord’s death until he comes.</a:t>
            </a:r>
          </a:p>
          <a:p>
            <a:pPr>
              <a:spcAft>
                <a:spcPts val="500"/>
              </a:spcAft>
              <a:defRPr sz="1300">
                <a:solidFill>
                  <a:srgbClr val="281E19"/>
                </a:solidFill>
                <a:latin typeface="Aptos"/>
              </a:defRPr>
            </a:pPr>
            <a:r>
              <a:t>Philippians 3: believers are found in Christ by faith.</a:t>
            </a:r>
          </a:p>
        </p:txBody>
      </p:sp>
      <p:sp>
        <p:nvSpPr>
          <p:cNvPr id="10" name="TextBox 9"/>
          <p:cNvSpPr txBox="1"/>
          <p:nvPr/>
        </p:nvSpPr>
        <p:spPr>
          <a:xfrm>
            <a:off x="457200" y="6547104"/>
            <a:ext cx="5029200" cy="201168"/>
          </a:xfrm>
          <a:prstGeom prst="rect">
            <a:avLst/>
          </a:prstGeom>
          <a:noFill/>
        </p:spPr>
        <p:txBody>
          <a:bodyPr wrap="square" lIns="54864" rIns="54864" tIns="27432" bIns="27432">
            <a:spAutoFit/>
          </a:bodyPr>
          <a:lstStyle/>
          <a:p>
            <a:pPr algn="l"/>
            <a:r>
              <a:rPr sz="750" b="0">
                <a:solidFill>
                  <a:srgbClr val="CDC3B9"/>
                </a:solidFill>
                <a:latin typeface="Aptos"/>
              </a:rPr>
              <a:t>Prepared for teaching and small group use - hymninfo.com</a:t>
            </a:r>
          </a:p>
        </p:txBody>
      </p:sp>
      <p:sp>
        <p:nvSpPr>
          <p:cNvPr id="11" name="TextBox 10"/>
          <p:cNvSpPr txBox="1"/>
          <p:nvPr/>
        </p:nvSpPr>
        <p:spPr>
          <a:xfrm>
            <a:off x="11201400" y="6547104"/>
            <a:ext cx="548640" cy="201168"/>
          </a:xfrm>
          <a:prstGeom prst="rect">
            <a:avLst/>
          </a:prstGeom>
          <a:noFill/>
        </p:spPr>
        <p:txBody>
          <a:bodyPr wrap="square" lIns="54864" rIns="54864" tIns="27432" bIns="27432">
            <a:spAutoFit/>
          </a:bodyPr>
          <a:lstStyle/>
          <a:p>
            <a:pPr algn="r"/>
            <a:r>
              <a:rPr sz="750" b="0">
                <a:solidFill>
                  <a:srgbClr val="CDC3B9"/>
                </a:solidFill>
                <a:latin typeface="Aptos"/>
              </a:rPr>
              <a:t>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ommunion_darkgen.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457200"/>
            <a:ext cx="7315200" cy="457200"/>
          </a:xfrm>
          <a:prstGeom prst="rect">
            <a:avLst/>
          </a:prstGeom>
          <a:noFill/>
        </p:spPr>
        <p:txBody>
          <a:bodyPr wrap="square" lIns="54864" rIns="54864" tIns="27432" bIns="27432">
            <a:spAutoFit/>
          </a:bodyPr>
          <a:lstStyle/>
          <a:p>
            <a:pPr algn="l"/>
            <a:r>
              <a:rPr sz="2800" b="1">
                <a:solidFill>
                  <a:srgbClr val="FFF2DC"/>
                </a:solidFill>
                <a:latin typeface="Aptos Display"/>
              </a:rPr>
              <a:t>Stanza 1: Remembering the Love</a:t>
            </a:r>
          </a:p>
        </p:txBody>
      </p:sp>
      <p:sp>
        <p:nvSpPr>
          <p:cNvPr id="4" name="Rounded Rectangle 3"/>
          <p:cNvSpPr/>
          <p:nvPr/>
        </p:nvSpPr>
        <p:spPr>
          <a:xfrm>
            <a:off x="777240" y="1280160"/>
            <a:ext cx="5669280" cy="4206240"/>
          </a:xfrm>
          <a:prstGeom prst="roundRect">
            <a:avLst/>
          </a:prstGeom>
          <a:solidFill>
            <a:srgbClr val="FFFAF2"/>
          </a:solidFill>
          <a:ln w="12700">
            <a:solidFill>
              <a:srgbClr val="D7B98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05840" y="1444751"/>
            <a:ext cx="5212080" cy="365760"/>
          </a:xfrm>
          <a:prstGeom prst="rect">
            <a:avLst/>
          </a:prstGeom>
          <a:noFill/>
        </p:spPr>
        <p:txBody>
          <a:bodyPr wrap="square" lIns="54864" rIns="54864" tIns="27432" bIns="27432">
            <a:spAutoFit/>
          </a:bodyPr>
          <a:lstStyle/>
          <a:p>
            <a:pPr algn="l"/>
            <a:r>
              <a:rPr sz="1800" b="1">
                <a:solidFill>
                  <a:srgbClr val="975F2E"/>
                </a:solidFill>
                <a:latin typeface="Aptos"/>
              </a:rPr>
              <a:t>Teaching Emphasis</a:t>
            </a:r>
          </a:p>
        </p:txBody>
      </p:sp>
      <p:sp>
        <p:nvSpPr>
          <p:cNvPr id="6" name="TextBox 5"/>
          <p:cNvSpPr txBox="1"/>
          <p:nvPr/>
        </p:nvSpPr>
        <p:spPr>
          <a:xfrm>
            <a:off x="1033271" y="1938528"/>
            <a:ext cx="5257800" cy="3383279"/>
          </a:xfrm>
          <a:prstGeom prst="rect">
            <a:avLst/>
          </a:prstGeom>
          <a:noFill/>
        </p:spPr>
        <p:txBody>
          <a:bodyPr wrap="square" lIns="45720" rIns="45720" tIns="18288">
            <a:spAutoFit/>
          </a:bodyPr>
          <a:lstStyle/>
          <a:p>
            <a:pPr>
              <a:spcAft>
                <a:spcPts val="500"/>
              </a:spcAft>
              <a:defRPr sz="1300">
                <a:solidFill>
                  <a:srgbClr val="281E19"/>
                </a:solidFill>
                <a:latin typeface="Aptos"/>
              </a:defRPr>
            </a:pPr>
            <a:r>
              <a:t>The church approaches the Father mindful of Christ’s redeeming love.</a:t>
            </a:r>
          </a:p>
          <a:p>
            <a:pPr>
              <a:spcAft>
                <a:spcPts val="500"/>
              </a:spcAft>
              <a:defRPr sz="1300">
                <a:solidFill>
                  <a:srgbClr val="281E19"/>
                </a:solidFill>
                <a:latin typeface="Aptos"/>
              </a:defRPr>
            </a:pPr>
            <a:r>
              <a:t>Calvary is named as the one true sacrifice, perfect before God.</a:t>
            </a:r>
          </a:p>
          <a:p>
            <a:pPr>
              <a:spcAft>
                <a:spcPts val="500"/>
              </a:spcAft>
              <a:defRPr sz="1300">
                <a:solidFill>
                  <a:srgbClr val="281E19"/>
                </a:solidFill>
                <a:latin typeface="Aptos"/>
              </a:defRPr>
            </a:pPr>
            <a:r>
              <a:t>Christ’s intercession above gives worshipers confidence below.</a:t>
            </a:r>
          </a:p>
        </p:txBody>
      </p:sp>
      <p:sp>
        <p:nvSpPr>
          <p:cNvPr id="7" name="TextBox 6"/>
          <p:cNvSpPr txBox="1"/>
          <p:nvPr/>
        </p:nvSpPr>
        <p:spPr>
          <a:xfrm>
            <a:off x="6949440" y="2011680"/>
            <a:ext cx="4160520" cy="1508760"/>
          </a:xfrm>
          <a:prstGeom prst="rect">
            <a:avLst/>
          </a:prstGeom>
          <a:noFill/>
        </p:spPr>
        <p:txBody>
          <a:bodyPr wrap="square" lIns="54864" rIns="54864" tIns="27432" bIns="27432">
            <a:spAutoFit/>
          </a:bodyPr>
          <a:lstStyle/>
          <a:p>
            <a:pPr algn="ctr"/>
            <a:r>
              <a:rPr sz="2300" b="1">
                <a:solidFill>
                  <a:srgbClr val="FFE1B1"/>
                </a:solidFill>
                <a:latin typeface="Aptos Display"/>
              </a:rPr>
              <a:t>Communion begins with Christ’s completed work, not with the worshiper’s spiritual performance.</a:t>
            </a:r>
          </a:p>
        </p:txBody>
      </p:sp>
      <p:sp>
        <p:nvSpPr>
          <p:cNvPr id="8" name="TextBox 7"/>
          <p:cNvSpPr txBox="1"/>
          <p:nvPr/>
        </p:nvSpPr>
        <p:spPr>
          <a:xfrm>
            <a:off x="457200" y="6547104"/>
            <a:ext cx="5029200" cy="201168"/>
          </a:xfrm>
          <a:prstGeom prst="rect">
            <a:avLst/>
          </a:prstGeom>
          <a:noFill/>
        </p:spPr>
        <p:txBody>
          <a:bodyPr wrap="square" lIns="54864" rIns="54864" tIns="27432" bIns="27432">
            <a:spAutoFit/>
          </a:bodyPr>
          <a:lstStyle/>
          <a:p>
            <a:pPr algn="l"/>
            <a:r>
              <a:rPr sz="750" b="0">
                <a:solidFill>
                  <a:srgbClr val="CDC3B9"/>
                </a:solidFill>
                <a:latin typeface="Aptos"/>
              </a:rPr>
              <a:t>Prepared for teaching and small group use - hymninfo.com</a:t>
            </a:r>
          </a:p>
        </p:txBody>
      </p:sp>
      <p:sp>
        <p:nvSpPr>
          <p:cNvPr id="9" name="TextBox 8"/>
          <p:cNvSpPr txBox="1"/>
          <p:nvPr/>
        </p:nvSpPr>
        <p:spPr>
          <a:xfrm>
            <a:off x="11201400" y="6547104"/>
            <a:ext cx="548640" cy="201168"/>
          </a:xfrm>
          <a:prstGeom prst="rect">
            <a:avLst/>
          </a:prstGeom>
          <a:noFill/>
        </p:spPr>
        <p:txBody>
          <a:bodyPr wrap="square" lIns="54864" rIns="54864" tIns="27432" bIns="27432">
            <a:spAutoFit/>
          </a:bodyPr>
          <a:lstStyle/>
          <a:p>
            <a:pPr algn="r"/>
            <a:r>
              <a:rPr sz="750" b="0">
                <a:solidFill>
                  <a:srgbClr val="CDC3B9"/>
                </a:solidFill>
                <a:latin typeface="Aptos"/>
              </a:rPr>
              <a:t>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rayer_darkgen.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457200"/>
            <a:ext cx="7315200" cy="457200"/>
          </a:xfrm>
          <a:prstGeom prst="rect">
            <a:avLst/>
          </a:prstGeom>
          <a:noFill/>
        </p:spPr>
        <p:txBody>
          <a:bodyPr wrap="square" lIns="54864" rIns="54864" tIns="27432" bIns="27432">
            <a:spAutoFit/>
          </a:bodyPr>
          <a:lstStyle/>
          <a:p>
            <a:pPr algn="l"/>
            <a:r>
              <a:rPr sz="2800" b="1">
                <a:solidFill>
                  <a:srgbClr val="FFF2DC"/>
                </a:solidFill>
                <a:latin typeface="Aptos Display"/>
              </a:rPr>
              <a:t>Stanza 2: Found in Him</a:t>
            </a:r>
          </a:p>
        </p:txBody>
      </p:sp>
      <p:sp>
        <p:nvSpPr>
          <p:cNvPr id="4" name="Rounded Rectangle 3"/>
          <p:cNvSpPr/>
          <p:nvPr/>
        </p:nvSpPr>
        <p:spPr>
          <a:xfrm>
            <a:off x="777240" y="1325880"/>
            <a:ext cx="5303520" cy="4023360"/>
          </a:xfrm>
          <a:prstGeom prst="roundRect">
            <a:avLst/>
          </a:prstGeom>
          <a:solidFill>
            <a:srgbClr val="FFFAF2"/>
          </a:solidFill>
          <a:ln w="12700">
            <a:solidFill>
              <a:srgbClr val="D7B98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05840" y="1490472"/>
            <a:ext cx="4846320" cy="365760"/>
          </a:xfrm>
          <a:prstGeom prst="rect">
            <a:avLst/>
          </a:prstGeom>
          <a:noFill/>
        </p:spPr>
        <p:txBody>
          <a:bodyPr wrap="square" lIns="54864" rIns="54864" tIns="27432" bIns="27432">
            <a:spAutoFit/>
          </a:bodyPr>
          <a:lstStyle/>
          <a:p>
            <a:pPr algn="l"/>
            <a:r>
              <a:rPr sz="1800" b="1">
                <a:solidFill>
                  <a:srgbClr val="975F2E"/>
                </a:solidFill>
                <a:latin typeface="Aptos"/>
              </a:rPr>
              <a:t>Teaching Emphasis</a:t>
            </a:r>
          </a:p>
        </p:txBody>
      </p:sp>
      <p:sp>
        <p:nvSpPr>
          <p:cNvPr id="6" name="TextBox 5"/>
          <p:cNvSpPr txBox="1"/>
          <p:nvPr/>
        </p:nvSpPr>
        <p:spPr>
          <a:xfrm>
            <a:off x="1033271" y="1984248"/>
            <a:ext cx="4892040" cy="3200400"/>
          </a:xfrm>
          <a:prstGeom prst="rect">
            <a:avLst/>
          </a:prstGeom>
          <a:noFill/>
        </p:spPr>
        <p:txBody>
          <a:bodyPr wrap="square" lIns="45720" rIns="45720" tIns="18288">
            <a:spAutoFit/>
          </a:bodyPr>
          <a:lstStyle/>
          <a:p>
            <a:pPr>
              <a:spcAft>
                <a:spcPts val="500"/>
              </a:spcAft>
              <a:defRPr sz="1300">
                <a:solidFill>
                  <a:srgbClr val="281E19"/>
                </a:solidFill>
                <a:latin typeface="Aptos"/>
              </a:defRPr>
            </a:pPr>
            <a:r>
              <a:t>The hymn is honest about weak prayer, dim faith, and misused grace.</a:t>
            </a:r>
          </a:p>
          <a:p>
            <a:pPr>
              <a:spcAft>
                <a:spcPts val="500"/>
              </a:spcAft>
              <a:defRPr sz="1300">
                <a:solidFill>
                  <a:srgbClr val="281E19"/>
                </a:solidFill>
                <a:latin typeface="Aptos"/>
              </a:defRPr>
            </a:pPr>
            <a:r>
              <a:t>Assurance does not come from denying sin.</a:t>
            </a:r>
          </a:p>
          <a:p>
            <a:pPr>
              <a:spcAft>
                <a:spcPts val="500"/>
              </a:spcAft>
              <a:defRPr sz="1300">
                <a:solidFill>
                  <a:srgbClr val="281E19"/>
                </a:solidFill>
                <a:latin typeface="Aptos"/>
              </a:defRPr>
            </a:pPr>
            <a:r>
              <a:t>The Father receives his people as they are found in Christ.</a:t>
            </a:r>
          </a:p>
        </p:txBody>
      </p:sp>
      <p:sp>
        <p:nvSpPr>
          <p:cNvPr id="7" name="Rounded Rectangle 6"/>
          <p:cNvSpPr/>
          <p:nvPr/>
        </p:nvSpPr>
        <p:spPr>
          <a:xfrm>
            <a:off x="6400800" y="1325880"/>
            <a:ext cx="4754880" cy="4023360"/>
          </a:xfrm>
          <a:prstGeom prst="roundRect">
            <a:avLst/>
          </a:prstGeom>
          <a:solidFill>
            <a:srgbClr val="FFFAF2"/>
          </a:solidFill>
          <a:ln w="12700">
            <a:solidFill>
              <a:srgbClr val="D7B98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629400" y="1490472"/>
            <a:ext cx="4297680" cy="365760"/>
          </a:xfrm>
          <a:prstGeom prst="rect">
            <a:avLst/>
          </a:prstGeom>
          <a:noFill/>
        </p:spPr>
        <p:txBody>
          <a:bodyPr wrap="square" lIns="54864" rIns="54864" tIns="27432" bIns="27432">
            <a:spAutoFit/>
          </a:bodyPr>
          <a:lstStyle/>
          <a:p>
            <a:pPr algn="l"/>
            <a:r>
              <a:rPr sz="1800" b="1">
                <a:solidFill>
                  <a:srgbClr val="975F2E"/>
                </a:solidFill>
                <a:latin typeface="Aptos"/>
              </a:rPr>
              <a:t>Pastoral Word</a:t>
            </a:r>
          </a:p>
        </p:txBody>
      </p:sp>
      <p:sp>
        <p:nvSpPr>
          <p:cNvPr id="9" name="TextBox 8"/>
          <p:cNvSpPr txBox="1"/>
          <p:nvPr/>
        </p:nvSpPr>
        <p:spPr>
          <a:xfrm>
            <a:off x="6656832" y="1984248"/>
            <a:ext cx="4343400" cy="3200400"/>
          </a:xfrm>
          <a:prstGeom prst="rect">
            <a:avLst/>
          </a:prstGeom>
          <a:noFill/>
        </p:spPr>
        <p:txBody>
          <a:bodyPr wrap="square" lIns="45720" rIns="45720" tIns="18288">
            <a:spAutoFit/>
          </a:bodyPr>
          <a:lstStyle/>
          <a:p>
            <a:pPr>
              <a:spcAft>
                <a:spcPts val="500"/>
              </a:spcAft>
              <a:defRPr sz="1300">
                <a:solidFill>
                  <a:srgbClr val="281E19"/>
                </a:solidFill>
                <a:latin typeface="Aptos"/>
              </a:defRPr>
            </a:pPr>
            <a:r>
              <a:t>Confession and confidence are not enemies.</a:t>
            </a:r>
          </a:p>
          <a:p>
            <a:pPr>
              <a:spcAft>
                <a:spcPts val="500"/>
              </a:spcAft>
              <a:defRPr sz="1300">
                <a:solidFill>
                  <a:srgbClr val="281E19"/>
                </a:solidFill>
                <a:latin typeface="Aptos"/>
              </a:defRPr>
            </a:pPr>
            <a:r>
              <a:t>In Christ, repentance does not end in despair.</a:t>
            </a:r>
          </a:p>
          <a:p>
            <a:pPr>
              <a:spcAft>
                <a:spcPts val="500"/>
              </a:spcAft>
              <a:defRPr sz="1300">
                <a:solidFill>
                  <a:srgbClr val="281E19"/>
                </a:solidFill>
                <a:latin typeface="Aptos"/>
              </a:defRPr>
            </a:pPr>
            <a:r>
              <a:t>The Passion of the Son stands between sin and judgment.</a:t>
            </a:r>
          </a:p>
        </p:txBody>
      </p:sp>
      <p:sp>
        <p:nvSpPr>
          <p:cNvPr id="10" name="TextBox 9"/>
          <p:cNvSpPr txBox="1"/>
          <p:nvPr/>
        </p:nvSpPr>
        <p:spPr>
          <a:xfrm>
            <a:off x="457200" y="6547104"/>
            <a:ext cx="5029200" cy="201168"/>
          </a:xfrm>
          <a:prstGeom prst="rect">
            <a:avLst/>
          </a:prstGeom>
          <a:noFill/>
        </p:spPr>
        <p:txBody>
          <a:bodyPr wrap="square" lIns="54864" rIns="54864" tIns="27432" bIns="27432">
            <a:spAutoFit/>
          </a:bodyPr>
          <a:lstStyle/>
          <a:p>
            <a:pPr algn="l"/>
            <a:r>
              <a:rPr sz="750" b="0">
                <a:solidFill>
                  <a:srgbClr val="CDC3B9"/>
                </a:solidFill>
                <a:latin typeface="Aptos"/>
              </a:rPr>
              <a:t>Prepared for teaching and small group use - hymninfo.com</a:t>
            </a:r>
          </a:p>
        </p:txBody>
      </p:sp>
      <p:sp>
        <p:nvSpPr>
          <p:cNvPr id="11" name="TextBox 10"/>
          <p:cNvSpPr txBox="1"/>
          <p:nvPr/>
        </p:nvSpPr>
        <p:spPr>
          <a:xfrm>
            <a:off x="11201400" y="6547104"/>
            <a:ext cx="548640" cy="201168"/>
          </a:xfrm>
          <a:prstGeom prst="rect">
            <a:avLst/>
          </a:prstGeom>
          <a:noFill/>
        </p:spPr>
        <p:txBody>
          <a:bodyPr wrap="square" lIns="54864" rIns="54864" tIns="27432" bIns="27432">
            <a:spAutoFit/>
          </a:bodyPr>
          <a:lstStyle/>
          <a:p>
            <a:pPr algn="r"/>
            <a:r>
              <a:rPr sz="750" b="0">
                <a:solidFill>
                  <a:srgbClr val="CDC3B9"/>
                </a:solidFill>
                <a:latin typeface="Aptos"/>
              </a:rPr>
              <a:t>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ible_darkgen.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457200"/>
            <a:ext cx="7315200" cy="457200"/>
          </a:xfrm>
          <a:prstGeom prst="rect">
            <a:avLst/>
          </a:prstGeom>
          <a:noFill/>
        </p:spPr>
        <p:txBody>
          <a:bodyPr wrap="square" lIns="54864" rIns="54864" tIns="27432" bIns="27432">
            <a:spAutoFit/>
          </a:bodyPr>
          <a:lstStyle/>
          <a:p>
            <a:pPr algn="l"/>
            <a:r>
              <a:rPr sz="2800" b="1">
                <a:solidFill>
                  <a:srgbClr val="FFF2DC"/>
                </a:solidFill>
                <a:latin typeface="Aptos Display"/>
              </a:rPr>
              <a:t>Stanza 3: Nourished for Service</a:t>
            </a:r>
          </a:p>
        </p:txBody>
      </p:sp>
      <p:sp>
        <p:nvSpPr>
          <p:cNvPr id="4" name="Rounded Rectangle 3"/>
          <p:cNvSpPr/>
          <p:nvPr/>
        </p:nvSpPr>
        <p:spPr>
          <a:xfrm>
            <a:off x="777240" y="1325880"/>
            <a:ext cx="5303520" cy="4023360"/>
          </a:xfrm>
          <a:prstGeom prst="roundRect">
            <a:avLst/>
          </a:prstGeom>
          <a:solidFill>
            <a:srgbClr val="FFFAF2"/>
          </a:solidFill>
          <a:ln w="12700">
            <a:solidFill>
              <a:srgbClr val="D7B98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05840" y="1490472"/>
            <a:ext cx="4846320" cy="365760"/>
          </a:xfrm>
          <a:prstGeom prst="rect">
            <a:avLst/>
          </a:prstGeom>
          <a:noFill/>
        </p:spPr>
        <p:txBody>
          <a:bodyPr wrap="square" lIns="54864" rIns="54864" tIns="27432" bIns="27432">
            <a:spAutoFit/>
          </a:bodyPr>
          <a:lstStyle/>
          <a:p>
            <a:pPr algn="l"/>
            <a:r>
              <a:rPr sz="1800" b="1">
                <a:solidFill>
                  <a:srgbClr val="975F2E"/>
                </a:solidFill>
                <a:latin typeface="Aptos"/>
              </a:rPr>
              <a:t>Teaching Emphasis</a:t>
            </a:r>
          </a:p>
        </p:txBody>
      </p:sp>
      <p:sp>
        <p:nvSpPr>
          <p:cNvPr id="6" name="TextBox 5"/>
          <p:cNvSpPr txBox="1"/>
          <p:nvPr/>
        </p:nvSpPr>
        <p:spPr>
          <a:xfrm>
            <a:off x="1033271" y="1984248"/>
            <a:ext cx="4892040" cy="3200400"/>
          </a:xfrm>
          <a:prstGeom prst="rect">
            <a:avLst/>
          </a:prstGeom>
          <a:noFill/>
        </p:spPr>
        <p:txBody>
          <a:bodyPr wrap="square" lIns="45720" rIns="45720" tIns="18288">
            <a:spAutoFit/>
          </a:bodyPr>
          <a:lstStyle/>
          <a:p>
            <a:pPr>
              <a:spcAft>
                <a:spcPts val="500"/>
              </a:spcAft>
              <a:defRPr sz="1300">
                <a:solidFill>
                  <a:srgbClr val="281E19"/>
                </a:solidFill>
                <a:latin typeface="Aptos"/>
              </a:defRPr>
            </a:pPr>
            <a:r>
              <a:t>The prayer asks the patient Savior to draw worshipers near.</a:t>
            </a:r>
          </a:p>
          <a:p>
            <a:pPr>
              <a:spcAft>
                <a:spcPts val="500"/>
              </a:spcAft>
              <a:defRPr sz="1300">
                <a:solidFill>
                  <a:srgbClr val="281E19"/>
                </a:solidFill>
                <a:latin typeface="Aptos"/>
              </a:defRPr>
            </a:pPr>
            <a:r>
              <a:t>The meal is described as both holy and sweet: reverence and comfort together.</a:t>
            </a:r>
          </a:p>
          <a:p>
            <a:pPr>
              <a:spcAft>
                <a:spcPts val="500"/>
              </a:spcAft>
              <a:defRPr sz="1300">
                <a:solidFill>
                  <a:srgbClr val="281E19"/>
                </a:solidFill>
                <a:latin typeface="Aptos"/>
              </a:defRPr>
            </a:pPr>
            <a:r>
              <a:t>Grace received at the table becomes glad, free service.</a:t>
            </a:r>
          </a:p>
        </p:txBody>
      </p:sp>
      <p:sp>
        <p:nvSpPr>
          <p:cNvPr id="7" name="TextBox 6"/>
          <p:cNvSpPr txBox="1"/>
          <p:nvPr/>
        </p:nvSpPr>
        <p:spPr>
          <a:xfrm>
            <a:off x="6400800" y="1965960"/>
            <a:ext cx="4617720" cy="1463040"/>
          </a:xfrm>
          <a:prstGeom prst="rect">
            <a:avLst/>
          </a:prstGeom>
          <a:noFill/>
        </p:spPr>
        <p:txBody>
          <a:bodyPr wrap="square" lIns="54864" rIns="54864" tIns="27432" bIns="27432">
            <a:spAutoFit/>
          </a:bodyPr>
          <a:lstStyle/>
          <a:p>
            <a:pPr algn="ctr"/>
            <a:r>
              <a:rPr sz="2300" b="1">
                <a:solidFill>
                  <a:srgbClr val="FFE1B1"/>
                </a:solidFill>
                <a:latin typeface="Aptos Display"/>
              </a:rPr>
              <a:t>Communion is not only remembrance; it is grace that strengthens holiness, fellowship, and obedience.</a:t>
            </a:r>
          </a:p>
        </p:txBody>
      </p:sp>
      <p:sp>
        <p:nvSpPr>
          <p:cNvPr id="8" name="TextBox 7"/>
          <p:cNvSpPr txBox="1"/>
          <p:nvPr/>
        </p:nvSpPr>
        <p:spPr>
          <a:xfrm>
            <a:off x="457200" y="6547104"/>
            <a:ext cx="5029200" cy="201168"/>
          </a:xfrm>
          <a:prstGeom prst="rect">
            <a:avLst/>
          </a:prstGeom>
          <a:noFill/>
        </p:spPr>
        <p:txBody>
          <a:bodyPr wrap="square" lIns="54864" rIns="54864" tIns="27432" bIns="27432">
            <a:spAutoFit/>
          </a:bodyPr>
          <a:lstStyle/>
          <a:p>
            <a:pPr algn="l"/>
            <a:r>
              <a:rPr sz="750" b="0">
                <a:solidFill>
                  <a:srgbClr val="CDC3B9"/>
                </a:solidFill>
                <a:latin typeface="Aptos"/>
              </a:rPr>
              <a:t>Prepared for teaching and small group use - hymninfo.com</a:t>
            </a:r>
          </a:p>
        </p:txBody>
      </p:sp>
      <p:sp>
        <p:nvSpPr>
          <p:cNvPr id="9" name="TextBox 8"/>
          <p:cNvSpPr txBox="1"/>
          <p:nvPr/>
        </p:nvSpPr>
        <p:spPr>
          <a:xfrm>
            <a:off x="11201400" y="6547104"/>
            <a:ext cx="548640" cy="201168"/>
          </a:xfrm>
          <a:prstGeom prst="rect">
            <a:avLst/>
          </a:prstGeom>
          <a:noFill/>
        </p:spPr>
        <p:txBody>
          <a:bodyPr wrap="square" lIns="54864" rIns="54864" tIns="27432" bIns="27432">
            <a:spAutoFit/>
          </a:bodyPr>
          <a:lstStyle/>
          <a:p>
            <a:pPr algn="r"/>
            <a:r>
              <a:rPr sz="750" b="0">
                <a:solidFill>
                  <a:srgbClr val="CDC3B9"/>
                </a:solidFill>
                <a:latin typeface="Aptos"/>
              </a:rP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And Now, O Father, Mindful of the Love</dc:title>
  <dc:subject>Hymn study resource</dc:subject>
  <dc:creator>HymnInfo.com</dc:creator>
  <cp:keywords>hymn study, Christian worship, church teaching, HymnInfo</cp:keywords>
  <dc:description/>
  <cp:lastModifiedBy>HymnInfo.com</cp:lastModifiedBy>
  <cp:revision>1</cp:revision>
  <dcterms:created xsi:type="dcterms:W3CDTF">2013-01-27T09:14:16Z</dcterms:created>
  <dcterms:modified xsi:type="dcterms:W3CDTF">2013-01-27T09:15:58Z</dcterms:modified>
  <cp:category/>
</cp:coreProperties>
</file>