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777240"/>
            <a:ext cx="6675120" cy="384048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1097280"/>
            <a:ext cx="6126480" cy="749808"/>
          </a:xfrm>
          <a:prstGeom prst="rect">
            <a:avLst/>
          </a:prstGeom>
          <a:noFill/>
        </p:spPr>
        <p:txBody>
          <a:bodyPr wrap="square" lIns="54864" rIns="54864" tIns="27432" bIns="27432" anchor="t">
            <a:spAutoFit/>
          </a:bodyPr>
          <a:lstStyle/>
          <a:p>
            <a:pPr algn="l"/>
            <a:r>
              <a:rPr sz="4200" b="1">
                <a:solidFill>
                  <a:srgbClr val="FDF6E8"/>
                </a:solidFill>
                <a:latin typeface="Aptos"/>
              </a:rPr>
              <a:t>A Parting Blessing</a:t>
            </a:r>
          </a:p>
        </p:txBody>
      </p:sp>
      <p:sp>
        <p:nvSpPr>
          <p:cNvPr id="5" name="TextBox 4"/>
          <p:cNvSpPr txBox="1"/>
          <p:nvPr/>
        </p:nvSpPr>
        <p:spPr>
          <a:xfrm>
            <a:off x="896112" y="2011680"/>
            <a:ext cx="5715000" cy="438912"/>
          </a:xfrm>
          <a:prstGeom prst="rect">
            <a:avLst/>
          </a:prstGeom>
          <a:noFill/>
        </p:spPr>
        <p:txBody>
          <a:bodyPr wrap="square" lIns="54864" rIns="54864" tIns="27432" bIns="27432" anchor="t">
            <a:spAutoFit/>
          </a:bodyPr>
          <a:lstStyle/>
          <a:p>
            <a:pPr algn="l"/>
            <a:r>
              <a:rPr sz="1800" b="0">
                <a:solidFill>
                  <a:srgbClr val="F5E1B9"/>
                </a:solidFill>
                <a:latin typeface="Aptos"/>
              </a:rPr>
              <a:t>A hymn study on blessing, sending, and God's keeping</a:t>
            </a:r>
          </a:p>
        </p:txBody>
      </p:sp>
      <p:sp>
        <p:nvSpPr>
          <p:cNvPr id="6" name="TextBox 5"/>
          <p:cNvSpPr txBox="1"/>
          <p:nvPr/>
        </p:nvSpPr>
        <p:spPr>
          <a:xfrm>
            <a:off x="896112" y="2743200"/>
            <a:ext cx="5806440" cy="1234440"/>
          </a:xfrm>
          <a:prstGeom prst="rect">
            <a:avLst/>
          </a:prstGeom>
          <a:noFill/>
        </p:spPr>
        <p:txBody>
          <a:bodyPr wrap="square" lIns="73152" rIns="73152">
            <a:spAutoFit/>
          </a:bodyPr>
          <a:lstStyle/>
          <a:p>
            <a:pPr>
              <a:spcAft>
                <a:spcPts val="700"/>
              </a:spcAft>
              <a:defRPr sz="1350">
                <a:solidFill>
                  <a:srgbClr val="FDF6E8"/>
                </a:solidFill>
                <a:latin typeface="Aptos"/>
              </a:defRPr>
            </a:pPr>
            <a:r>
              <a:t>First line: May the road rise to meet you</a:t>
            </a:r>
          </a:p>
          <a:p>
            <a:pPr>
              <a:spcAft>
                <a:spcPts val="700"/>
              </a:spcAft>
              <a:defRPr sz="1350">
                <a:solidFill>
                  <a:srgbClr val="FDF6E8"/>
                </a:solidFill>
                <a:latin typeface="Aptos"/>
              </a:defRPr>
            </a:pPr>
            <a:r>
              <a:t>Words: Traditional blessing, anonymous</a:t>
            </a:r>
          </a:p>
          <a:p>
            <a:pPr>
              <a:spcAft>
                <a:spcPts val="700"/>
              </a:spcAft>
              <a:defRPr sz="1350">
                <a:solidFill>
                  <a:srgbClr val="FDF6E8"/>
                </a:solidFill>
                <a:latin typeface="Aptos"/>
              </a:defRPr>
            </a:pPr>
            <a:r>
              <a:t>Music: J. Jerome Williams</a:t>
            </a:r>
          </a:p>
          <a:p>
            <a:pPr>
              <a:spcAft>
                <a:spcPts val="700"/>
              </a:spcAft>
              <a:defRPr sz="1350">
                <a:solidFill>
                  <a:srgbClr val="FDF6E8"/>
                </a:solidFill>
                <a:latin typeface="Aptos"/>
              </a:defRPr>
            </a:pPr>
            <a:r>
              <a:t>Form: SATB a cappella choral benediction</a:t>
            </a:r>
          </a:p>
          <a:p>
            <a:pPr>
              <a:spcAft>
                <a:spcPts val="700"/>
              </a:spcAft>
              <a:defRPr sz="1350">
                <a:solidFill>
                  <a:srgbClr val="FDF6E8"/>
                </a:solidFill>
                <a:latin typeface="Aptos"/>
              </a:defRPr>
            </a:pPr>
            <a:r>
              <a:t>Primary Scripture: Numbers 6:24-26</a:t>
            </a:r>
          </a:p>
        </p:txBody>
      </p:sp>
      <p:sp>
        <p:nvSpPr>
          <p:cNvPr id="7" name="TextBox 6"/>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The Hand That Leads and Holds</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234440"/>
            <a:ext cx="4846320" cy="438912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600200"/>
            <a:ext cx="4343400" cy="2560320"/>
          </a:xfrm>
          <a:prstGeom prst="rect">
            <a:avLst/>
          </a:prstGeom>
          <a:noFill/>
        </p:spPr>
        <p:txBody>
          <a:bodyPr wrap="square" lIns="73152" rIns="73152">
            <a:spAutoFit/>
          </a:bodyPr>
          <a:lstStyle/>
          <a:p>
            <a:pPr>
              <a:spcAft>
                <a:spcPts val="700"/>
              </a:spcAft>
              <a:defRPr sz="1800">
                <a:solidFill>
                  <a:srgbClr val="FDF6E8"/>
                </a:solidFill>
                <a:latin typeface="Aptos"/>
              </a:defRPr>
            </a:pPr>
            <a:r>
              <a:t>- Psalm 139:10 speaks of God's hand leading and holding.</a:t>
            </a:r>
          </a:p>
          <a:p>
            <a:pPr>
              <a:spcAft>
                <a:spcPts val="700"/>
              </a:spcAft>
              <a:defRPr sz="1800">
                <a:solidFill>
                  <a:srgbClr val="FDF6E8"/>
                </a:solidFill>
                <a:latin typeface="Aptos"/>
              </a:defRPr>
            </a:pPr>
            <a:r>
              <a:t>- Isaiah 41:10 speaks of God upholding the fearful.</a:t>
            </a:r>
          </a:p>
          <a:p>
            <a:pPr>
              <a:spcAft>
                <a:spcPts val="700"/>
              </a:spcAft>
              <a:defRPr sz="1800">
                <a:solidFill>
                  <a:srgbClr val="FDF6E8"/>
                </a:solidFill>
                <a:latin typeface="Aptos"/>
              </a:defRPr>
            </a:pPr>
            <a:r>
              <a:t>- The final image of the blessing is not vague comfort; it is the biblical promise of God's sustaining presence.</a:t>
            </a:r>
          </a:p>
        </p:txBody>
      </p:sp>
      <p:sp>
        <p:nvSpPr>
          <p:cNvPr id="7" name="Rounded Rectangle 6"/>
          <p:cNvSpPr/>
          <p:nvPr/>
        </p:nvSpPr>
        <p:spPr>
          <a:xfrm>
            <a:off x="6400800" y="1874519"/>
            <a:ext cx="4480560" cy="2468880"/>
          </a:xfrm>
          <a:prstGeom prst="roundRect">
            <a:avLst/>
          </a:prstGeom>
          <a:solidFill>
            <a:srgbClr val="22201C"/>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720840" y="2148840"/>
            <a:ext cx="3886200" cy="347472"/>
          </a:xfrm>
          <a:prstGeom prst="rect">
            <a:avLst/>
          </a:prstGeom>
          <a:noFill/>
        </p:spPr>
        <p:txBody>
          <a:bodyPr wrap="square" lIns="54864" rIns="54864" tIns="27432" bIns="27432" anchor="t">
            <a:spAutoFit/>
          </a:bodyPr>
          <a:lstStyle/>
          <a:p>
            <a:pPr algn="l"/>
            <a:r>
              <a:rPr sz="2200" b="1">
                <a:solidFill>
                  <a:srgbClr val="FDF6E8"/>
                </a:solidFill>
                <a:latin typeface="Aptos"/>
              </a:rPr>
              <a:t>Pastoral caution</a:t>
            </a:r>
          </a:p>
        </p:txBody>
      </p:sp>
      <p:sp>
        <p:nvSpPr>
          <p:cNvPr id="9" name="TextBox 8"/>
          <p:cNvSpPr txBox="1"/>
          <p:nvPr/>
        </p:nvSpPr>
        <p:spPr>
          <a:xfrm>
            <a:off x="6720840" y="2697480"/>
            <a:ext cx="3840480" cy="960120"/>
          </a:xfrm>
          <a:prstGeom prst="rect">
            <a:avLst/>
          </a:prstGeom>
          <a:noFill/>
        </p:spPr>
        <p:txBody>
          <a:bodyPr wrap="square" lIns="54864" rIns="54864" tIns="27432" bIns="27432" anchor="t">
            <a:spAutoFit/>
          </a:bodyPr>
          <a:lstStyle/>
          <a:p>
            <a:pPr algn="l"/>
            <a:r>
              <a:rPr sz="2100" b="0">
                <a:solidFill>
                  <a:srgbClr val="F6E6C4"/>
                </a:solidFill>
                <a:latin typeface="Aptos"/>
              </a:rPr>
              <a:t>A blessing should not deny danger; it entrusts people to God within danger.</a:t>
            </a:r>
          </a:p>
        </p:txBody>
      </p:sp>
      <p:sp>
        <p:nvSpPr>
          <p:cNvPr id="10" name="TextBox 9"/>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warm_textur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Literary and Musical Observations</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143000"/>
            <a:ext cx="10744200" cy="493776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572768"/>
            <a:ext cx="10104120" cy="2606040"/>
          </a:xfrm>
          <a:prstGeom prst="rect">
            <a:avLst/>
          </a:prstGeom>
          <a:noFill/>
        </p:spPr>
        <p:txBody>
          <a:bodyPr wrap="square" lIns="73152" rIns="73152">
            <a:spAutoFit/>
          </a:bodyPr>
          <a:lstStyle/>
          <a:p>
            <a:pPr>
              <a:spcAft>
                <a:spcPts val="700"/>
              </a:spcAft>
              <a:defRPr sz="1850">
                <a:solidFill>
                  <a:srgbClr val="FDF6E8"/>
                </a:solidFill>
                <a:latin typeface="Aptos"/>
              </a:defRPr>
            </a:pPr>
            <a:r>
              <a:t>- Brief form: one compact blessing rather than a multi-stanza hymn.</a:t>
            </a:r>
          </a:p>
          <a:p>
            <a:pPr>
              <a:spcAft>
                <a:spcPts val="700"/>
              </a:spcAft>
              <a:defRPr sz="1850">
                <a:solidFill>
                  <a:srgbClr val="FDF6E8"/>
                </a:solidFill>
                <a:latin typeface="Aptos"/>
              </a:defRPr>
            </a:pPr>
            <a:r>
              <a:t>- A cappella writing: the choir's blend must carry the prayer without instrumental weight.</a:t>
            </a:r>
          </a:p>
          <a:p>
            <a:pPr>
              <a:spcAft>
                <a:spcPts val="700"/>
              </a:spcAft>
              <a:defRPr sz="1850">
                <a:solidFill>
                  <a:srgbClr val="FDF6E8"/>
                </a:solidFill>
                <a:latin typeface="Aptos"/>
              </a:defRPr>
            </a:pPr>
            <a:r>
              <a:t>- Text clarity: every consonant matters because the piece functions as spoken prayer set to music.</a:t>
            </a:r>
          </a:p>
          <a:p>
            <a:pPr>
              <a:spcAft>
                <a:spcPts val="700"/>
              </a:spcAft>
              <a:defRPr sz="1850">
                <a:solidFill>
                  <a:srgbClr val="FDF6E8"/>
                </a:solidFill>
                <a:latin typeface="Aptos"/>
              </a:defRPr>
            </a:pPr>
            <a:r>
              <a:t>- Emotional restraint: warmth and peace serve the text better than dramatic excess.</a:t>
            </a:r>
          </a:p>
        </p:txBody>
      </p:sp>
      <p:sp>
        <p:nvSpPr>
          <p:cNvPr id="7" name="Rectangle 6"/>
          <p:cNvSpPr/>
          <p:nvPr/>
        </p:nvSpPr>
        <p:spPr>
          <a:xfrm>
            <a:off x="1097280" y="4572000"/>
            <a:ext cx="9875520" cy="22860"/>
          </a:xfrm>
          <a:prstGeom prst="rect">
            <a:avLst/>
          </a:prstGeom>
          <a:solidFill>
            <a:srgbClr val="8473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1097280" y="4718304"/>
            <a:ext cx="9875520" cy="22860"/>
          </a:xfrm>
          <a:prstGeom prst="rect">
            <a:avLst/>
          </a:prstGeom>
          <a:solidFill>
            <a:srgbClr val="8473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1097280" y="4864608"/>
            <a:ext cx="9875520" cy="22860"/>
          </a:xfrm>
          <a:prstGeom prst="rect">
            <a:avLst/>
          </a:prstGeom>
          <a:solidFill>
            <a:srgbClr val="8473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1097280" y="5010912"/>
            <a:ext cx="9875520" cy="22860"/>
          </a:xfrm>
          <a:prstGeom prst="rect">
            <a:avLst/>
          </a:prstGeom>
          <a:solidFill>
            <a:srgbClr val="8473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1097280" y="5157216"/>
            <a:ext cx="9875520" cy="22860"/>
          </a:xfrm>
          <a:prstGeom prst="rect">
            <a:avLst/>
          </a:prstGeom>
          <a:solidFill>
            <a:srgbClr val="8473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88720" y="5394960"/>
            <a:ext cx="9875520" cy="411480"/>
          </a:xfrm>
          <a:prstGeom prst="rect">
            <a:avLst/>
          </a:prstGeom>
          <a:noFill/>
        </p:spPr>
        <p:txBody>
          <a:bodyPr wrap="square" lIns="54864" rIns="54864" tIns="27432" bIns="27432" anchor="t">
            <a:spAutoFit/>
          </a:bodyPr>
          <a:lstStyle/>
          <a:p>
            <a:pPr algn="ctr"/>
            <a:r>
              <a:rPr sz="1900" b="1">
                <a:solidFill>
                  <a:srgbClr val="F5E1B9"/>
                </a:solidFill>
                <a:latin typeface="Aptos"/>
              </a:rPr>
              <a:t>Choir aim: sing as though giving a blessing, not performing a farewell.</a:t>
            </a:r>
          </a:p>
        </p:txBody>
      </p:sp>
      <p:sp>
        <p:nvSpPr>
          <p:cNvPr id="13" name="TextBox 12"/>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Theological Themes</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325880"/>
            <a:ext cx="3337560" cy="1508760"/>
          </a:xfrm>
          <a:prstGeom prst="roundRect">
            <a:avLst/>
          </a:prstGeom>
          <a:solidFill>
            <a:srgbClr val="1D221F"/>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490472"/>
            <a:ext cx="2926080" cy="274320"/>
          </a:xfrm>
          <a:prstGeom prst="rect">
            <a:avLst/>
          </a:prstGeom>
          <a:noFill/>
        </p:spPr>
        <p:txBody>
          <a:bodyPr wrap="square" lIns="54864" rIns="54864" tIns="27432" bIns="27432" anchor="t">
            <a:spAutoFit/>
          </a:bodyPr>
          <a:lstStyle/>
          <a:p>
            <a:pPr algn="l"/>
            <a:r>
              <a:rPr sz="2000" b="1">
                <a:solidFill>
                  <a:srgbClr val="F5E1B9"/>
                </a:solidFill>
                <a:latin typeface="Aptos"/>
              </a:rPr>
              <a:t>Providence</a:t>
            </a:r>
          </a:p>
        </p:txBody>
      </p:sp>
      <p:sp>
        <p:nvSpPr>
          <p:cNvPr id="7" name="TextBox 6"/>
          <p:cNvSpPr txBox="1"/>
          <p:nvPr/>
        </p:nvSpPr>
        <p:spPr>
          <a:xfrm>
            <a:off x="960120" y="1947672"/>
            <a:ext cx="2926080" cy="658368"/>
          </a:xfrm>
          <a:prstGeom prst="rect">
            <a:avLst/>
          </a:prstGeom>
          <a:noFill/>
        </p:spPr>
        <p:txBody>
          <a:bodyPr wrap="square" lIns="54864" rIns="54864" tIns="27432" bIns="27432" anchor="t">
            <a:spAutoFit/>
          </a:bodyPr>
          <a:lstStyle/>
          <a:p>
            <a:pPr algn="l"/>
            <a:r>
              <a:rPr sz="1550" b="0">
                <a:solidFill>
                  <a:srgbClr val="FDF6E8"/>
                </a:solidFill>
                <a:latin typeface="Aptos"/>
              </a:rPr>
              <a:t>God governs the road ahead.</a:t>
            </a:r>
          </a:p>
        </p:txBody>
      </p:sp>
      <p:sp>
        <p:nvSpPr>
          <p:cNvPr id="8" name="Rounded Rectangle 7"/>
          <p:cNvSpPr/>
          <p:nvPr/>
        </p:nvSpPr>
        <p:spPr>
          <a:xfrm>
            <a:off x="4572000" y="1325880"/>
            <a:ext cx="3337560" cy="1508760"/>
          </a:xfrm>
          <a:prstGeom prst="roundRect">
            <a:avLst/>
          </a:prstGeom>
          <a:solidFill>
            <a:srgbClr val="1D221F"/>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754880" y="1490472"/>
            <a:ext cx="2926080" cy="274320"/>
          </a:xfrm>
          <a:prstGeom prst="rect">
            <a:avLst/>
          </a:prstGeom>
          <a:noFill/>
        </p:spPr>
        <p:txBody>
          <a:bodyPr wrap="square" lIns="54864" rIns="54864" tIns="27432" bIns="27432" anchor="t">
            <a:spAutoFit/>
          </a:bodyPr>
          <a:lstStyle/>
          <a:p>
            <a:pPr algn="l"/>
            <a:r>
              <a:rPr sz="2000" b="1">
                <a:solidFill>
                  <a:srgbClr val="F5E1B9"/>
                </a:solidFill>
                <a:latin typeface="Aptos"/>
              </a:rPr>
              <a:t>Peace</a:t>
            </a:r>
          </a:p>
        </p:txBody>
      </p:sp>
      <p:sp>
        <p:nvSpPr>
          <p:cNvPr id="10" name="TextBox 9"/>
          <p:cNvSpPr txBox="1"/>
          <p:nvPr/>
        </p:nvSpPr>
        <p:spPr>
          <a:xfrm>
            <a:off x="4754880" y="1947672"/>
            <a:ext cx="2926080" cy="658368"/>
          </a:xfrm>
          <a:prstGeom prst="rect">
            <a:avLst/>
          </a:prstGeom>
          <a:noFill/>
        </p:spPr>
        <p:txBody>
          <a:bodyPr wrap="square" lIns="54864" rIns="54864" tIns="27432" bIns="27432" anchor="t">
            <a:spAutoFit/>
          </a:bodyPr>
          <a:lstStyle/>
          <a:p>
            <a:pPr algn="l"/>
            <a:r>
              <a:rPr sz="1550" b="0">
                <a:solidFill>
                  <a:srgbClr val="FDF6E8"/>
                </a:solidFill>
                <a:latin typeface="Aptos"/>
              </a:rPr>
              <a:t>Blessing places fear under grace.</a:t>
            </a:r>
          </a:p>
        </p:txBody>
      </p:sp>
      <p:sp>
        <p:nvSpPr>
          <p:cNvPr id="11" name="Rounded Rectangle 10"/>
          <p:cNvSpPr/>
          <p:nvPr/>
        </p:nvSpPr>
        <p:spPr>
          <a:xfrm>
            <a:off x="8366760" y="1325880"/>
            <a:ext cx="3337560" cy="1508760"/>
          </a:xfrm>
          <a:prstGeom prst="roundRect">
            <a:avLst/>
          </a:prstGeom>
          <a:solidFill>
            <a:srgbClr val="1D221F"/>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549640" y="1490472"/>
            <a:ext cx="2926080" cy="274320"/>
          </a:xfrm>
          <a:prstGeom prst="rect">
            <a:avLst/>
          </a:prstGeom>
          <a:noFill/>
        </p:spPr>
        <p:txBody>
          <a:bodyPr wrap="square" lIns="54864" rIns="54864" tIns="27432" bIns="27432" anchor="t">
            <a:spAutoFit/>
          </a:bodyPr>
          <a:lstStyle/>
          <a:p>
            <a:pPr algn="l"/>
            <a:r>
              <a:rPr sz="2000" b="1">
                <a:solidFill>
                  <a:srgbClr val="F5E1B9"/>
                </a:solidFill>
                <a:latin typeface="Aptos"/>
              </a:rPr>
              <a:t>Guidance</a:t>
            </a:r>
          </a:p>
        </p:txBody>
      </p:sp>
      <p:sp>
        <p:nvSpPr>
          <p:cNvPr id="13" name="TextBox 12"/>
          <p:cNvSpPr txBox="1"/>
          <p:nvPr/>
        </p:nvSpPr>
        <p:spPr>
          <a:xfrm>
            <a:off x="8549640" y="1947672"/>
            <a:ext cx="2926080" cy="658368"/>
          </a:xfrm>
          <a:prstGeom prst="rect">
            <a:avLst/>
          </a:prstGeom>
          <a:noFill/>
        </p:spPr>
        <p:txBody>
          <a:bodyPr wrap="square" lIns="54864" rIns="54864" tIns="27432" bIns="27432" anchor="t">
            <a:spAutoFit/>
          </a:bodyPr>
          <a:lstStyle/>
          <a:p>
            <a:pPr algn="l"/>
            <a:r>
              <a:rPr sz="1550" b="0">
                <a:solidFill>
                  <a:srgbClr val="FDF6E8"/>
                </a:solidFill>
                <a:latin typeface="Aptos"/>
              </a:rPr>
              <a:t>God leads when paths change.</a:t>
            </a:r>
          </a:p>
        </p:txBody>
      </p:sp>
      <p:sp>
        <p:nvSpPr>
          <p:cNvPr id="14" name="Rounded Rectangle 13"/>
          <p:cNvSpPr/>
          <p:nvPr/>
        </p:nvSpPr>
        <p:spPr>
          <a:xfrm>
            <a:off x="777240" y="3291839"/>
            <a:ext cx="3337560" cy="1508760"/>
          </a:xfrm>
          <a:prstGeom prst="roundRect">
            <a:avLst/>
          </a:prstGeom>
          <a:solidFill>
            <a:srgbClr val="1D221F"/>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60120" y="3456432"/>
            <a:ext cx="2926080" cy="274320"/>
          </a:xfrm>
          <a:prstGeom prst="rect">
            <a:avLst/>
          </a:prstGeom>
          <a:noFill/>
        </p:spPr>
        <p:txBody>
          <a:bodyPr wrap="square" lIns="54864" rIns="54864" tIns="27432" bIns="27432" anchor="t">
            <a:spAutoFit/>
          </a:bodyPr>
          <a:lstStyle/>
          <a:p>
            <a:pPr algn="l"/>
            <a:r>
              <a:rPr sz="2000" b="1">
                <a:solidFill>
                  <a:srgbClr val="F5E1B9"/>
                </a:solidFill>
                <a:latin typeface="Aptos"/>
              </a:rPr>
              <a:t>Protection</a:t>
            </a:r>
          </a:p>
        </p:txBody>
      </p:sp>
      <p:sp>
        <p:nvSpPr>
          <p:cNvPr id="16" name="TextBox 15"/>
          <p:cNvSpPr txBox="1"/>
          <p:nvPr/>
        </p:nvSpPr>
        <p:spPr>
          <a:xfrm>
            <a:off x="960120" y="3913631"/>
            <a:ext cx="2926080" cy="658368"/>
          </a:xfrm>
          <a:prstGeom prst="rect">
            <a:avLst/>
          </a:prstGeom>
          <a:noFill/>
        </p:spPr>
        <p:txBody>
          <a:bodyPr wrap="square" lIns="54864" rIns="54864" tIns="27432" bIns="27432" anchor="t">
            <a:spAutoFit/>
          </a:bodyPr>
          <a:lstStyle/>
          <a:p>
            <a:pPr algn="l"/>
            <a:r>
              <a:rPr sz="1550" b="0">
                <a:solidFill>
                  <a:srgbClr val="FDF6E8"/>
                </a:solidFill>
                <a:latin typeface="Aptos"/>
              </a:rPr>
              <a:t>God keeps the soul.</a:t>
            </a:r>
          </a:p>
        </p:txBody>
      </p:sp>
      <p:sp>
        <p:nvSpPr>
          <p:cNvPr id="17" name="Rounded Rectangle 16"/>
          <p:cNvSpPr/>
          <p:nvPr/>
        </p:nvSpPr>
        <p:spPr>
          <a:xfrm>
            <a:off x="4572000" y="3291839"/>
            <a:ext cx="3337560" cy="1508760"/>
          </a:xfrm>
          <a:prstGeom prst="roundRect">
            <a:avLst/>
          </a:prstGeom>
          <a:solidFill>
            <a:srgbClr val="1D221F"/>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754880" y="3456432"/>
            <a:ext cx="2926080" cy="274320"/>
          </a:xfrm>
          <a:prstGeom prst="rect">
            <a:avLst/>
          </a:prstGeom>
          <a:noFill/>
        </p:spPr>
        <p:txBody>
          <a:bodyPr wrap="square" lIns="54864" rIns="54864" tIns="27432" bIns="27432" anchor="t">
            <a:spAutoFit/>
          </a:bodyPr>
          <a:lstStyle/>
          <a:p>
            <a:pPr algn="l"/>
            <a:r>
              <a:rPr sz="2000" b="1">
                <a:solidFill>
                  <a:srgbClr val="F5E1B9"/>
                </a:solidFill>
                <a:latin typeface="Aptos"/>
              </a:rPr>
              <a:t>Fellowship</a:t>
            </a:r>
          </a:p>
        </p:txBody>
      </p:sp>
      <p:sp>
        <p:nvSpPr>
          <p:cNvPr id="19" name="TextBox 18"/>
          <p:cNvSpPr txBox="1"/>
          <p:nvPr/>
        </p:nvSpPr>
        <p:spPr>
          <a:xfrm>
            <a:off x="4754880" y="3913631"/>
            <a:ext cx="2926080" cy="658368"/>
          </a:xfrm>
          <a:prstGeom prst="rect">
            <a:avLst/>
          </a:prstGeom>
          <a:noFill/>
        </p:spPr>
        <p:txBody>
          <a:bodyPr wrap="square" lIns="54864" rIns="54864" tIns="27432" bIns="27432" anchor="t">
            <a:spAutoFit/>
          </a:bodyPr>
          <a:lstStyle/>
          <a:p>
            <a:pPr algn="l"/>
            <a:r>
              <a:rPr sz="1550" b="0">
                <a:solidFill>
                  <a:srgbClr val="FDF6E8"/>
                </a:solidFill>
                <a:latin typeface="Aptos"/>
              </a:rPr>
              <a:t>The church sends people with prayer.</a:t>
            </a:r>
          </a:p>
        </p:txBody>
      </p:sp>
      <p:sp>
        <p:nvSpPr>
          <p:cNvPr id="20" name="Rounded Rectangle 19"/>
          <p:cNvSpPr/>
          <p:nvPr/>
        </p:nvSpPr>
        <p:spPr>
          <a:xfrm>
            <a:off x="8366760" y="3291839"/>
            <a:ext cx="3337560" cy="1508760"/>
          </a:xfrm>
          <a:prstGeom prst="roundRect">
            <a:avLst/>
          </a:prstGeom>
          <a:solidFill>
            <a:srgbClr val="1D221F"/>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549640" y="3456432"/>
            <a:ext cx="2926080" cy="274320"/>
          </a:xfrm>
          <a:prstGeom prst="rect">
            <a:avLst/>
          </a:prstGeom>
          <a:noFill/>
        </p:spPr>
        <p:txBody>
          <a:bodyPr wrap="square" lIns="54864" rIns="54864" tIns="27432" bIns="27432" anchor="t">
            <a:spAutoFit/>
          </a:bodyPr>
          <a:lstStyle/>
          <a:p>
            <a:pPr algn="l"/>
            <a:r>
              <a:rPr sz="2000" b="1">
                <a:solidFill>
                  <a:srgbClr val="F5E1B9"/>
                </a:solidFill>
                <a:latin typeface="Aptos"/>
              </a:rPr>
              <a:t>Hope</a:t>
            </a:r>
          </a:p>
        </p:txBody>
      </p:sp>
      <p:sp>
        <p:nvSpPr>
          <p:cNvPr id="22" name="TextBox 21"/>
          <p:cNvSpPr txBox="1"/>
          <p:nvPr/>
        </p:nvSpPr>
        <p:spPr>
          <a:xfrm>
            <a:off x="8549640" y="3913631"/>
            <a:ext cx="2926080" cy="658368"/>
          </a:xfrm>
          <a:prstGeom prst="rect">
            <a:avLst/>
          </a:prstGeom>
          <a:noFill/>
        </p:spPr>
        <p:txBody>
          <a:bodyPr wrap="square" lIns="54864" rIns="54864" tIns="27432" bIns="27432" anchor="t">
            <a:spAutoFit/>
          </a:bodyPr>
          <a:lstStyle/>
          <a:p>
            <a:pPr algn="l"/>
            <a:r>
              <a:rPr sz="1550" b="0">
                <a:solidFill>
                  <a:srgbClr val="FDF6E8"/>
                </a:solidFill>
                <a:latin typeface="Aptos"/>
              </a:rPr>
              <a:t>Parting is held within God's care.</a:t>
            </a:r>
          </a:p>
        </p:txBody>
      </p:sp>
      <p:sp>
        <p:nvSpPr>
          <p:cNvPr id="23" name="TextBox 22"/>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Pastoral and Worship Use</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188720"/>
            <a:ext cx="4983480" cy="457200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508760"/>
            <a:ext cx="4526280" cy="347472"/>
          </a:xfrm>
          <a:prstGeom prst="rect">
            <a:avLst/>
          </a:prstGeom>
          <a:noFill/>
        </p:spPr>
        <p:txBody>
          <a:bodyPr wrap="square" lIns="54864" rIns="54864" tIns="27432" bIns="27432" anchor="t">
            <a:spAutoFit/>
          </a:bodyPr>
          <a:lstStyle/>
          <a:p>
            <a:pPr algn="l"/>
            <a:r>
              <a:rPr sz="2300" b="1">
                <a:solidFill>
                  <a:srgbClr val="FDF6E8"/>
                </a:solidFill>
                <a:latin typeface="Aptos"/>
              </a:rPr>
              <a:t>Suitable moments</a:t>
            </a:r>
          </a:p>
        </p:txBody>
      </p:sp>
      <p:sp>
        <p:nvSpPr>
          <p:cNvPr id="7" name="TextBox 6"/>
          <p:cNvSpPr txBox="1"/>
          <p:nvPr/>
        </p:nvSpPr>
        <p:spPr>
          <a:xfrm>
            <a:off x="1005840" y="1965960"/>
            <a:ext cx="4389120" cy="2423160"/>
          </a:xfrm>
          <a:prstGeom prst="rect">
            <a:avLst/>
          </a:prstGeom>
          <a:noFill/>
        </p:spPr>
        <p:txBody>
          <a:bodyPr wrap="square" lIns="73152" rIns="73152">
            <a:spAutoFit/>
          </a:bodyPr>
          <a:lstStyle/>
          <a:p>
            <a:pPr>
              <a:spcAft>
                <a:spcPts val="700"/>
              </a:spcAft>
              <a:defRPr sz="1700">
                <a:solidFill>
                  <a:srgbClr val="FDF6E8"/>
                </a:solidFill>
                <a:latin typeface="Aptos"/>
              </a:defRPr>
            </a:pPr>
            <a:r>
              <a:t>- Worship dismissal</a:t>
            </a:r>
          </a:p>
          <a:p>
            <a:pPr>
              <a:spcAft>
                <a:spcPts val="700"/>
              </a:spcAft>
              <a:defRPr sz="1700">
                <a:solidFill>
                  <a:srgbClr val="FDF6E8"/>
                </a:solidFill>
                <a:latin typeface="Aptos"/>
              </a:defRPr>
            </a:pPr>
            <a:r>
              <a:t>- Commissioning or sending</a:t>
            </a:r>
          </a:p>
          <a:p>
            <a:pPr>
              <a:spcAft>
                <a:spcPts val="700"/>
              </a:spcAft>
              <a:defRPr sz="1700">
                <a:solidFill>
                  <a:srgbClr val="FDF6E8"/>
                </a:solidFill>
                <a:latin typeface="Aptos"/>
              </a:defRPr>
            </a:pPr>
            <a:r>
              <a:t>- Graduation recognition</a:t>
            </a:r>
          </a:p>
          <a:p>
            <a:pPr>
              <a:spcAft>
                <a:spcPts val="700"/>
              </a:spcAft>
              <a:defRPr sz="1700">
                <a:solidFill>
                  <a:srgbClr val="FDF6E8"/>
                </a:solidFill>
                <a:latin typeface="Aptos"/>
              </a:defRPr>
            </a:pPr>
            <a:r>
              <a:t>- Farewell for a pastor or member</a:t>
            </a:r>
          </a:p>
          <a:p>
            <a:pPr>
              <a:spcAft>
                <a:spcPts val="700"/>
              </a:spcAft>
              <a:defRPr sz="1700">
                <a:solidFill>
                  <a:srgbClr val="FDF6E8"/>
                </a:solidFill>
                <a:latin typeface="Aptos"/>
              </a:defRPr>
            </a:pPr>
            <a:r>
              <a:t>- Choir concert closing</a:t>
            </a:r>
          </a:p>
          <a:p>
            <a:pPr>
              <a:spcAft>
                <a:spcPts val="700"/>
              </a:spcAft>
              <a:defRPr sz="1700">
                <a:solidFill>
                  <a:srgbClr val="FDF6E8"/>
                </a:solidFill>
                <a:latin typeface="Aptos"/>
              </a:defRPr>
            </a:pPr>
            <a:r>
              <a:t>- Travel or mission prayer</a:t>
            </a:r>
          </a:p>
        </p:txBody>
      </p:sp>
      <p:sp>
        <p:nvSpPr>
          <p:cNvPr id="8" name="Rounded Rectangle 7"/>
          <p:cNvSpPr/>
          <p:nvPr/>
        </p:nvSpPr>
        <p:spPr>
          <a:xfrm>
            <a:off x="6400800" y="1463040"/>
            <a:ext cx="4389120" cy="3474720"/>
          </a:xfrm>
          <a:prstGeom prst="roundRect">
            <a:avLst/>
          </a:prstGeom>
          <a:solidFill>
            <a:srgbClr val="22201C"/>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675120" y="1783080"/>
            <a:ext cx="3840480" cy="365760"/>
          </a:xfrm>
          <a:prstGeom prst="rect">
            <a:avLst/>
          </a:prstGeom>
          <a:noFill/>
        </p:spPr>
        <p:txBody>
          <a:bodyPr wrap="square" lIns="54864" rIns="54864" tIns="27432" bIns="27432" anchor="t">
            <a:spAutoFit/>
          </a:bodyPr>
          <a:lstStyle/>
          <a:p>
            <a:pPr algn="l"/>
            <a:r>
              <a:rPr sz="2400" b="1">
                <a:solidFill>
                  <a:srgbClr val="FDF6E8"/>
                </a:solidFill>
                <a:latin typeface="Aptos"/>
              </a:rPr>
              <a:t>Placement matters</a:t>
            </a:r>
          </a:p>
        </p:txBody>
      </p:sp>
      <p:sp>
        <p:nvSpPr>
          <p:cNvPr id="10" name="TextBox 9"/>
          <p:cNvSpPr txBox="1"/>
          <p:nvPr/>
        </p:nvSpPr>
        <p:spPr>
          <a:xfrm>
            <a:off x="6675120" y="2423160"/>
            <a:ext cx="3749039" cy="1280160"/>
          </a:xfrm>
          <a:prstGeom prst="rect">
            <a:avLst/>
          </a:prstGeom>
          <a:noFill/>
        </p:spPr>
        <p:txBody>
          <a:bodyPr wrap="square" lIns="54864" rIns="54864" tIns="27432" bIns="27432" anchor="t">
            <a:spAutoFit/>
          </a:bodyPr>
          <a:lstStyle/>
          <a:p>
            <a:pPr algn="l"/>
            <a:r>
              <a:rPr sz="2000" b="0">
                <a:solidFill>
                  <a:srgbClr val="F6E6C8"/>
                </a:solidFill>
                <a:latin typeface="Aptos"/>
              </a:rPr>
              <a:t>The piece works best when it functions as the actual sending word of the service, not as background music after the service is over.</a:t>
            </a:r>
          </a:p>
        </p:txBody>
      </p:sp>
      <p:sp>
        <p:nvSpPr>
          <p:cNvPr id="11" name="TextBox 10"/>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warm_textur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Choir Director Notes</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170432"/>
            <a:ext cx="10744200" cy="489204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572768"/>
            <a:ext cx="10104120" cy="2926080"/>
          </a:xfrm>
          <a:prstGeom prst="rect">
            <a:avLst/>
          </a:prstGeom>
          <a:noFill/>
        </p:spPr>
        <p:txBody>
          <a:bodyPr wrap="square" lIns="73152" rIns="73152">
            <a:spAutoFit/>
          </a:bodyPr>
          <a:lstStyle/>
          <a:p>
            <a:pPr>
              <a:spcAft>
                <a:spcPts val="700"/>
              </a:spcAft>
              <a:defRPr sz="1850">
                <a:solidFill>
                  <a:srgbClr val="FDF6E8"/>
                </a:solidFill>
                <a:latin typeface="Aptos"/>
              </a:defRPr>
            </a:pPr>
            <a:r>
              <a:t>- Rehearse the text as spoken prayer before singing.</a:t>
            </a:r>
          </a:p>
          <a:p>
            <a:pPr>
              <a:spcAft>
                <a:spcPts val="700"/>
              </a:spcAft>
              <a:defRPr sz="1850">
                <a:solidFill>
                  <a:srgbClr val="FDF6E8"/>
                </a:solidFill>
                <a:latin typeface="Aptos"/>
              </a:defRPr>
            </a:pPr>
            <a:r>
              <a:t>- Keep vowels unified and consonants clear; the congregation receives the blessing through the words.</a:t>
            </a:r>
          </a:p>
          <a:p>
            <a:pPr>
              <a:spcAft>
                <a:spcPts val="700"/>
              </a:spcAft>
              <a:defRPr sz="1850">
                <a:solidFill>
                  <a:srgbClr val="FDF6E8"/>
                </a:solidFill>
                <a:latin typeface="Aptos"/>
              </a:defRPr>
            </a:pPr>
            <a:r>
              <a:t>- Shape phrases gently; avoid rushing the final assurance.</a:t>
            </a:r>
          </a:p>
          <a:p>
            <a:pPr>
              <a:spcAft>
                <a:spcPts val="700"/>
              </a:spcAft>
              <a:defRPr sz="1850">
                <a:solidFill>
                  <a:srgbClr val="FDF6E8"/>
                </a:solidFill>
                <a:latin typeface="Aptos"/>
              </a:defRPr>
            </a:pPr>
            <a:r>
              <a:t>- Balance inner voices carefully so the a cappella harmony feels secure.</a:t>
            </a:r>
          </a:p>
          <a:p>
            <a:pPr>
              <a:spcAft>
                <a:spcPts val="700"/>
              </a:spcAft>
              <a:defRPr sz="1850">
                <a:solidFill>
                  <a:srgbClr val="FDF6E8"/>
                </a:solidFill>
                <a:latin typeface="Aptos"/>
              </a:defRPr>
            </a:pPr>
            <a:r>
              <a:t>- Use stillness after the final chord. Let the blessing land.</a:t>
            </a:r>
          </a:p>
        </p:txBody>
      </p:sp>
      <p:sp>
        <p:nvSpPr>
          <p:cNvPr id="7" name="TextBox 6"/>
          <p:cNvSpPr txBox="1"/>
          <p:nvPr/>
        </p:nvSpPr>
        <p:spPr>
          <a:xfrm>
            <a:off x="1005840" y="4983480"/>
            <a:ext cx="10058400" cy="411480"/>
          </a:xfrm>
          <a:prstGeom prst="rect">
            <a:avLst/>
          </a:prstGeom>
          <a:noFill/>
        </p:spPr>
        <p:txBody>
          <a:bodyPr wrap="square" lIns="54864" rIns="54864" tIns="27432" bIns="27432" anchor="t">
            <a:spAutoFit/>
          </a:bodyPr>
          <a:lstStyle/>
          <a:p>
            <a:pPr algn="ctr"/>
            <a:r>
              <a:rPr sz="2200" b="1">
                <a:solidFill>
                  <a:srgbClr val="F5E1B9"/>
                </a:solidFill>
                <a:latin typeface="Aptos"/>
              </a:rPr>
              <a:t>Conduct the piece with pastoral warmth more than concert brilliance.</a:t>
            </a:r>
          </a:p>
        </p:txBody>
      </p:sp>
      <p:sp>
        <p:nvSpPr>
          <p:cNvPr id="8" name="TextBox 7"/>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Teaching Questions</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85800" y="1143000"/>
            <a:ext cx="10881360" cy="502920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508760"/>
            <a:ext cx="10241280" cy="3840480"/>
          </a:xfrm>
          <a:prstGeom prst="rect">
            <a:avLst/>
          </a:prstGeom>
          <a:noFill/>
        </p:spPr>
        <p:txBody>
          <a:bodyPr wrap="square" lIns="73152" rIns="73152">
            <a:spAutoFit/>
          </a:bodyPr>
          <a:lstStyle/>
          <a:p>
            <a:pPr>
              <a:spcAft>
                <a:spcPts val="700"/>
              </a:spcAft>
              <a:defRPr sz="2000">
                <a:solidFill>
                  <a:srgbClr val="FDF6E8"/>
                </a:solidFill>
                <a:latin typeface="Aptos"/>
              </a:defRPr>
            </a:pPr>
            <a:r>
              <a:t>- What makes a sung benediction different from an ordinary closing song?</a:t>
            </a:r>
          </a:p>
          <a:p>
            <a:pPr>
              <a:spcAft>
                <a:spcPts val="700"/>
              </a:spcAft>
              <a:defRPr sz="2000">
                <a:solidFill>
                  <a:srgbClr val="FDF6E8"/>
                </a:solidFill>
                <a:latin typeface="Aptos"/>
              </a:defRPr>
            </a:pPr>
            <a:r>
              <a:t>- How do Numbers 6 and Psalm 121 shape the meaning of this piece?</a:t>
            </a:r>
          </a:p>
          <a:p>
            <a:pPr>
              <a:spcAft>
                <a:spcPts val="700"/>
              </a:spcAft>
              <a:defRPr sz="2000">
                <a:solidFill>
                  <a:srgbClr val="FDF6E8"/>
                </a:solidFill>
                <a:latin typeface="Aptos"/>
              </a:defRPr>
            </a:pPr>
            <a:r>
              <a:t>- Why should farewell in Christian worship be more than sentiment?</a:t>
            </a:r>
          </a:p>
          <a:p>
            <a:pPr>
              <a:spcAft>
                <a:spcPts val="700"/>
              </a:spcAft>
              <a:defRPr sz="2000">
                <a:solidFill>
                  <a:srgbClr val="FDF6E8"/>
                </a:solidFill>
                <a:latin typeface="Aptos"/>
              </a:defRPr>
            </a:pPr>
            <a:r>
              <a:t>- What does the image of God's hand teach about human uncertainty?</a:t>
            </a:r>
          </a:p>
          <a:p>
            <a:pPr>
              <a:spcAft>
                <a:spcPts val="700"/>
              </a:spcAft>
              <a:defRPr sz="2000">
                <a:solidFill>
                  <a:srgbClr val="FDF6E8"/>
                </a:solidFill>
                <a:latin typeface="Aptos"/>
              </a:defRPr>
            </a:pPr>
            <a:r>
              <a:t>- How can a congregation embody this blessing after the service ends?</a:t>
            </a:r>
          </a:p>
        </p:txBody>
      </p:sp>
      <p:sp>
        <p:nvSpPr>
          <p:cNvPr id="7" name="TextBox 6"/>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Application: Blessing the Road Ahead</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234440"/>
            <a:ext cx="10607040" cy="470916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645920"/>
            <a:ext cx="10058400" cy="2651760"/>
          </a:xfrm>
          <a:prstGeom prst="rect">
            <a:avLst/>
          </a:prstGeom>
          <a:noFill/>
        </p:spPr>
        <p:txBody>
          <a:bodyPr wrap="square" lIns="73152" rIns="73152">
            <a:spAutoFit/>
          </a:bodyPr>
          <a:lstStyle/>
          <a:p>
            <a:pPr>
              <a:spcAft>
                <a:spcPts val="700"/>
              </a:spcAft>
              <a:defRPr sz="2000">
                <a:solidFill>
                  <a:srgbClr val="FDF6E8"/>
                </a:solidFill>
                <a:latin typeface="Aptos"/>
              </a:defRPr>
            </a:pPr>
            <a:r>
              <a:t>- Pray by name for people entering a new season.</a:t>
            </a:r>
          </a:p>
          <a:p>
            <a:pPr>
              <a:spcAft>
                <a:spcPts val="700"/>
              </a:spcAft>
              <a:defRPr sz="2000">
                <a:solidFill>
                  <a:srgbClr val="FDF6E8"/>
                </a:solidFill>
                <a:latin typeface="Aptos"/>
              </a:defRPr>
            </a:pPr>
            <a:r>
              <a:t>- Send departing members with Scripture, not only good wishes.</a:t>
            </a:r>
          </a:p>
          <a:p>
            <a:pPr>
              <a:spcAft>
                <a:spcPts val="700"/>
              </a:spcAft>
              <a:defRPr sz="2000">
                <a:solidFill>
                  <a:srgbClr val="FDF6E8"/>
                </a:solidFill>
                <a:latin typeface="Aptos"/>
              </a:defRPr>
            </a:pPr>
            <a:r>
              <a:t>- Follow a blessing with practical care: notes, meals, calls, and continued prayer.</a:t>
            </a:r>
          </a:p>
          <a:p>
            <a:pPr>
              <a:spcAft>
                <a:spcPts val="700"/>
              </a:spcAft>
              <a:defRPr sz="2000">
                <a:solidFill>
                  <a:srgbClr val="FDF6E8"/>
                </a:solidFill>
                <a:latin typeface="Aptos"/>
              </a:defRPr>
            </a:pPr>
            <a:r>
              <a:t>- Remember that the church's dismissal is mission: people leave to serve under God's keeping.</a:t>
            </a:r>
          </a:p>
        </p:txBody>
      </p:sp>
      <p:sp>
        <p:nvSpPr>
          <p:cNvPr id="7" name="TextBox 6"/>
          <p:cNvSpPr txBox="1"/>
          <p:nvPr/>
        </p:nvSpPr>
        <p:spPr>
          <a:xfrm>
            <a:off x="1143000" y="4983480"/>
            <a:ext cx="9921240" cy="457200"/>
          </a:xfrm>
          <a:prstGeom prst="rect">
            <a:avLst/>
          </a:prstGeom>
          <a:noFill/>
        </p:spPr>
        <p:txBody>
          <a:bodyPr wrap="square" lIns="54864" rIns="54864" tIns="27432" bIns="27432" anchor="t">
            <a:spAutoFit/>
          </a:bodyPr>
          <a:lstStyle/>
          <a:p>
            <a:pPr algn="ctr"/>
            <a:r>
              <a:rPr sz="2500" b="1">
                <a:solidFill>
                  <a:srgbClr val="F6E1B9"/>
                </a:solidFill>
                <a:latin typeface="Aptos"/>
              </a:rPr>
              <a:t>A Christian farewell says: God goes with you, and we continue to love you.</a:t>
            </a:r>
          </a:p>
        </p:txBody>
      </p:sp>
      <p:sp>
        <p:nvSpPr>
          <p:cNvPr id="8" name="TextBox 7"/>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warm_textur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Suggested Lesson Flow</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143000"/>
            <a:ext cx="5166360" cy="489204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463040"/>
            <a:ext cx="4572000" cy="320040"/>
          </a:xfrm>
          <a:prstGeom prst="rect">
            <a:avLst/>
          </a:prstGeom>
          <a:noFill/>
        </p:spPr>
        <p:txBody>
          <a:bodyPr wrap="square" lIns="54864" rIns="54864" tIns="27432" bIns="27432" anchor="t">
            <a:spAutoFit/>
          </a:bodyPr>
          <a:lstStyle/>
          <a:p>
            <a:pPr algn="l"/>
            <a:r>
              <a:rPr sz="2300" b="1">
                <a:solidFill>
                  <a:srgbClr val="FDF6E8"/>
                </a:solidFill>
                <a:latin typeface="Aptos"/>
              </a:rPr>
              <a:t>30-minute plan</a:t>
            </a:r>
          </a:p>
        </p:txBody>
      </p:sp>
      <p:sp>
        <p:nvSpPr>
          <p:cNvPr id="7" name="TextBox 6"/>
          <p:cNvSpPr txBox="1"/>
          <p:nvPr/>
        </p:nvSpPr>
        <p:spPr>
          <a:xfrm>
            <a:off x="1005840" y="1920240"/>
            <a:ext cx="4572000" cy="2468880"/>
          </a:xfrm>
          <a:prstGeom prst="rect">
            <a:avLst/>
          </a:prstGeom>
          <a:noFill/>
        </p:spPr>
        <p:txBody>
          <a:bodyPr wrap="square" lIns="73152" rIns="73152">
            <a:spAutoFit/>
          </a:bodyPr>
          <a:lstStyle/>
          <a:p>
            <a:pPr>
              <a:spcAft>
                <a:spcPts val="700"/>
              </a:spcAft>
              <a:defRPr sz="1700">
                <a:solidFill>
                  <a:srgbClr val="FDF6E8"/>
                </a:solidFill>
                <a:latin typeface="Aptos"/>
              </a:defRPr>
            </a:pPr>
            <a:r>
              <a:t>- 5 min - opening question about farewell</a:t>
            </a:r>
          </a:p>
          <a:p>
            <a:pPr>
              <a:spcAft>
                <a:spcPts val="700"/>
              </a:spcAft>
              <a:defRPr sz="1700">
                <a:solidFill>
                  <a:srgbClr val="FDF6E8"/>
                </a:solidFill>
                <a:latin typeface="Aptos"/>
              </a:defRPr>
            </a:pPr>
            <a:r>
              <a:t>- 7 min - hymn identity and choral function</a:t>
            </a:r>
          </a:p>
          <a:p>
            <a:pPr>
              <a:spcAft>
                <a:spcPts val="700"/>
              </a:spcAft>
              <a:defRPr sz="1700">
                <a:solidFill>
                  <a:srgbClr val="FDF6E8"/>
                </a:solidFill>
                <a:latin typeface="Aptos"/>
              </a:defRPr>
            </a:pPr>
            <a:r>
              <a:t>- 8 min - Numbers 6 and Psalm 121</a:t>
            </a:r>
          </a:p>
          <a:p>
            <a:pPr>
              <a:spcAft>
                <a:spcPts val="700"/>
              </a:spcAft>
              <a:defRPr sz="1700">
                <a:solidFill>
                  <a:srgbClr val="FDF6E8"/>
                </a:solidFill>
                <a:latin typeface="Aptos"/>
              </a:defRPr>
            </a:pPr>
            <a:r>
              <a:t>- 7 min - pastoral uses</a:t>
            </a:r>
          </a:p>
          <a:p>
            <a:pPr>
              <a:spcAft>
                <a:spcPts val="700"/>
              </a:spcAft>
              <a:defRPr sz="1700">
                <a:solidFill>
                  <a:srgbClr val="FDF6E8"/>
                </a:solidFill>
                <a:latin typeface="Aptos"/>
              </a:defRPr>
            </a:pPr>
            <a:r>
              <a:t>- 3 min - closing prayer</a:t>
            </a:r>
          </a:p>
        </p:txBody>
      </p:sp>
      <p:sp>
        <p:nvSpPr>
          <p:cNvPr id="8" name="Rounded Rectangle 7"/>
          <p:cNvSpPr/>
          <p:nvPr/>
        </p:nvSpPr>
        <p:spPr>
          <a:xfrm>
            <a:off x="6355080" y="1143000"/>
            <a:ext cx="5166360" cy="4892040"/>
          </a:xfrm>
          <a:prstGeom prst="roundRect">
            <a:avLst/>
          </a:prstGeom>
          <a:solidFill>
            <a:srgbClr val="1F2422"/>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629400" y="1463040"/>
            <a:ext cx="4572000" cy="320040"/>
          </a:xfrm>
          <a:prstGeom prst="rect">
            <a:avLst/>
          </a:prstGeom>
          <a:noFill/>
        </p:spPr>
        <p:txBody>
          <a:bodyPr wrap="square" lIns="54864" rIns="54864" tIns="27432" bIns="27432" anchor="t">
            <a:spAutoFit/>
          </a:bodyPr>
          <a:lstStyle/>
          <a:p>
            <a:pPr algn="l"/>
            <a:r>
              <a:rPr sz="2300" b="1">
                <a:solidFill>
                  <a:srgbClr val="FDF6E8"/>
                </a:solidFill>
                <a:latin typeface="Aptos"/>
              </a:rPr>
              <a:t>60-minute plan</a:t>
            </a:r>
          </a:p>
        </p:txBody>
      </p:sp>
      <p:sp>
        <p:nvSpPr>
          <p:cNvPr id="10" name="TextBox 9"/>
          <p:cNvSpPr txBox="1"/>
          <p:nvPr/>
        </p:nvSpPr>
        <p:spPr>
          <a:xfrm>
            <a:off x="6629400" y="1920240"/>
            <a:ext cx="4572000" cy="2743200"/>
          </a:xfrm>
          <a:prstGeom prst="rect">
            <a:avLst/>
          </a:prstGeom>
          <a:noFill/>
        </p:spPr>
        <p:txBody>
          <a:bodyPr wrap="square" lIns="73152" rIns="73152">
            <a:spAutoFit/>
          </a:bodyPr>
          <a:lstStyle/>
          <a:p>
            <a:pPr>
              <a:spcAft>
                <a:spcPts val="700"/>
              </a:spcAft>
              <a:defRPr sz="1700">
                <a:solidFill>
                  <a:srgbClr val="FDF6E8"/>
                </a:solidFill>
                <a:latin typeface="Aptos"/>
              </a:defRPr>
            </a:pPr>
            <a:r>
              <a:t>- 10 min - listen or read the blessing devotionally</a:t>
            </a:r>
          </a:p>
          <a:p>
            <a:pPr>
              <a:spcAft>
                <a:spcPts val="700"/>
              </a:spcAft>
              <a:defRPr sz="1700">
                <a:solidFill>
                  <a:srgbClr val="FDF6E8"/>
                </a:solidFill>
                <a:latin typeface="Aptos"/>
              </a:defRPr>
            </a:pPr>
            <a:r>
              <a:t>- 10 min - background and careful attribution</a:t>
            </a:r>
          </a:p>
          <a:p>
            <a:pPr>
              <a:spcAft>
                <a:spcPts val="700"/>
              </a:spcAft>
              <a:defRPr sz="1700">
                <a:solidFill>
                  <a:srgbClr val="FDF6E8"/>
                </a:solidFill>
                <a:latin typeface="Aptos"/>
              </a:defRPr>
            </a:pPr>
            <a:r>
              <a:t>- 15 min - biblical study</a:t>
            </a:r>
          </a:p>
          <a:p>
            <a:pPr>
              <a:spcAft>
                <a:spcPts val="700"/>
              </a:spcAft>
              <a:defRPr sz="1700">
                <a:solidFill>
                  <a:srgbClr val="FDF6E8"/>
                </a:solidFill>
                <a:latin typeface="Aptos"/>
              </a:defRPr>
            </a:pPr>
            <a:r>
              <a:t>- 10 min - choral and worship observations</a:t>
            </a:r>
          </a:p>
          <a:p>
            <a:pPr>
              <a:spcAft>
                <a:spcPts val="700"/>
              </a:spcAft>
              <a:defRPr sz="1700">
                <a:solidFill>
                  <a:srgbClr val="FDF6E8"/>
                </a:solidFill>
                <a:latin typeface="Aptos"/>
              </a:defRPr>
            </a:pPr>
            <a:r>
              <a:t>- 10 min - group application</a:t>
            </a:r>
          </a:p>
          <a:p>
            <a:pPr>
              <a:spcAft>
                <a:spcPts val="700"/>
              </a:spcAft>
              <a:defRPr sz="1700">
                <a:solidFill>
                  <a:srgbClr val="FDF6E8"/>
                </a:solidFill>
                <a:latin typeface="Aptos"/>
              </a:defRPr>
            </a:pPr>
            <a:r>
              <a:t>- 5 min - benediction prayer</a:t>
            </a:r>
          </a:p>
        </p:txBody>
      </p:sp>
      <p:sp>
        <p:nvSpPr>
          <p:cNvPr id="11" name="TextBox 10"/>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85800" y="777240"/>
            <a:ext cx="10835640" cy="530352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1051560"/>
            <a:ext cx="10241280" cy="502920"/>
          </a:xfrm>
          <a:prstGeom prst="rect">
            <a:avLst/>
          </a:prstGeom>
          <a:noFill/>
        </p:spPr>
        <p:txBody>
          <a:bodyPr wrap="square" lIns="54864" rIns="54864" tIns="27432" bIns="27432" anchor="t">
            <a:spAutoFit/>
          </a:bodyPr>
          <a:lstStyle/>
          <a:p>
            <a:pPr algn="l"/>
            <a:r>
              <a:rPr sz="3200" b="1">
                <a:solidFill>
                  <a:srgbClr val="FDF6E8"/>
                </a:solidFill>
                <a:latin typeface="Aptos"/>
              </a:rPr>
              <a:t>Closing Summary and Prayer</a:t>
            </a:r>
          </a:p>
        </p:txBody>
      </p:sp>
      <p:sp>
        <p:nvSpPr>
          <p:cNvPr id="5" name="TextBox 4"/>
          <p:cNvSpPr txBox="1"/>
          <p:nvPr/>
        </p:nvSpPr>
        <p:spPr>
          <a:xfrm>
            <a:off x="960120" y="1828800"/>
            <a:ext cx="10058400" cy="731520"/>
          </a:xfrm>
          <a:prstGeom prst="rect">
            <a:avLst/>
          </a:prstGeom>
          <a:noFill/>
        </p:spPr>
        <p:txBody>
          <a:bodyPr wrap="square" lIns="54864" rIns="54864" tIns="27432" bIns="27432" anchor="t">
            <a:spAutoFit/>
          </a:bodyPr>
          <a:lstStyle/>
          <a:p>
            <a:pPr algn="ctr"/>
            <a:r>
              <a:rPr sz="2300" b="1">
                <a:solidFill>
                  <a:srgbClr val="F6E1B9"/>
                </a:solidFill>
                <a:latin typeface="Aptos"/>
              </a:rPr>
              <a:t>The church does not merely end a service; it sends God's people under the blessing and keeping of the Lord.</a:t>
            </a:r>
          </a:p>
        </p:txBody>
      </p:sp>
      <p:sp>
        <p:nvSpPr>
          <p:cNvPr id="6" name="TextBox 5"/>
          <p:cNvSpPr txBox="1"/>
          <p:nvPr/>
        </p:nvSpPr>
        <p:spPr>
          <a:xfrm>
            <a:off x="1234440" y="3017520"/>
            <a:ext cx="9509760" cy="1280160"/>
          </a:xfrm>
          <a:prstGeom prst="rect">
            <a:avLst/>
          </a:prstGeom>
          <a:noFill/>
        </p:spPr>
        <p:txBody>
          <a:bodyPr wrap="square" lIns="73152" rIns="73152">
            <a:spAutoFit/>
          </a:bodyPr>
          <a:lstStyle/>
          <a:p>
            <a:pPr>
              <a:spcAft>
                <a:spcPts val="700"/>
              </a:spcAft>
              <a:defRPr sz="2000">
                <a:solidFill>
                  <a:srgbClr val="FDF6E8"/>
                </a:solidFill>
                <a:latin typeface="Aptos"/>
              </a:defRPr>
            </a:pPr>
            <a:r>
              <a:t>Lord, bless and keep your people as they go. Let your face shine upon them with grace. Guard their going out and coming in, lead them by your hand, and give them peace through Jesus Christ our Lord. Amen.</a:t>
            </a:r>
          </a:p>
        </p:txBody>
      </p:sp>
      <p:sp>
        <p:nvSpPr>
          <p:cNvPr id="7" name="TextBox 6"/>
          <p:cNvSpPr txBox="1"/>
          <p:nvPr/>
        </p:nvSpPr>
        <p:spPr>
          <a:xfrm>
            <a:off x="914400" y="5669280"/>
            <a:ext cx="10241280" cy="384048"/>
          </a:xfrm>
          <a:prstGeom prst="rect">
            <a:avLst/>
          </a:prstGeom>
          <a:noFill/>
        </p:spPr>
        <p:txBody>
          <a:bodyPr wrap="square" lIns="54864" rIns="54864" tIns="27432" bIns="27432" anchor="t">
            <a:spAutoFit/>
          </a:bodyPr>
          <a:lstStyle/>
          <a:p>
            <a:pPr algn="ctr"/>
            <a:r>
              <a:rPr sz="919" b="0">
                <a:solidFill>
                  <a:srgbClr val="D7CDBC"/>
                </a:solidFill>
                <a:latin typeface="Aptos"/>
              </a:rPr>
              <a:t>© HymnInfo.com. Free for personal, church, classroom, and small-group teaching use. Please do not sell, repost, or redistribute as downloadable files without permission.</a:t>
            </a:r>
          </a:p>
        </p:txBody>
      </p:sp>
      <p:sp>
        <p:nvSpPr>
          <p:cNvPr id="8" name="TextBox 7"/>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warm_textur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Teaching Aim</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325880"/>
            <a:ext cx="10607040" cy="443484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1463040" y="1874519"/>
            <a:ext cx="822960" cy="822960"/>
          </a:xfrm>
          <a:prstGeom prst="ellipse">
            <a:avLst/>
          </a:prstGeom>
          <a:solidFill>
            <a:srgbClr val="495B3E"/>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600200" y="2020824"/>
            <a:ext cx="548640" cy="292608"/>
          </a:xfrm>
          <a:prstGeom prst="rect">
            <a:avLst/>
          </a:prstGeom>
          <a:noFill/>
        </p:spPr>
        <p:txBody>
          <a:bodyPr wrap="square" lIns="54864" rIns="54864" tIns="27432" bIns="27432" anchor="t">
            <a:spAutoFit/>
          </a:bodyPr>
          <a:lstStyle/>
          <a:p>
            <a:pPr algn="ctr"/>
            <a:r>
              <a:rPr sz="2000" b="1">
                <a:solidFill>
                  <a:srgbClr val="FDF6E8"/>
                </a:solidFill>
                <a:latin typeface="Aptos"/>
              </a:rPr>
              <a:t>1</a:t>
            </a:r>
          </a:p>
        </p:txBody>
      </p:sp>
      <p:sp>
        <p:nvSpPr>
          <p:cNvPr id="8" name="TextBox 7"/>
          <p:cNvSpPr txBox="1"/>
          <p:nvPr/>
        </p:nvSpPr>
        <p:spPr>
          <a:xfrm>
            <a:off x="1234440" y="2788920"/>
            <a:ext cx="1280160" cy="320040"/>
          </a:xfrm>
          <a:prstGeom prst="rect">
            <a:avLst/>
          </a:prstGeom>
          <a:noFill/>
        </p:spPr>
        <p:txBody>
          <a:bodyPr wrap="square" lIns="54864" rIns="54864" tIns="27432" bIns="27432" anchor="t">
            <a:spAutoFit/>
          </a:bodyPr>
          <a:lstStyle/>
          <a:p>
            <a:pPr algn="ctr"/>
            <a:r>
              <a:rPr sz="1300" b="1">
                <a:solidFill>
                  <a:srgbClr val="FDF6E8"/>
                </a:solidFill>
                <a:latin typeface="Aptos"/>
              </a:rPr>
              <a:t>Understand</a:t>
            </a:r>
          </a:p>
        </p:txBody>
      </p:sp>
      <p:sp>
        <p:nvSpPr>
          <p:cNvPr id="9" name="Oval 8"/>
          <p:cNvSpPr/>
          <p:nvPr/>
        </p:nvSpPr>
        <p:spPr>
          <a:xfrm>
            <a:off x="4800600" y="1874519"/>
            <a:ext cx="822960" cy="822960"/>
          </a:xfrm>
          <a:prstGeom prst="ellipse">
            <a:avLst/>
          </a:prstGeom>
          <a:solidFill>
            <a:srgbClr val="495B3E"/>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937760" y="2020824"/>
            <a:ext cx="548640" cy="292608"/>
          </a:xfrm>
          <a:prstGeom prst="rect">
            <a:avLst/>
          </a:prstGeom>
          <a:noFill/>
        </p:spPr>
        <p:txBody>
          <a:bodyPr wrap="square" lIns="54864" rIns="54864" tIns="27432" bIns="27432" anchor="t">
            <a:spAutoFit/>
          </a:bodyPr>
          <a:lstStyle/>
          <a:p>
            <a:pPr algn="ctr"/>
            <a:r>
              <a:rPr sz="2000" b="1">
                <a:solidFill>
                  <a:srgbClr val="FDF6E8"/>
                </a:solidFill>
                <a:latin typeface="Aptos"/>
              </a:rPr>
              <a:t>2</a:t>
            </a:r>
          </a:p>
        </p:txBody>
      </p:sp>
      <p:sp>
        <p:nvSpPr>
          <p:cNvPr id="11" name="TextBox 10"/>
          <p:cNvSpPr txBox="1"/>
          <p:nvPr/>
        </p:nvSpPr>
        <p:spPr>
          <a:xfrm>
            <a:off x="4572000" y="2788920"/>
            <a:ext cx="1280160" cy="320040"/>
          </a:xfrm>
          <a:prstGeom prst="rect">
            <a:avLst/>
          </a:prstGeom>
          <a:noFill/>
        </p:spPr>
        <p:txBody>
          <a:bodyPr wrap="square" lIns="54864" rIns="54864" tIns="27432" bIns="27432" anchor="t">
            <a:spAutoFit/>
          </a:bodyPr>
          <a:lstStyle/>
          <a:p>
            <a:pPr algn="ctr"/>
            <a:r>
              <a:rPr sz="1300" b="1">
                <a:solidFill>
                  <a:srgbClr val="FDF6E8"/>
                </a:solidFill>
                <a:latin typeface="Aptos"/>
              </a:rPr>
              <a:t>Feel</a:t>
            </a:r>
          </a:p>
        </p:txBody>
      </p:sp>
      <p:sp>
        <p:nvSpPr>
          <p:cNvPr id="12" name="Oval 11"/>
          <p:cNvSpPr/>
          <p:nvPr/>
        </p:nvSpPr>
        <p:spPr>
          <a:xfrm>
            <a:off x="8138160" y="1874519"/>
            <a:ext cx="822960" cy="822960"/>
          </a:xfrm>
          <a:prstGeom prst="ellipse">
            <a:avLst/>
          </a:prstGeom>
          <a:solidFill>
            <a:srgbClr val="495B3E"/>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75320" y="2020824"/>
            <a:ext cx="548640" cy="292608"/>
          </a:xfrm>
          <a:prstGeom prst="rect">
            <a:avLst/>
          </a:prstGeom>
          <a:noFill/>
        </p:spPr>
        <p:txBody>
          <a:bodyPr wrap="square" lIns="54864" rIns="54864" tIns="27432" bIns="27432" anchor="t">
            <a:spAutoFit/>
          </a:bodyPr>
          <a:lstStyle/>
          <a:p>
            <a:pPr algn="ctr"/>
            <a:r>
              <a:rPr sz="2000" b="1">
                <a:solidFill>
                  <a:srgbClr val="FDF6E8"/>
                </a:solidFill>
                <a:latin typeface="Aptos"/>
              </a:rPr>
              <a:t>3</a:t>
            </a:r>
          </a:p>
        </p:txBody>
      </p:sp>
      <p:sp>
        <p:nvSpPr>
          <p:cNvPr id="14" name="TextBox 13"/>
          <p:cNvSpPr txBox="1"/>
          <p:nvPr/>
        </p:nvSpPr>
        <p:spPr>
          <a:xfrm>
            <a:off x="7909560" y="2788920"/>
            <a:ext cx="1280160" cy="320040"/>
          </a:xfrm>
          <a:prstGeom prst="rect">
            <a:avLst/>
          </a:prstGeom>
          <a:noFill/>
        </p:spPr>
        <p:txBody>
          <a:bodyPr wrap="square" lIns="54864" rIns="54864" tIns="27432" bIns="27432" anchor="t">
            <a:spAutoFit/>
          </a:bodyPr>
          <a:lstStyle/>
          <a:p>
            <a:pPr algn="ctr"/>
            <a:r>
              <a:rPr sz="1300" b="1">
                <a:solidFill>
                  <a:srgbClr val="FDF6E8"/>
                </a:solidFill>
                <a:latin typeface="Aptos"/>
              </a:rPr>
              <a:t>Practice</a:t>
            </a:r>
          </a:p>
        </p:txBody>
      </p:sp>
      <p:sp>
        <p:nvSpPr>
          <p:cNvPr id="15" name="TextBox 14"/>
          <p:cNvSpPr txBox="1"/>
          <p:nvPr/>
        </p:nvSpPr>
        <p:spPr>
          <a:xfrm>
            <a:off x="1097280" y="3429000"/>
            <a:ext cx="10012680" cy="1280160"/>
          </a:xfrm>
          <a:prstGeom prst="rect">
            <a:avLst/>
          </a:prstGeom>
          <a:noFill/>
        </p:spPr>
        <p:txBody>
          <a:bodyPr wrap="square" lIns="73152" rIns="73152">
            <a:spAutoFit/>
          </a:bodyPr>
          <a:lstStyle/>
          <a:p>
            <a:pPr>
              <a:spcAft>
                <a:spcPts val="700"/>
              </a:spcAft>
              <a:defRPr sz="2000">
                <a:solidFill>
                  <a:srgbClr val="F6EAD2"/>
                </a:solidFill>
                <a:latin typeface="Aptos"/>
              </a:defRPr>
            </a:pPr>
            <a:r>
              <a:t>- A benediction sends God's people under his care.</a:t>
            </a:r>
          </a:p>
          <a:p>
            <a:pPr>
              <a:spcAft>
                <a:spcPts val="700"/>
              </a:spcAft>
              <a:defRPr sz="2000">
                <a:solidFill>
                  <a:srgbClr val="F6EAD2"/>
                </a:solidFill>
                <a:latin typeface="Aptos"/>
              </a:defRPr>
            </a:pPr>
            <a:r>
              <a:t>- Parting is not abandonment; the Lord keeps the road ahead.</a:t>
            </a:r>
          </a:p>
          <a:p>
            <a:pPr>
              <a:spcAft>
                <a:spcPts val="700"/>
              </a:spcAft>
              <a:defRPr sz="2000">
                <a:solidFill>
                  <a:srgbClr val="F6EAD2"/>
                </a:solidFill>
                <a:latin typeface="Aptos"/>
              </a:defRPr>
            </a:pPr>
            <a:r>
              <a:t>- The church blesses, prays, encourages, and continues fellowship.</a:t>
            </a:r>
          </a:p>
        </p:txBody>
      </p:sp>
      <p:sp>
        <p:nvSpPr>
          <p:cNvPr id="16" name="TextBox 15"/>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Hymn Identity</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85800" y="1143000"/>
            <a:ext cx="5257800" cy="493776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1508760"/>
            <a:ext cx="4800600" cy="3246120"/>
          </a:xfrm>
          <a:prstGeom prst="rect">
            <a:avLst/>
          </a:prstGeom>
          <a:noFill/>
        </p:spPr>
        <p:txBody>
          <a:bodyPr wrap="square" lIns="73152" rIns="73152">
            <a:spAutoFit/>
          </a:bodyPr>
          <a:lstStyle/>
          <a:p>
            <a:pPr>
              <a:spcAft>
                <a:spcPts val="700"/>
              </a:spcAft>
              <a:defRPr sz="1600">
                <a:solidFill>
                  <a:srgbClr val="FDF6E8"/>
                </a:solidFill>
                <a:latin typeface="Aptos"/>
              </a:defRPr>
            </a:pPr>
            <a:r>
              <a:t>Title: A Parting Blessing</a:t>
            </a:r>
          </a:p>
          <a:p>
            <a:pPr>
              <a:spcAft>
                <a:spcPts val="700"/>
              </a:spcAft>
              <a:defRPr sz="1600">
                <a:solidFill>
                  <a:srgbClr val="FDF6E8"/>
                </a:solidFill>
                <a:latin typeface="Aptos"/>
              </a:defRPr>
            </a:pPr>
            <a:r>
              <a:t>First line: May the road rise to meet you</a:t>
            </a:r>
          </a:p>
          <a:p>
            <a:pPr>
              <a:spcAft>
                <a:spcPts val="700"/>
              </a:spcAft>
              <a:defRPr sz="1600">
                <a:solidFill>
                  <a:srgbClr val="FDF6E8"/>
                </a:solidFill>
                <a:latin typeface="Aptos"/>
              </a:defRPr>
            </a:pPr>
            <a:r>
              <a:t>Text: traditional anonymous blessing</a:t>
            </a:r>
          </a:p>
          <a:p>
            <a:pPr>
              <a:spcAft>
                <a:spcPts val="700"/>
              </a:spcAft>
              <a:defRPr sz="1600">
                <a:solidFill>
                  <a:srgbClr val="FDF6E8"/>
                </a:solidFill>
                <a:latin typeface="Aptos"/>
              </a:defRPr>
            </a:pPr>
            <a:r>
              <a:t>Composer: J. Jerome Williams</a:t>
            </a:r>
          </a:p>
          <a:p>
            <a:pPr>
              <a:spcAft>
                <a:spcPts val="700"/>
              </a:spcAft>
              <a:defRPr sz="1600">
                <a:solidFill>
                  <a:srgbClr val="FDF6E8"/>
                </a:solidFill>
                <a:latin typeface="Aptos"/>
              </a:defRPr>
            </a:pPr>
            <a:r>
              <a:t>Publication setting: Shawnee Press choral octavo, 1970s</a:t>
            </a:r>
          </a:p>
          <a:p>
            <a:pPr>
              <a:spcAft>
                <a:spcPts val="700"/>
              </a:spcAft>
              <a:defRPr sz="1600">
                <a:solidFill>
                  <a:srgbClr val="FDF6E8"/>
                </a:solidFill>
                <a:latin typeface="Aptos"/>
              </a:defRPr>
            </a:pPr>
            <a:r>
              <a:t>Form: SATB a cappella choral benediction</a:t>
            </a:r>
          </a:p>
        </p:txBody>
      </p:sp>
      <p:sp>
        <p:nvSpPr>
          <p:cNvPr id="7" name="Rounded Rectangle 6"/>
          <p:cNvSpPr/>
          <p:nvPr/>
        </p:nvSpPr>
        <p:spPr>
          <a:xfrm>
            <a:off x="6446520" y="1417320"/>
            <a:ext cx="4800600" cy="3611880"/>
          </a:xfrm>
          <a:prstGeom prst="roundRect">
            <a:avLst/>
          </a:prstGeom>
          <a:solidFill>
            <a:srgbClr val="20231D"/>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720840" y="1783080"/>
            <a:ext cx="4297680" cy="384048"/>
          </a:xfrm>
          <a:prstGeom prst="rect">
            <a:avLst/>
          </a:prstGeom>
          <a:noFill/>
        </p:spPr>
        <p:txBody>
          <a:bodyPr wrap="square" lIns="54864" rIns="54864" tIns="27432" bIns="27432" anchor="t">
            <a:spAutoFit/>
          </a:bodyPr>
          <a:lstStyle/>
          <a:p>
            <a:pPr algn="l"/>
            <a:r>
              <a:rPr sz="2200" b="1">
                <a:solidFill>
                  <a:srgbClr val="FDF6E8"/>
                </a:solidFill>
                <a:latin typeface="Aptos"/>
              </a:rPr>
              <a:t>Best understood as a sung benediction</a:t>
            </a:r>
          </a:p>
        </p:txBody>
      </p:sp>
      <p:sp>
        <p:nvSpPr>
          <p:cNvPr id="9" name="TextBox 8"/>
          <p:cNvSpPr txBox="1"/>
          <p:nvPr/>
        </p:nvSpPr>
        <p:spPr>
          <a:xfrm>
            <a:off x="6720840" y="2377440"/>
            <a:ext cx="4251960" cy="1554480"/>
          </a:xfrm>
          <a:prstGeom prst="rect">
            <a:avLst/>
          </a:prstGeom>
          <a:noFill/>
        </p:spPr>
        <p:txBody>
          <a:bodyPr wrap="square" lIns="73152" rIns="73152">
            <a:spAutoFit/>
          </a:bodyPr>
          <a:lstStyle/>
          <a:p>
            <a:pPr>
              <a:spcAft>
                <a:spcPts val="700"/>
              </a:spcAft>
              <a:defRPr sz="1700">
                <a:solidFill>
                  <a:srgbClr val="F1E7D5"/>
                </a:solidFill>
                <a:latin typeface="Aptos"/>
              </a:defRPr>
            </a:pPr>
            <a:r>
              <a:t>It is not a regular congregational hymn with a standard tune meter.</a:t>
            </a:r>
          </a:p>
          <a:p>
            <a:pPr>
              <a:spcAft>
                <a:spcPts val="700"/>
              </a:spcAft>
              <a:defRPr sz="1700">
                <a:solidFill>
                  <a:srgbClr val="F1E7D5"/>
                </a:solidFill>
                <a:latin typeface="Aptos"/>
              </a:defRPr>
            </a:pPr>
            <a:r>
              <a:t>Its function is prayerful sending: the community entrusts one another to God's care.</a:t>
            </a:r>
          </a:p>
        </p:txBody>
      </p:sp>
      <p:sp>
        <p:nvSpPr>
          <p:cNvPr id="10" name="TextBox 9"/>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Historical Background</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85800" y="1115568"/>
            <a:ext cx="10789920" cy="489204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508760"/>
            <a:ext cx="10104120" cy="3383280"/>
          </a:xfrm>
          <a:prstGeom prst="rect">
            <a:avLst/>
          </a:prstGeom>
          <a:noFill/>
        </p:spPr>
        <p:txBody>
          <a:bodyPr wrap="square" lIns="73152" rIns="73152">
            <a:spAutoFit/>
          </a:bodyPr>
          <a:lstStyle/>
          <a:p>
            <a:pPr>
              <a:spcAft>
                <a:spcPts val="700"/>
              </a:spcAft>
              <a:defRPr sz="1800">
                <a:solidFill>
                  <a:srgbClr val="FDF6E8"/>
                </a:solidFill>
                <a:latin typeface="Aptos"/>
              </a:defRPr>
            </a:pPr>
            <a:r>
              <a:t>- J. Jerome Williams is an American choral composer, conductor, and music educator from North Carolina.</a:t>
            </a:r>
          </a:p>
          <a:p>
            <a:pPr>
              <a:spcAft>
                <a:spcPts val="700"/>
              </a:spcAft>
              <a:defRPr sz="1800">
                <a:solidFill>
                  <a:srgbClr val="FDF6E8"/>
                </a:solidFill>
                <a:latin typeface="Aptos"/>
              </a:defRPr>
            </a:pPr>
            <a:r>
              <a:t>- The SATB a cappella setting became associated with worship closings, concerts, graduations, and farewells.</a:t>
            </a:r>
          </a:p>
          <a:p>
            <a:pPr>
              <a:spcAft>
                <a:spcPts val="700"/>
              </a:spcAft>
              <a:defRPr sz="1800">
                <a:solidFill>
                  <a:srgbClr val="FDF6E8"/>
                </a:solidFill>
                <a:latin typeface="Aptos"/>
              </a:defRPr>
            </a:pPr>
            <a:r>
              <a:t>- The blessing text is commonly identified with Irish tradition, but it should be treated carefully as anonymous traditional wording.</a:t>
            </a:r>
          </a:p>
          <a:p>
            <a:pPr>
              <a:spcAft>
                <a:spcPts val="700"/>
              </a:spcAft>
              <a:defRPr sz="1800">
                <a:solidFill>
                  <a:srgbClr val="FDF6E8"/>
                </a:solidFill>
                <a:latin typeface="Aptos"/>
              </a:defRPr>
            </a:pPr>
            <a:r>
              <a:t>- Its lasting strength is its usefulness: it lets a choir pray a final word of peace over the gathered people.</a:t>
            </a:r>
          </a:p>
        </p:txBody>
      </p:sp>
      <p:sp>
        <p:nvSpPr>
          <p:cNvPr id="7" name="Rounded Rectangle 6"/>
          <p:cNvSpPr/>
          <p:nvPr/>
        </p:nvSpPr>
        <p:spPr>
          <a:xfrm>
            <a:off x="960120" y="5166360"/>
            <a:ext cx="2377440" cy="420624"/>
          </a:xfrm>
          <a:prstGeom prst="roundRect">
            <a:avLst/>
          </a:prstGeom>
          <a:solidFill>
            <a:srgbClr val="495B3E"/>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33272" y="5230368"/>
            <a:ext cx="2231136" cy="228600"/>
          </a:xfrm>
          <a:prstGeom prst="rect">
            <a:avLst/>
          </a:prstGeom>
          <a:noFill/>
        </p:spPr>
        <p:txBody>
          <a:bodyPr wrap="square" lIns="54864" rIns="54864" tIns="27432" bIns="27432" anchor="t">
            <a:spAutoFit/>
          </a:bodyPr>
          <a:lstStyle/>
          <a:p>
            <a:pPr algn="ctr"/>
            <a:r>
              <a:rPr sz="1250" b="1">
                <a:solidFill>
                  <a:srgbClr val="FDF6E8"/>
                </a:solidFill>
                <a:latin typeface="Aptos"/>
              </a:rPr>
              <a:t>Choral benediction</a:t>
            </a:r>
          </a:p>
        </p:txBody>
      </p:sp>
      <p:sp>
        <p:nvSpPr>
          <p:cNvPr id="9" name="Rounded Rectangle 8"/>
          <p:cNvSpPr/>
          <p:nvPr/>
        </p:nvSpPr>
        <p:spPr>
          <a:xfrm>
            <a:off x="3566160" y="5166360"/>
            <a:ext cx="2423160" cy="420624"/>
          </a:xfrm>
          <a:prstGeom prst="roundRect">
            <a:avLst/>
          </a:prstGeom>
          <a:solidFill>
            <a:srgbClr val="4B6070"/>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639312" y="5230368"/>
            <a:ext cx="2276856" cy="228600"/>
          </a:xfrm>
          <a:prstGeom prst="rect">
            <a:avLst/>
          </a:prstGeom>
          <a:noFill/>
        </p:spPr>
        <p:txBody>
          <a:bodyPr wrap="square" lIns="54864" rIns="54864" tIns="27432" bIns="27432" anchor="t">
            <a:spAutoFit/>
          </a:bodyPr>
          <a:lstStyle/>
          <a:p>
            <a:pPr algn="ctr"/>
            <a:r>
              <a:rPr sz="1250" b="1">
                <a:solidFill>
                  <a:srgbClr val="FDF6E8"/>
                </a:solidFill>
                <a:latin typeface="Aptos"/>
              </a:rPr>
              <a:t>Traditional blessing</a:t>
            </a:r>
          </a:p>
        </p:txBody>
      </p:sp>
      <p:sp>
        <p:nvSpPr>
          <p:cNvPr id="11" name="Rounded Rectangle 10"/>
          <p:cNvSpPr/>
          <p:nvPr/>
        </p:nvSpPr>
        <p:spPr>
          <a:xfrm>
            <a:off x="6217920" y="5166360"/>
            <a:ext cx="2331720" cy="420624"/>
          </a:xfrm>
          <a:prstGeom prst="roundRect">
            <a:avLst/>
          </a:prstGeom>
          <a:solidFill>
            <a:srgbClr val="495B3E"/>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291072" y="5230368"/>
            <a:ext cx="2185415" cy="228600"/>
          </a:xfrm>
          <a:prstGeom prst="rect">
            <a:avLst/>
          </a:prstGeom>
          <a:noFill/>
        </p:spPr>
        <p:txBody>
          <a:bodyPr wrap="square" lIns="54864" rIns="54864" tIns="27432" bIns="27432" anchor="t">
            <a:spAutoFit/>
          </a:bodyPr>
          <a:lstStyle/>
          <a:p>
            <a:pPr algn="ctr"/>
            <a:r>
              <a:rPr sz="1250" b="1">
                <a:solidFill>
                  <a:srgbClr val="FDF6E8"/>
                </a:solidFill>
                <a:latin typeface="Aptos"/>
              </a:rPr>
              <a:t>Prayer of sending</a:t>
            </a:r>
          </a:p>
        </p:txBody>
      </p:sp>
      <p:sp>
        <p:nvSpPr>
          <p:cNvPr id="13" name="Rounded Rectangle 12"/>
          <p:cNvSpPr/>
          <p:nvPr/>
        </p:nvSpPr>
        <p:spPr>
          <a:xfrm>
            <a:off x="8778240" y="5166360"/>
            <a:ext cx="2148840" cy="420624"/>
          </a:xfrm>
          <a:prstGeom prst="roundRect">
            <a:avLst/>
          </a:prstGeom>
          <a:solidFill>
            <a:srgbClr val="4B6070"/>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851392" y="5230368"/>
            <a:ext cx="2002536" cy="228600"/>
          </a:xfrm>
          <a:prstGeom prst="rect">
            <a:avLst/>
          </a:prstGeom>
          <a:noFill/>
        </p:spPr>
        <p:txBody>
          <a:bodyPr wrap="square" lIns="54864" rIns="54864" tIns="27432" bIns="27432" anchor="t">
            <a:spAutoFit/>
          </a:bodyPr>
          <a:lstStyle/>
          <a:p>
            <a:pPr algn="ctr"/>
            <a:r>
              <a:rPr sz="1250" b="1">
                <a:solidFill>
                  <a:srgbClr val="FDF6E8"/>
                </a:solidFill>
                <a:latin typeface="Aptos"/>
              </a:rPr>
              <a:t>God's keeping</a:t>
            </a:r>
          </a:p>
        </p:txBody>
      </p:sp>
      <p:sp>
        <p:nvSpPr>
          <p:cNvPr id="15" name="TextBox 14"/>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Why This Blessing Matters Today</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234440"/>
            <a:ext cx="4754880" cy="434340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572768"/>
            <a:ext cx="4206240" cy="475488"/>
          </a:xfrm>
          <a:prstGeom prst="rect">
            <a:avLst/>
          </a:prstGeom>
          <a:noFill/>
        </p:spPr>
        <p:txBody>
          <a:bodyPr wrap="square" lIns="54864" rIns="54864" tIns="27432" bIns="27432" anchor="t">
            <a:spAutoFit/>
          </a:bodyPr>
          <a:lstStyle/>
          <a:p>
            <a:pPr algn="l"/>
            <a:r>
              <a:rPr sz="2500" b="1">
                <a:solidFill>
                  <a:srgbClr val="FDF6E8"/>
                </a:solidFill>
                <a:latin typeface="Aptos"/>
              </a:rPr>
              <a:t>The end of worship is still worship.</a:t>
            </a:r>
          </a:p>
        </p:txBody>
      </p:sp>
      <p:sp>
        <p:nvSpPr>
          <p:cNvPr id="7" name="TextBox 6"/>
          <p:cNvSpPr txBox="1"/>
          <p:nvPr/>
        </p:nvSpPr>
        <p:spPr>
          <a:xfrm>
            <a:off x="1005840" y="2331720"/>
            <a:ext cx="4160520" cy="2194560"/>
          </a:xfrm>
          <a:prstGeom prst="rect">
            <a:avLst/>
          </a:prstGeom>
          <a:noFill/>
        </p:spPr>
        <p:txBody>
          <a:bodyPr wrap="square" lIns="73152" rIns="73152">
            <a:spAutoFit/>
          </a:bodyPr>
          <a:lstStyle/>
          <a:p>
            <a:pPr>
              <a:spcAft>
                <a:spcPts val="700"/>
              </a:spcAft>
              <a:defRPr sz="1650">
                <a:solidFill>
                  <a:srgbClr val="FDF6E8"/>
                </a:solidFill>
                <a:latin typeface="Aptos"/>
              </a:defRPr>
            </a:pPr>
            <a:r>
              <a:t>- A benediction reminds the church that people leave with a promise, not merely with a schedule.</a:t>
            </a:r>
          </a:p>
          <a:p>
            <a:pPr>
              <a:spcAft>
                <a:spcPts val="700"/>
              </a:spcAft>
              <a:defRPr sz="1650">
                <a:solidFill>
                  <a:srgbClr val="FDF6E8"/>
                </a:solidFill>
                <a:latin typeface="Aptos"/>
              </a:defRPr>
            </a:pPr>
            <a:r>
              <a:t>- It gives pastoral language for transitions, farewells, travel, graduation, grief, and mission.</a:t>
            </a:r>
          </a:p>
          <a:p>
            <a:pPr>
              <a:spcAft>
                <a:spcPts val="700"/>
              </a:spcAft>
              <a:defRPr sz="1650">
                <a:solidFill>
                  <a:srgbClr val="FDF6E8"/>
                </a:solidFill>
                <a:latin typeface="Aptos"/>
              </a:defRPr>
            </a:pPr>
            <a:r>
              <a:t>- It trains the congregation to bless one another rather than simply say goodbye.</a:t>
            </a:r>
          </a:p>
        </p:txBody>
      </p:sp>
      <p:sp>
        <p:nvSpPr>
          <p:cNvPr id="8" name="Rounded Rectangle 7"/>
          <p:cNvSpPr/>
          <p:nvPr/>
        </p:nvSpPr>
        <p:spPr>
          <a:xfrm>
            <a:off x="6400800" y="1417320"/>
            <a:ext cx="4389120" cy="3611880"/>
          </a:xfrm>
          <a:prstGeom prst="roundRect">
            <a:avLst/>
          </a:prstGeom>
          <a:solidFill>
            <a:srgbClr val="20231C"/>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720840" y="1737360"/>
            <a:ext cx="3840480" cy="365760"/>
          </a:xfrm>
          <a:prstGeom prst="rect">
            <a:avLst/>
          </a:prstGeom>
          <a:noFill/>
        </p:spPr>
        <p:txBody>
          <a:bodyPr wrap="square" lIns="54864" rIns="54864" tIns="27432" bIns="27432" anchor="t">
            <a:spAutoFit/>
          </a:bodyPr>
          <a:lstStyle/>
          <a:p>
            <a:pPr algn="l"/>
            <a:r>
              <a:rPr sz="2200" b="1">
                <a:solidFill>
                  <a:srgbClr val="FDF6E8"/>
                </a:solidFill>
                <a:latin typeface="Aptos"/>
              </a:rPr>
              <a:t>Pastoral value</a:t>
            </a:r>
          </a:p>
        </p:txBody>
      </p:sp>
      <p:sp>
        <p:nvSpPr>
          <p:cNvPr id="10" name="TextBox 9"/>
          <p:cNvSpPr txBox="1"/>
          <p:nvPr/>
        </p:nvSpPr>
        <p:spPr>
          <a:xfrm>
            <a:off x="6720840" y="2240280"/>
            <a:ext cx="3840480" cy="1737360"/>
          </a:xfrm>
          <a:prstGeom prst="rect">
            <a:avLst/>
          </a:prstGeom>
          <a:noFill/>
        </p:spPr>
        <p:txBody>
          <a:bodyPr wrap="square" lIns="73152" rIns="73152">
            <a:spAutoFit/>
          </a:bodyPr>
          <a:lstStyle/>
          <a:p>
            <a:pPr>
              <a:spcAft>
                <a:spcPts val="700"/>
              </a:spcAft>
              <a:defRPr sz="1700">
                <a:solidFill>
                  <a:srgbClr val="F4E7CB"/>
                </a:solidFill>
                <a:latin typeface="Aptos"/>
              </a:defRPr>
            </a:pPr>
            <a:r>
              <a:t>- It speaks peace when the road ahead is uncertain.</a:t>
            </a:r>
          </a:p>
          <a:p>
            <a:pPr>
              <a:spcAft>
                <a:spcPts val="700"/>
              </a:spcAft>
              <a:defRPr sz="1700">
                <a:solidFill>
                  <a:srgbClr val="F4E7CB"/>
                </a:solidFill>
                <a:latin typeface="Aptos"/>
              </a:defRPr>
            </a:pPr>
            <a:r>
              <a:t>- It makes farewell a moment of prayer.</a:t>
            </a:r>
          </a:p>
          <a:p>
            <a:pPr>
              <a:spcAft>
                <a:spcPts val="700"/>
              </a:spcAft>
              <a:defRPr sz="1700">
                <a:solidFill>
                  <a:srgbClr val="F4E7CB"/>
                </a:solidFill>
                <a:latin typeface="Aptos"/>
              </a:defRPr>
            </a:pPr>
            <a:r>
              <a:t>- It centers confidence in God's presence.</a:t>
            </a:r>
          </a:p>
        </p:txBody>
      </p:sp>
      <p:sp>
        <p:nvSpPr>
          <p:cNvPr id="11" name="TextBox 10"/>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Biblical Foundation</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58368" y="1143000"/>
            <a:ext cx="5349240" cy="498348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463040"/>
            <a:ext cx="4754880" cy="384048"/>
          </a:xfrm>
          <a:prstGeom prst="rect">
            <a:avLst/>
          </a:prstGeom>
          <a:noFill/>
        </p:spPr>
        <p:txBody>
          <a:bodyPr wrap="square" lIns="54864" rIns="54864" tIns="27432" bIns="27432" anchor="t">
            <a:spAutoFit/>
          </a:bodyPr>
          <a:lstStyle/>
          <a:p>
            <a:pPr algn="l"/>
            <a:r>
              <a:rPr sz="2400" b="1">
                <a:solidFill>
                  <a:srgbClr val="FDF6E8"/>
                </a:solidFill>
                <a:latin typeface="Aptos"/>
              </a:rPr>
              <a:t>Numbers 6:24-26</a:t>
            </a:r>
          </a:p>
        </p:txBody>
      </p:sp>
      <p:sp>
        <p:nvSpPr>
          <p:cNvPr id="7" name="TextBox 6"/>
          <p:cNvSpPr txBox="1"/>
          <p:nvPr/>
        </p:nvSpPr>
        <p:spPr>
          <a:xfrm>
            <a:off x="960120" y="2011680"/>
            <a:ext cx="4617720" cy="1325880"/>
          </a:xfrm>
          <a:prstGeom prst="rect">
            <a:avLst/>
          </a:prstGeom>
          <a:noFill/>
        </p:spPr>
        <p:txBody>
          <a:bodyPr wrap="square" lIns="73152" rIns="73152">
            <a:spAutoFit/>
          </a:bodyPr>
          <a:lstStyle/>
          <a:p>
            <a:pPr>
              <a:spcAft>
                <a:spcPts val="700"/>
              </a:spcAft>
              <a:defRPr sz="1900">
                <a:solidFill>
                  <a:srgbClr val="FDF6E8"/>
                </a:solidFill>
                <a:latin typeface="Aptos"/>
              </a:defRPr>
            </a:pPr>
            <a:r>
              <a:t>- God blesses and keeps.</a:t>
            </a:r>
          </a:p>
          <a:p>
            <a:pPr>
              <a:spcAft>
                <a:spcPts val="700"/>
              </a:spcAft>
              <a:defRPr sz="1900">
                <a:solidFill>
                  <a:srgbClr val="FDF6E8"/>
                </a:solidFill>
                <a:latin typeface="Aptos"/>
              </a:defRPr>
            </a:pPr>
            <a:r>
              <a:t>- God's face shines with grace.</a:t>
            </a:r>
          </a:p>
          <a:p>
            <a:pPr>
              <a:spcAft>
                <a:spcPts val="700"/>
              </a:spcAft>
              <a:defRPr sz="1900">
                <a:solidFill>
                  <a:srgbClr val="FDF6E8"/>
                </a:solidFill>
                <a:latin typeface="Aptos"/>
              </a:defRPr>
            </a:pPr>
            <a:r>
              <a:t>- God gives peace.</a:t>
            </a:r>
          </a:p>
        </p:txBody>
      </p:sp>
      <p:sp>
        <p:nvSpPr>
          <p:cNvPr id="8" name="Rounded Rectangle 7"/>
          <p:cNvSpPr/>
          <p:nvPr/>
        </p:nvSpPr>
        <p:spPr>
          <a:xfrm>
            <a:off x="6400800" y="1143000"/>
            <a:ext cx="5074920" cy="4983480"/>
          </a:xfrm>
          <a:prstGeom prst="roundRect">
            <a:avLst/>
          </a:prstGeom>
          <a:solidFill>
            <a:srgbClr val="1E2422"/>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720840" y="1463040"/>
            <a:ext cx="4434840" cy="384048"/>
          </a:xfrm>
          <a:prstGeom prst="rect">
            <a:avLst/>
          </a:prstGeom>
          <a:noFill/>
        </p:spPr>
        <p:txBody>
          <a:bodyPr wrap="square" lIns="54864" rIns="54864" tIns="27432" bIns="27432" anchor="t">
            <a:spAutoFit/>
          </a:bodyPr>
          <a:lstStyle/>
          <a:p>
            <a:pPr algn="l"/>
            <a:r>
              <a:rPr sz="2400" b="1">
                <a:solidFill>
                  <a:srgbClr val="FDF6E8"/>
                </a:solidFill>
                <a:latin typeface="Aptos"/>
              </a:rPr>
              <a:t>Psalm 121:7-8</a:t>
            </a:r>
          </a:p>
        </p:txBody>
      </p:sp>
      <p:sp>
        <p:nvSpPr>
          <p:cNvPr id="10" name="TextBox 9"/>
          <p:cNvSpPr txBox="1"/>
          <p:nvPr/>
        </p:nvSpPr>
        <p:spPr>
          <a:xfrm>
            <a:off x="6720840" y="2011680"/>
            <a:ext cx="4434840" cy="1600200"/>
          </a:xfrm>
          <a:prstGeom prst="rect">
            <a:avLst/>
          </a:prstGeom>
          <a:noFill/>
        </p:spPr>
        <p:txBody>
          <a:bodyPr wrap="square" lIns="73152" rIns="73152">
            <a:spAutoFit/>
          </a:bodyPr>
          <a:lstStyle/>
          <a:p>
            <a:pPr>
              <a:spcAft>
                <a:spcPts val="700"/>
              </a:spcAft>
              <a:defRPr sz="1900">
                <a:solidFill>
                  <a:srgbClr val="FDF6E8"/>
                </a:solidFill>
                <a:latin typeface="Aptos"/>
              </a:defRPr>
            </a:pPr>
            <a:r>
              <a:t>- The Lord keeps the soul.</a:t>
            </a:r>
          </a:p>
          <a:p>
            <a:pPr>
              <a:spcAft>
                <a:spcPts val="700"/>
              </a:spcAft>
              <a:defRPr sz="1900">
                <a:solidFill>
                  <a:srgbClr val="FDF6E8"/>
                </a:solidFill>
                <a:latin typeface="Aptos"/>
              </a:defRPr>
            </a:pPr>
            <a:r>
              <a:t>- The Lord guards going out and coming in.</a:t>
            </a:r>
          </a:p>
          <a:p>
            <a:pPr>
              <a:spcAft>
                <a:spcPts val="700"/>
              </a:spcAft>
              <a:defRPr sz="1900">
                <a:solidFill>
                  <a:srgbClr val="FDF6E8"/>
                </a:solidFill>
                <a:latin typeface="Aptos"/>
              </a:defRPr>
            </a:pPr>
            <a:r>
              <a:t>- The Lord's care is not limited to the church building.</a:t>
            </a:r>
          </a:p>
        </p:txBody>
      </p:sp>
      <p:sp>
        <p:nvSpPr>
          <p:cNvPr id="11" name="TextBox 10"/>
          <p:cNvSpPr txBox="1"/>
          <p:nvPr/>
        </p:nvSpPr>
        <p:spPr>
          <a:xfrm>
            <a:off x="914400" y="4892040"/>
            <a:ext cx="10241280" cy="502920"/>
          </a:xfrm>
          <a:prstGeom prst="rect">
            <a:avLst/>
          </a:prstGeom>
          <a:noFill/>
        </p:spPr>
        <p:txBody>
          <a:bodyPr wrap="square" lIns="54864" rIns="54864" tIns="27432" bIns="27432" anchor="t">
            <a:spAutoFit/>
          </a:bodyPr>
          <a:lstStyle/>
          <a:p>
            <a:pPr algn="ctr"/>
            <a:r>
              <a:rPr sz="2100" b="1">
                <a:solidFill>
                  <a:srgbClr val="F5E1B9"/>
                </a:solidFill>
                <a:latin typeface="Aptos"/>
              </a:rPr>
              <a:t>Teaching emphasis: the blessing rests on God's character, not on an easy road.</a:t>
            </a:r>
          </a:p>
        </p:txBody>
      </p:sp>
      <p:sp>
        <p:nvSpPr>
          <p:cNvPr id="12" name="TextBox 11"/>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warm_textur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The Language of Blessing</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188720"/>
            <a:ext cx="10744200" cy="484632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600200"/>
            <a:ext cx="10149840" cy="1874519"/>
          </a:xfrm>
          <a:prstGeom prst="rect">
            <a:avLst/>
          </a:prstGeom>
          <a:noFill/>
        </p:spPr>
        <p:txBody>
          <a:bodyPr wrap="square" lIns="73152" rIns="73152">
            <a:spAutoFit/>
          </a:bodyPr>
          <a:lstStyle/>
          <a:p>
            <a:pPr>
              <a:spcAft>
                <a:spcPts val="700"/>
              </a:spcAft>
              <a:defRPr sz="1900">
                <a:solidFill>
                  <a:srgbClr val="FDF6E8"/>
                </a:solidFill>
                <a:latin typeface="Aptos"/>
              </a:defRPr>
            </a:pPr>
            <a:r>
              <a:t>- The piece uses the familiar language of road, wind, sun, rain, reunion, and God's hand.</a:t>
            </a:r>
          </a:p>
          <a:p>
            <a:pPr>
              <a:spcAft>
                <a:spcPts val="700"/>
              </a:spcAft>
              <a:defRPr sz="1900">
                <a:solidFill>
                  <a:srgbClr val="FDF6E8"/>
                </a:solidFill>
                <a:latin typeface="Aptos"/>
              </a:defRPr>
            </a:pPr>
            <a:r>
              <a:t>- These images do not promise a trouble-free journey; they pray for divine care in ordinary life.</a:t>
            </a:r>
          </a:p>
          <a:p>
            <a:pPr>
              <a:spcAft>
                <a:spcPts val="700"/>
              </a:spcAft>
              <a:defRPr sz="1900">
                <a:solidFill>
                  <a:srgbClr val="FDF6E8"/>
                </a:solidFill>
                <a:latin typeface="Aptos"/>
              </a:defRPr>
            </a:pPr>
            <a:r>
              <a:t>- The final assurance is personal and tender: God's people are held, guarded, and remembered.</a:t>
            </a:r>
          </a:p>
        </p:txBody>
      </p:sp>
      <p:sp>
        <p:nvSpPr>
          <p:cNvPr id="7" name="TextBox 6"/>
          <p:cNvSpPr txBox="1"/>
          <p:nvPr/>
        </p:nvSpPr>
        <p:spPr>
          <a:xfrm>
            <a:off x="1143000" y="3977639"/>
            <a:ext cx="9875520" cy="475488"/>
          </a:xfrm>
          <a:prstGeom prst="rect">
            <a:avLst/>
          </a:prstGeom>
          <a:noFill/>
        </p:spPr>
        <p:txBody>
          <a:bodyPr wrap="square" lIns="54864" rIns="54864" tIns="27432" bIns="27432" anchor="t">
            <a:spAutoFit/>
          </a:bodyPr>
          <a:lstStyle/>
          <a:p>
            <a:pPr algn="ctr"/>
            <a:r>
              <a:rPr sz="2900" b="1">
                <a:solidFill>
                  <a:srgbClr val="F4E2BE"/>
                </a:solidFill>
                <a:latin typeface="Aptos"/>
              </a:rPr>
              <a:t>Natural images become pastoral prayer.</a:t>
            </a:r>
          </a:p>
        </p:txBody>
      </p:sp>
      <p:sp>
        <p:nvSpPr>
          <p:cNvPr id="8" name="Rectangle 7"/>
          <p:cNvSpPr/>
          <p:nvPr/>
        </p:nvSpPr>
        <p:spPr>
          <a:xfrm>
            <a:off x="3337560" y="4663440"/>
            <a:ext cx="5532119" cy="22860"/>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97280" y="4983480"/>
            <a:ext cx="9966960" cy="502920"/>
          </a:xfrm>
          <a:prstGeom prst="rect">
            <a:avLst/>
          </a:prstGeom>
          <a:noFill/>
        </p:spPr>
        <p:txBody>
          <a:bodyPr wrap="square" lIns="73152" rIns="73152">
            <a:spAutoFit/>
          </a:bodyPr>
          <a:lstStyle/>
          <a:p>
            <a:pPr>
              <a:spcAft>
                <a:spcPts val="700"/>
              </a:spcAft>
              <a:defRPr sz="1650">
                <a:solidFill>
                  <a:srgbClr val="E7DBC8"/>
                </a:solidFill>
                <a:latin typeface="Aptos"/>
              </a:defRPr>
            </a:pPr>
            <a:r>
              <a:t>Road = journey</a:t>
            </a:r>
          </a:p>
          <a:p>
            <a:pPr>
              <a:spcAft>
                <a:spcPts val="700"/>
              </a:spcAft>
              <a:defRPr sz="1650">
                <a:solidFill>
                  <a:srgbClr val="E7DBC8"/>
                </a:solidFill>
                <a:latin typeface="Aptos"/>
              </a:defRPr>
            </a:pPr>
            <a:r>
              <a:t>Wind = help</a:t>
            </a:r>
          </a:p>
          <a:p>
            <a:pPr>
              <a:spcAft>
                <a:spcPts val="700"/>
              </a:spcAft>
              <a:defRPr sz="1650">
                <a:solidFill>
                  <a:srgbClr val="E7DBC8"/>
                </a:solidFill>
                <a:latin typeface="Aptos"/>
              </a:defRPr>
            </a:pPr>
            <a:r>
              <a:t>Sun and rain = providence</a:t>
            </a:r>
          </a:p>
          <a:p>
            <a:pPr>
              <a:spcAft>
                <a:spcPts val="700"/>
              </a:spcAft>
              <a:defRPr sz="1650">
                <a:solidFill>
                  <a:srgbClr val="E7DBC8"/>
                </a:solidFill>
                <a:latin typeface="Aptos"/>
              </a:defRPr>
            </a:pPr>
            <a:r>
              <a:t>Hand = God's keeping</a:t>
            </a:r>
          </a:p>
        </p:txBody>
      </p:sp>
      <p:sp>
        <p:nvSpPr>
          <p:cNvPr id="10" name="TextBox 9"/>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Journey and Sending</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85800" y="1234440"/>
            <a:ext cx="5074920" cy="443484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87552" y="1600200"/>
            <a:ext cx="4526280" cy="457200"/>
          </a:xfrm>
          <a:prstGeom prst="rect">
            <a:avLst/>
          </a:prstGeom>
          <a:noFill/>
        </p:spPr>
        <p:txBody>
          <a:bodyPr wrap="square" lIns="54864" rIns="54864" tIns="27432" bIns="27432" anchor="t">
            <a:spAutoFit/>
          </a:bodyPr>
          <a:lstStyle/>
          <a:p>
            <a:pPr algn="l"/>
            <a:r>
              <a:rPr sz="2600" b="1">
                <a:solidFill>
                  <a:srgbClr val="FDF6E8"/>
                </a:solidFill>
                <a:latin typeface="Aptos"/>
              </a:rPr>
              <a:t>A road is more than scenery.</a:t>
            </a:r>
          </a:p>
        </p:txBody>
      </p:sp>
      <p:sp>
        <p:nvSpPr>
          <p:cNvPr id="7" name="TextBox 6"/>
          <p:cNvSpPr txBox="1"/>
          <p:nvPr/>
        </p:nvSpPr>
        <p:spPr>
          <a:xfrm>
            <a:off x="987552" y="2286000"/>
            <a:ext cx="4480560" cy="2011680"/>
          </a:xfrm>
          <a:prstGeom prst="rect">
            <a:avLst/>
          </a:prstGeom>
          <a:noFill/>
        </p:spPr>
        <p:txBody>
          <a:bodyPr wrap="square" lIns="73152" rIns="73152">
            <a:spAutoFit/>
          </a:bodyPr>
          <a:lstStyle/>
          <a:p>
            <a:pPr>
              <a:spcAft>
                <a:spcPts val="700"/>
              </a:spcAft>
              <a:defRPr sz="1700">
                <a:solidFill>
                  <a:srgbClr val="FDF6E8"/>
                </a:solidFill>
                <a:latin typeface="Aptos"/>
              </a:defRPr>
            </a:pPr>
            <a:r>
              <a:t>- In Scripture, God's people are often a people on the way.</a:t>
            </a:r>
          </a:p>
          <a:p>
            <a:pPr>
              <a:spcAft>
                <a:spcPts val="700"/>
              </a:spcAft>
              <a:defRPr sz="1700">
                <a:solidFill>
                  <a:srgbClr val="FDF6E8"/>
                </a:solidFill>
                <a:latin typeface="Aptos"/>
              </a:defRPr>
            </a:pPr>
            <a:r>
              <a:t>- Parting moments expose our limits: we cannot control the next season.</a:t>
            </a:r>
          </a:p>
          <a:p>
            <a:pPr>
              <a:spcAft>
                <a:spcPts val="700"/>
              </a:spcAft>
              <a:defRPr sz="1700">
                <a:solidFill>
                  <a:srgbClr val="FDF6E8"/>
                </a:solidFill>
                <a:latin typeface="Aptos"/>
              </a:defRPr>
            </a:pPr>
            <a:r>
              <a:t>- Christian sending names that uncertainty and places it before God.</a:t>
            </a:r>
          </a:p>
        </p:txBody>
      </p:sp>
      <p:sp>
        <p:nvSpPr>
          <p:cNvPr id="8" name="Rounded Rectangle 7"/>
          <p:cNvSpPr/>
          <p:nvPr/>
        </p:nvSpPr>
        <p:spPr>
          <a:xfrm>
            <a:off x="6446520" y="1554480"/>
            <a:ext cx="4434840" cy="3429000"/>
          </a:xfrm>
          <a:prstGeom prst="roundRect">
            <a:avLst/>
          </a:prstGeom>
          <a:solidFill>
            <a:srgbClr val="1C2522"/>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720840" y="1828800"/>
            <a:ext cx="3840480" cy="320040"/>
          </a:xfrm>
          <a:prstGeom prst="rect">
            <a:avLst/>
          </a:prstGeom>
          <a:noFill/>
        </p:spPr>
        <p:txBody>
          <a:bodyPr wrap="square" lIns="54864" rIns="54864" tIns="27432" bIns="27432" anchor="t">
            <a:spAutoFit/>
          </a:bodyPr>
          <a:lstStyle/>
          <a:p>
            <a:pPr algn="l"/>
            <a:r>
              <a:rPr sz="2200" b="1">
                <a:solidFill>
                  <a:srgbClr val="FDF6E8"/>
                </a:solidFill>
                <a:latin typeface="Aptos"/>
              </a:rPr>
              <a:t>Class question</a:t>
            </a:r>
          </a:p>
        </p:txBody>
      </p:sp>
      <p:sp>
        <p:nvSpPr>
          <p:cNvPr id="10" name="TextBox 9"/>
          <p:cNvSpPr txBox="1"/>
          <p:nvPr/>
        </p:nvSpPr>
        <p:spPr>
          <a:xfrm>
            <a:off x="6720840" y="2423160"/>
            <a:ext cx="3794760" cy="1005840"/>
          </a:xfrm>
          <a:prstGeom prst="rect">
            <a:avLst/>
          </a:prstGeom>
          <a:noFill/>
        </p:spPr>
        <p:txBody>
          <a:bodyPr wrap="square" lIns="54864" rIns="54864" tIns="27432" bIns="27432" anchor="t">
            <a:spAutoFit/>
          </a:bodyPr>
          <a:lstStyle/>
          <a:p>
            <a:pPr algn="l"/>
            <a:r>
              <a:rPr sz="2600" b="1">
                <a:solidFill>
                  <a:srgbClr val="F5E2BE"/>
                </a:solidFill>
                <a:latin typeface="Aptos"/>
              </a:rPr>
              <a:t>When have you needed a blessing more than advice?</a:t>
            </a:r>
          </a:p>
        </p:txBody>
      </p:sp>
      <p:sp>
        <p:nvSpPr>
          <p:cNvPr id="11" name="TextBox 10"/>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48640" y="320040"/>
            <a:ext cx="10789920" cy="530352"/>
          </a:xfrm>
          <a:prstGeom prst="rect">
            <a:avLst/>
          </a:prstGeom>
          <a:noFill/>
        </p:spPr>
        <p:txBody>
          <a:bodyPr wrap="square" lIns="54864" rIns="54864" tIns="27432" bIns="27432" anchor="t">
            <a:spAutoFit/>
          </a:bodyPr>
          <a:lstStyle/>
          <a:p>
            <a:pPr algn="l"/>
            <a:r>
              <a:rPr sz="3000" b="1">
                <a:solidFill>
                  <a:srgbClr val="FDF6E8"/>
                </a:solidFill>
                <a:latin typeface="Aptos"/>
              </a:rPr>
              <a:t>Going Out and Coming In</a:t>
            </a:r>
          </a:p>
        </p:txBody>
      </p:sp>
      <p:sp>
        <p:nvSpPr>
          <p:cNvPr id="4" name="Rectangle 3"/>
          <p:cNvSpPr/>
          <p:nvPr/>
        </p:nvSpPr>
        <p:spPr>
          <a:xfrm>
            <a:off x="585216" y="896112"/>
            <a:ext cx="2011680" cy="36576"/>
          </a:xfrm>
          <a:prstGeom prst="rect">
            <a:avLst/>
          </a:prstGeom>
          <a:solidFill>
            <a:srgbClr val="E0B5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822960" y="1325880"/>
            <a:ext cx="10469880" cy="4526280"/>
          </a:xfrm>
          <a:prstGeom prst="roundRect">
            <a:avLst/>
          </a:prstGeom>
          <a:solidFill>
            <a:srgbClr val="231E18"/>
          </a:solidFill>
          <a:ln>
            <a:solidFill>
              <a:srgbClr val="E0B5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1600200"/>
            <a:ext cx="9875520" cy="438912"/>
          </a:xfrm>
          <a:prstGeom prst="rect">
            <a:avLst/>
          </a:prstGeom>
          <a:noFill/>
        </p:spPr>
        <p:txBody>
          <a:bodyPr wrap="square" lIns="54864" rIns="54864" tIns="27432" bIns="27432" anchor="t">
            <a:spAutoFit/>
          </a:bodyPr>
          <a:lstStyle/>
          <a:p>
            <a:pPr algn="l"/>
            <a:r>
              <a:rPr sz="2600" b="1">
                <a:solidFill>
                  <a:srgbClr val="FDF6E8"/>
                </a:solidFill>
                <a:latin typeface="Aptos"/>
              </a:rPr>
              <a:t>Psalm 121 gives this piece its pastoral backbone.</a:t>
            </a:r>
          </a:p>
        </p:txBody>
      </p:sp>
      <p:sp>
        <p:nvSpPr>
          <p:cNvPr id="7" name="TextBox 6"/>
          <p:cNvSpPr txBox="1"/>
          <p:nvPr/>
        </p:nvSpPr>
        <p:spPr>
          <a:xfrm>
            <a:off x="1097280" y="2331720"/>
            <a:ext cx="9738360" cy="1920240"/>
          </a:xfrm>
          <a:prstGeom prst="rect">
            <a:avLst/>
          </a:prstGeom>
          <a:noFill/>
        </p:spPr>
        <p:txBody>
          <a:bodyPr wrap="square" lIns="73152" rIns="73152">
            <a:spAutoFit/>
          </a:bodyPr>
          <a:lstStyle/>
          <a:p>
            <a:pPr>
              <a:spcAft>
                <a:spcPts val="700"/>
              </a:spcAft>
              <a:defRPr sz="2000">
                <a:solidFill>
                  <a:srgbClr val="FDF6E8"/>
                </a:solidFill>
                <a:latin typeface="Aptos"/>
              </a:defRPr>
            </a:pPr>
            <a:r>
              <a:t>- The Lord's care covers departure and arrival.</a:t>
            </a:r>
          </a:p>
          <a:p>
            <a:pPr>
              <a:spcAft>
                <a:spcPts val="700"/>
              </a:spcAft>
              <a:defRPr sz="2000">
                <a:solidFill>
                  <a:srgbClr val="FDF6E8"/>
                </a:solidFill>
                <a:latin typeface="Aptos"/>
              </a:defRPr>
            </a:pPr>
            <a:r>
              <a:t>- The Lord's keeping reaches beyond public worship into kitchens, roads, schools, workplaces, hospitals, and homes.</a:t>
            </a:r>
          </a:p>
          <a:p>
            <a:pPr>
              <a:spcAft>
                <a:spcPts val="700"/>
              </a:spcAft>
              <a:defRPr sz="2000">
                <a:solidFill>
                  <a:srgbClr val="FDF6E8"/>
                </a:solidFill>
                <a:latin typeface="Aptos"/>
              </a:defRPr>
            </a:pPr>
            <a:r>
              <a:t>- The closing song should send people outward with confidence in God's presence.</a:t>
            </a:r>
          </a:p>
        </p:txBody>
      </p:sp>
      <p:sp>
        <p:nvSpPr>
          <p:cNvPr id="8" name="TextBox 7"/>
          <p:cNvSpPr txBox="1"/>
          <p:nvPr/>
        </p:nvSpPr>
        <p:spPr>
          <a:xfrm>
            <a:off x="1143000" y="4846320"/>
            <a:ext cx="9875520" cy="502920"/>
          </a:xfrm>
          <a:prstGeom prst="rect">
            <a:avLst/>
          </a:prstGeom>
          <a:noFill/>
        </p:spPr>
        <p:txBody>
          <a:bodyPr wrap="square" lIns="54864" rIns="54864" tIns="27432" bIns="27432" anchor="t">
            <a:spAutoFit/>
          </a:bodyPr>
          <a:lstStyle/>
          <a:p>
            <a:pPr algn="ctr"/>
            <a:r>
              <a:rPr sz="3200" b="1">
                <a:solidFill>
                  <a:srgbClr val="F6E1B7"/>
                </a:solidFill>
                <a:latin typeface="Aptos"/>
              </a:rPr>
              <a:t>Worship ends; God's care does not.</a:t>
            </a:r>
          </a:p>
        </p:txBody>
      </p:sp>
      <p:sp>
        <p:nvSpPr>
          <p:cNvPr id="9" name="TextBox 8"/>
          <p:cNvSpPr txBox="1"/>
          <p:nvPr/>
        </p:nvSpPr>
        <p:spPr>
          <a:xfrm>
            <a:off x="411480" y="6464808"/>
            <a:ext cx="6309360" cy="228600"/>
          </a:xfrm>
          <a:prstGeom prst="rect">
            <a:avLst/>
          </a:prstGeom>
          <a:noFill/>
        </p:spPr>
        <p:txBody>
          <a:bodyPr wrap="square" lIns="54864" rIns="54864" tIns="27432" bIns="27432" anchor="t">
            <a:spAutoFit/>
          </a:bodyPr>
          <a:lstStyle/>
          <a:p>
            <a:pPr algn="l"/>
            <a:r>
              <a:rPr sz="850" b="0">
                <a:solidFill>
                  <a:srgbClr val="D9CFBE"/>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Parting Blessing Teaching Guide</dc:title>
  <dc:subject>Hymn study resource</dc:subject>
  <dc:creator>HymnInfo.com</dc:creator>
  <cp:keywords>hymn study, Christian worship, church teaching, HymnInfo</cp:keywords>
  <dc:description/>
  <cp:lastModifiedBy>Steve Canny</cp:lastModifiedBy>
  <cp:revision>1</cp:revision>
  <dcterms:created xsi:type="dcterms:W3CDTF">2013-01-27T09:14:16Z</dcterms:created>
  <dcterms:modified xsi:type="dcterms:W3CDTF">2013-01-27T09:15:58Z</dcterms:modified>
  <cp:category/>
</cp:coreProperties>
</file>