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21792"/>
            <a:ext cx="7498080" cy="5504688"/>
          </a:xfrm>
          <a:prstGeom prst="roundRect">
            <a:avLst>
              <a:gd name="adj" fmla="val 1993"/>
            </a:avLst>
          </a:prstGeom>
          <a:solidFill>
            <a:srgbClr val="213F5C">
              <a:alpha val="88000"/>
            </a:srgbClr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32688" y="932688"/>
            <a:ext cx="6967728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Wonderful Savior Is Jesus My Lord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960120" y="2359152"/>
            <a:ext cx="6784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60" i="1" dirty="0">
                <a:solidFill>
                  <a:srgbClr val="F4E6C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hymn study on Christ as refuge, burden bearer, daily strength, and eternal hope</a:t>
            </a:r>
            <a:endParaRPr lang="en-US" sz="1660" dirty="0"/>
          </a:p>
        </p:txBody>
      </p:sp>
      <p:sp>
        <p:nvSpPr>
          <p:cNvPr id="6" name="Shape 3"/>
          <p:cNvSpPr/>
          <p:nvPr/>
        </p:nvSpPr>
        <p:spPr>
          <a:xfrm>
            <a:off x="960120" y="2898648"/>
            <a:ext cx="1170432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87552" y="3218688"/>
            <a:ext cx="6729984" cy="1700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title: He Hideth My Soul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A wonderful Savior is Jesus my Lord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Frances Jane Crosby (1820-1915)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Music: William James Kirkpatrick (1838-1921)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Written: 1890</a:t>
            </a:r>
            <a:endParaRPr lang="en-US" sz="1430" dirty="0"/>
          </a:p>
          <a:p>
            <a:pPr indent="0" marL="0">
              <a:buNone/>
            </a:pPr>
            <a:r>
              <a:rPr lang="en-US" sz="14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Exodus 33:22</a:t>
            </a:r>
            <a:endParaRPr lang="en-US" sz="143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3: Burdens and Daily Strength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04672" y="1225296"/>
            <a:ext cx="5257800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45352" y="1225296"/>
            <a:ext cx="5138928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08760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Theme Summary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78992" y="1938528"/>
            <a:ext cx="4626864" cy="19019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7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recognizes the ordinary weight of life: burdens, weakness, and the need for strength. It teaches that Christ sustains his people day by day.</a:t>
            </a:r>
            <a:endParaRPr lang="en-US" sz="1670" dirty="0"/>
          </a:p>
        </p:txBody>
      </p:sp>
      <p:sp>
        <p:nvSpPr>
          <p:cNvPr id="10" name="Text 7"/>
          <p:cNvSpPr/>
          <p:nvPr/>
        </p:nvSpPr>
        <p:spPr>
          <a:xfrm>
            <a:off x="1078992" y="4151376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315C7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Emphasis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78992" y="4517136"/>
            <a:ext cx="4645152" cy="9326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believers to name present burdens and entrust them to Christ in prayer.</a:t>
            </a:r>
            <a:endParaRPr lang="en-US" sz="1520" dirty="0"/>
          </a:p>
        </p:txBody>
      </p:sp>
      <p:sp>
        <p:nvSpPr>
          <p:cNvPr id="12" name="Text 9"/>
          <p:cNvSpPr/>
          <p:nvPr/>
        </p:nvSpPr>
        <p:spPr>
          <a:xfrm>
            <a:off x="6537960" y="15087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Connection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537960" y="1938528"/>
            <a:ext cx="4480560" cy="2880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33:25 points to strength measured for the day, while Isaiah 32:2 pictures shelter and refreshment in a weary land.</a:t>
            </a:r>
            <a:endParaRPr lang="en-US" sz="1680" dirty="0"/>
          </a:p>
        </p:txBody>
      </p:sp>
      <p:sp>
        <p:nvSpPr>
          <p:cNvPr id="14" name="Text 11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4: Future Glory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04672" y="1225296"/>
            <a:ext cx="5257800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45352" y="1225296"/>
            <a:ext cx="5138928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08760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Theme Summary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78992" y="1938528"/>
            <a:ext cx="4626864" cy="19019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7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movement looks beyond present shelter toward the day when believers will be with the Lord forever. Present refuge becomes everlasting praise.</a:t>
            </a:r>
            <a:endParaRPr lang="en-US" sz="1670" dirty="0"/>
          </a:p>
        </p:txBody>
      </p:sp>
      <p:sp>
        <p:nvSpPr>
          <p:cNvPr id="10" name="Text 7"/>
          <p:cNvSpPr/>
          <p:nvPr/>
        </p:nvSpPr>
        <p:spPr>
          <a:xfrm>
            <a:off x="1078992" y="4151376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315C7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Emphasis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78992" y="4517136"/>
            <a:ext cx="4645152" cy="9326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Christian hope as more than survival; it is communion with Christ.</a:t>
            </a:r>
            <a:endParaRPr lang="en-US" sz="1520" dirty="0"/>
          </a:p>
        </p:txBody>
      </p:sp>
      <p:sp>
        <p:nvSpPr>
          <p:cNvPr id="12" name="Text 9"/>
          <p:cNvSpPr/>
          <p:nvPr/>
        </p:nvSpPr>
        <p:spPr>
          <a:xfrm>
            <a:off x="6537960" y="15087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Connection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537960" y="1938528"/>
            <a:ext cx="4480560" cy="2880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Thessalonians 4:17 gives the final hope: the Lord’s people will be with him forever.</a:t>
            </a:r>
            <a:endParaRPr lang="en-US" sz="1680" dirty="0"/>
          </a:p>
        </p:txBody>
      </p:sp>
      <p:sp>
        <p:nvSpPr>
          <p:cNvPr id="14" name="Text 11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05840" y="1325880"/>
            <a:ext cx="10195560" cy="3566160"/>
          </a:xfrm>
          <a:prstGeom prst="roundRect">
            <a:avLst>
              <a:gd name="adj" fmla="val 2564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417320" y="1810512"/>
            <a:ext cx="9372600" cy="1325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i="1" dirty="0">
                <a:solidFill>
                  <a:srgbClr val="292C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“You are my hiding place. You will preserve me from trouble. You will surround me with songs of deliverance.”</a:t>
            </a:r>
            <a:endParaRPr lang="en-US" sz="2900" dirty="0"/>
          </a:p>
        </p:txBody>
      </p:sp>
      <p:sp>
        <p:nvSpPr>
          <p:cNvPr id="5" name="Text 2"/>
          <p:cNvSpPr/>
          <p:nvPr/>
        </p:nvSpPr>
        <p:spPr>
          <a:xfrm>
            <a:off x="1417320" y="3456432"/>
            <a:ext cx="9372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3F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32:7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Theme: Christ the Refuge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DOCTRINE IN SONG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presents Christ as more than a distant rescuer; he is the hiding place of his people.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Refuge does not mean trouble disappears; it means the believer is held by the Savior within trouble.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image of the rock speaks of stability, shelter, and divine nearness.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Assurance rests in Christ’s faithfulness, not in the believer’s strength.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theme is especially suited for pastoral care and prayer.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Theme: Sustaining Grace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GRACE FOR EACH DAY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teaches that Christ meets weakness with sustaining care.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strength is a form of grace: God gives what is needed for obedience and endurance today.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Burdens are not denied; they are brought to the Savior who bears and strengthens.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can use this hymn to comfort the weary without minimizing sorrow.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Grace is both sheltering and strengthening.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Theme: Eternal Hope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THE LORD FOREVER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hymn’s final hope is not only relief from present distress but fellowship with the Lord.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assurance looks forward as well as upward.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Savior who hides and strengthens now will bring his people safely into glory.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Thessalonians 4:17 gives the future shape of the hymn’s hope.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worship anticipates everlasting praise.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and Musical Observations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HYMN WORKS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7132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996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Textual Movement</a:t>
            </a:r>
            <a:endParaRPr lang="en-US" sz="1920" dirty="0"/>
          </a:p>
        </p:txBody>
      </p:sp>
      <p:sp>
        <p:nvSpPr>
          <p:cNvPr id="9" name="Text 7"/>
          <p:cNvSpPr/>
          <p:nvPr/>
        </p:nvSpPr>
        <p:spPr>
          <a:xfrm>
            <a:off x="64922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Tune Character</a:t>
            </a:r>
            <a:endParaRPr lang="en-US" sz="1920" dirty="0"/>
          </a:p>
        </p:txBody>
      </p:sp>
      <p:sp>
        <p:nvSpPr>
          <p:cNvPr id="10" name="Text 8"/>
          <p:cNvSpPr/>
          <p:nvPr/>
        </p:nvSpPr>
        <p:spPr>
          <a:xfrm>
            <a:off x="10058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Begins with praise for the Savior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Develops the rock and hiding place image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Names burdens and daily strength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Moves toward final glory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testimony to invite congregational trust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64922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Gospel-song melody with a memorable refrain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Gentle but confident emotional tone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 commonly listed as 11.8.11.8 with refrain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 well at a moderate tempo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worship, testimony, and pastoral comfort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5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CHURCH SETTINGS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 focused on assurance, comfort, testimony, or Christ as refuge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care gatherings, prayer meetings, and services of healing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Funerals and memorial services when paired with resurrection hope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Sermons on Exodus 33, Psalm 32, Isaiah 32, or daily strength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or congregational singing when the church needs a gentle confession of trust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Choir and Congregational Notes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MUSICAL LEADERSHIP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refrain carry the testimony without rushing it.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moderate tempo preserves both comfort and confidence.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diction on words that describe refuge, covering, strength, and glory.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Piano, organ, choir, or simple gospel-style accompaniment can support the text well.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musical mood warm and steady rather than overly dramatic.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Questions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DISCUSSION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7132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996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Observation</a:t>
            </a:r>
            <a:endParaRPr lang="en-US" sz="1920" dirty="0"/>
          </a:p>
        </p:txBody>
      </p:sp>
      <p:sp>
        <p:nvSpPr>
          <p:cNvPr id="9" name="Text 7"/>
          <p:cNvSpPr/>
          <p:nvPr/>
        </p:nvSpPr>
        <p:spPr>
          <a:xfrm>
            <a:off x="64922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</a:t>
            </a:r>
            <a:endParaRPr lang="en-US" sz="1920" dirty="0"/>
          </a:p>
        </p:txBody>
      </p:sp>
      <p:sp>
        <p:nvSpPr>
          <p:cNvPr id="10" name="Text 8"/>
          <p:cNvSpPr/>
          <p:nvPr/>
        </p:nvSpPr>
        <p:spPr>
          <a:xfrm>
            <a:off x="10058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picture of Jesus stands at the center of this hymn?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Exodus 33:22 shape the image of refuge?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Scripture best supports the theme of daily strength?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64922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you seek shelter apart from Christ?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burden do you need to bring honestly to the Savior?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future hope change present fear?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FORMATION GOALS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Christ as Savior, refuge, burden bearer, source of daily strength, and hope of eternal fellowship.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Feel confidence that Christian assurance rests in the Savior’s care, not in changing circumstances.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bringing anxiety, weakness, and burdens to Christ in prayer, worship, and mutual encouragement.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Application: Enter the Refuge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RESPONSE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one burden before the Lord without trying to soften it.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Psalm 32:7 as a confession of trust.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God for strength for this day, not control over every tomorrow.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Encourage someone who needs Christ’s sheltering care.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promise of being with the Lord forever reshape fear and grief.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PLAN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7132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996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 Minutes</a:t>
            </a:r>
            <a:endParaRPr lang="en-US" sz="1920" dirty="0"/>
          </a:p>
        </p:txBody>
      </p:sp>
      <p:sp>
        <p:nvSpPr>
          <p:cNvPr id="9" name="Text 7"/>
          <p:cNvSpPr/>
          <p:nvPr/>
        </p:nvSpPr>
        <p:spPr>
          <a:xfrm>
            <a:off x="64922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60 Minutes</a:t>
            </a:r>
            <a:endParaRPr lang="en-US" sz="1920" dirty="0"/>
          </a:p>
        </p:txBody>
      </p:sp>
      <p:sp>
        <p:nvSpPr>
          <p:cNvPr id="10" name="Text 8"/>
          <p:cNvSpPr/>
          <p:nvPr/>
        </p:nvSpPr>
        <p:spPr>
          <a:xfrm>
            <a:off x="10058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- introduce the hymn and read Exodus 33:22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- discuss refuge and the cleft of the rock image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study daily strength and eternal hope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- group application questions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 - closing prayer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64922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hymn identity and historical setting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- Scripture study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- stanza-by-stanza discussion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pastoral and worship use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application and prayer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TAKEAWAYS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praises Jesus as a wonderful Savior who hides, holds, and sustains his people.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Exodus 33:22 gives the central image of shelter in the cleft of the rock.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32:7 teaches believers to confess God as their hiding place.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33:25 directs the weary to daily strength.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Thessalonians 4:17 lifts present comfort toward eternal fellowship with Christ.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5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Prayer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PRAYER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Wonderful Savior, hide us in your mercy and hold us in your care.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the anxious to rest and the weary to receive strength for today.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your church a sheltering people who point one another to Christ.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our hope fixed on the day when we will be with you forever.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our trust, our worship, and our praise. Amen.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Usage Notice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 RESOURCES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960120" y="1517904"/>
            <a:ext cx="10287000" cy="2834640"/>
          </a:xfrm>
          <a:prstGeom prst="roundRect">
            <a:avLst>
              <a:gd name="adj" fmla="val 3226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98448" y="1901952"/>
            <a:ext cx="9582912" cy="822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98448" y="3200400"/>
            <a:ext cx="9582912" cy="3657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13F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BASIC HYMN FACTS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7132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99632" y="1234440"/>
            <a:ext cx="5257800" cy="4956048"/>
          </a:xfrm>
          <a:prstGeom prst="roundRect">
            <a:avLst>
              <a:gd name="adj" fmla="val 1845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 and Setting</a:t>
            </a:r>
            <a:endParaRPr lang="en-US" sz="1920" dirty="0"/>
          </a:p>
        </p:txBody>
      </p:sp>
      <p:sp>
        <p:nvSpPr>
          <p:cNvPr id="9" name="Text 7"/>
          <p:cNvSpPr/>
          <p:nvPr/>
        </p:nvSpPr>
        <p:spPr>
          <a:xfrm>
            <a:off x="6492240" y="1508760"/>
            <a:ext cx="4617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2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Central Themes</a:t>
            </a:r>
            <a:endParaRPr lang="en-US" sz="1920" dirty="0"/>
          </a:p>
        </p:txBody>
      </p:sp>
      <p:sp>
        <p:nvSpPr>
          <p:cNvPr id="10" name="Text 8"/>
          <p:cNvSpPr/>
          <p:nvPr/>
        </p:nvSpPr>
        <p:spPr>
          <a:xfrm>
            <a:off x="10058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A Wonderful Savior Is Jesus My Lord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title: He Hideth My Soul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A wonderful Savior is Jesus my Lord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Frances Jane Crosby, 1890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Music: William James Kirkpatrick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KIRKPATRICK / HE HIDETH MY SOUL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6492240" y="2011680"/>
            <a:ext cx="4572000" cy="36118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Assurance and comfort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as refuge and Savior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Burden bearing and daily strength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Divine protection and peace</a:t>
            </a:r>
            <a:endParaRPr lang="en-US" sz="1580" dirty="0"/>
          </a:p>
          <a:p>
            <a:r>
              <a:rPr lang="en-US" sz="15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Eternal hope and final praise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5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1890 GOSPEL HYMN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Frances Jane Crosby wrote the hymn in 1890.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William James Kirkpatrick composed the gospel tune commonly identified as KIRKPATRICK or HE HIDETH MY SOUL.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became widely known through gospel songbooks, revival hymnody, and later hymnals.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common title comes from the recurring image of the soul hidden in the Savior’s care.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joins testimony, Scripture imagery, and a memorable refrain in the American gospel song tradition.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0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13F5C"/>
          </a:solidFill>
          <a:ln w="12700">
            <a:solidFill>
              <a:srgbClr val="213F5C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Hymn Matters Today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VALUE</a:t>
            </a:r>
            <a:endParaRPr lang="en-US" sz="920" dirty="0"/>
          </a:p>
        </p:txBody>
      </p:sp>
      <p:sp>
        <p:nvSpPr>
          <p:cNvPr id="6" name="Shape 4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language for believers who need shelter, not merely explanation.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assurance without denying burdens, weakness, or trouble.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present refuge in Christ with the hope of being with the Lord forever.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is useful for services of comfort, testimony, prayer, funerals, and pastoral care.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congregations confess that Christ sustains his people in every season.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EXODUS 33:22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960120" y="1417320"/>
            <a:ext cx="10287000" cy="3611880"/>
          </a:xfrm>
          <a:prstGeom prst="roundRect">
            <a:avLst>
              <a:gd name="adj" fmla="val 253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98448" y="169164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Exodus 33:22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417320" y="2267712"/>
            <a:ext cx="9372600" cy="1783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2350" i="1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will happen, while my glory passes by, that I will put you in a cleft of the rock, and will cover you with my hand until I have passed by;</a:t>
            </a:r>
            <a:endParaRPr lang="en-US" sz="2350" dirty="0"/>
          </a:p>
        </p:txBody>
      </p:sp>
      <p:sp>
        <p:nvSpPr>
          <p:cNvPr id="9" name="Text 6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3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Supporting Scriptures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BIBLICAL FRAMEWORK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59536" y="1298448"/>
            <a:ext cx="10469880" cy="4434840"/>
          </a:xfrm>
          <a:prstGeom prst="roundRect">
            <a:avLst>
              <a:gd name="adj" fmla="val 20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1664208"/>
            <a:ext cx="9829800" cy="36393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27:5 - in trouble, God hides his people and lifts them upon a rock.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32:7 - the Lord is a hiding place who preserves and surrounds his people with songs of deliverance.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Isaiah 32:2 - God provides shelter from the wind, refuge from the storm, and shade in a weary land.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Deuteronomy 33:25 - as your days, so shall your strength be.</a:t>
            </a:r>
            <a:endParaRPr lang="en-US" sz="1700" dirty="0"/>
          </a:p>
          <a:p>
            <a:r>
              <a:rPr lang="en-US" sz="170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Thessalonians 4:17 - believers will be with the Lord forever.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1: A Wonderful Savior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04672" y="1225296"/>
            <a:ext cx="5257800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45352" y="1225296"/>
            <a:ext cx="5138928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08760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Theme Summary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78992" y="1938528"/>
            <a:ext cx="4626864" cy="19019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7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opens in praise. Jesus is not presented only as a helper in crisis but as the Savior who gives the believer a secure place of refuge.</a:t>
            </a:r>
            <a:endParaRPr lang="en-US" sz="1670" dirty="0"/>
          </a:p>
        </p:txBody>
      </p:sp>
      <p:sp>
        <p:nvSpPr>
          <p:cNvPr id="10" name="Text 7"/>
          <p:cNvSpPr/>
          <p:nvPr/>
        </p:nvSpPr>
        <p:spPr>
          <a:xfrm>
            <a:off x="1078992" y="4151376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315C7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Emphasis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78992" y="4517136"/>
            <a:ext cx="4645152" cy="9326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assurance as personal trust in the Savior who shelters the soul.</a:t>
            </a:r>
            <a:endParaRPr lang="en-US" sz="1520" dirty="0"/>
          </a:p>
        </p:txBody>
      </p:sp>
      <p:sp>
        <p:nvSpPr>
          <p:cNvPr id="12" name="Text 9"/>
          <p:cNvSpPr/>
          <p:nvPr/>
        </p:nvSpPr>
        <p:spPr>
          <a:xfrm>
            <a:off x="6537960" y="15087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Connection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537960" y="1938528"/>
            <a:ext cx="4480560" cy="2880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32:7 and Psalm 27:5 describe God as a hiding place and shelter in trouble. These texts deepen the hymn’s image of safety in Christ.</a:t>
            </a:r>
            <a:endParaRPr lang="en-US" sz="1680" dirty="0"/>
          </a:p>
        </p:txBody>
      </p:sp>
      <p:sp>
        <p:nvSpPr>
          <p:cNvPr id="14" name="Text 11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onderful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10896"/>
            <a:ext cx="10652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2: Hidden in the Rock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58368" y="877824"/>
            <a:ext cx="1143000" cy="45720"/>
          </a:xfrm>
          <a:prstGeom prst="rect">
            <a:avLst/>
          </a:prstGeom>
          <a:solidFill>
            <a:srgbClr val="C8913A"/>
          </a:solidFill>
          <a:ln w="12700">
            <a:solidFill>
              <a:srgbClr val="C8913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960120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C891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</a:t>
            </a:r>
            <a:endParaRPr lang="en-US" sz="920" dirty="0"/>
          </a:p>
        </p:txBody>
      </p:sp>
      <p:sp>
        <p:nvSpPr>
          <p:cNvPr id="6" name="Shape 3"/>
          <p:cNvSpPr/>
          <p:nvPr/>
        </p:nvSpPr>
        <p:spPr>
          <a:xfrm>
            <a:off x="804672" y="1225296"/>
            <a:ext cx="5257800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45352" y="1225296"/>
            <a:ext cx="5138928" cy="4910328"/>
          </a:xfrm>
          <a:prstGeom prst="roundRect">
            <a:avLst>
              <a:gd name="adj" fmla="val 1862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E4D6B8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08760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Theme Summary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78992" y="1938528"/>
            <a:ext cx="4626864" cy="19019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7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cleft of the rock image gives the hymn its most vivid picture: the believer is covered, protected, and held by divine mercy.</a:t>
            </a:r>
            <a:endParaRPr lang="en-US" sz="1670" dirty="0"/>
          </a:p>
        </p:txBody>
      </p:sp>
      <p:sp>
        <p:nvSpPr>
          <p:cNvPr id="10" name="Text 7"/>
          <p:cNvSpPr/>
          <p:nvPr/>
        </p:nvSpPr>
        <p:spPr>
          <a:xfrm>
            <a:off x="1078992" y="4151376"/>
            <a:ext cx="4645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315C7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Emphasis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78992" y="4517136"/>
            <a:ext cx="4645152" cy="93268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52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 learners see refuge as God’s active mercy, not passive escape.</a:t>
            </a:r>
            <a:endParaRPr lang="en-US" sz="1520" dirty="0"/>
          </a:p>
        </p:txBody>
      </p:sp>
      <p:sp>
        <p:nvSpPr>
          <p:cNvPr id="12" name="Text 9"/>
          <p:cNvSpPr/>
          <p:nvPr/>
        </p:nvSpPr>
        <p:spPr>
          <a:xfrm>
            <a:off x="6537960" y="15087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213F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Connection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537960" y="1938528"/>
            <a:ext cx="4480560" cy="2880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292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Exodus 33:22 gives the image of God placing Moses in the rock and covering him with his hand as his glory passes by.</a:t>
            </a:r>
            <a:endParaRPr lang="en-US" sz="1680" dirty="0"/>
          </a:p>
        </p:txBody>
      </p:sp>
      <p:sp>
        <p:nvSpPr>
          <p:cNvPr id="14" name="Text 11"/>
          <p:cNvSpPr/>
          <p:nvPr/>
        </p:nvSpPr>
        <p:spPr>
          <a:xfrm>
            <a:off x="594360" y="6565392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FE7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Wonderful Savior Is Jesus My Lord Teaching Guide</dc:title>
  <dc:subject>Hymn study resource</dc:subject>
  <dc:creator>HymnInfo.com</dc:creator>
  <cp:lastModifiedBy>HymnInfo.com</cp:lastModifiedBy>
  <cp:revision>1</cp:revision>
  <dcterms:created xsi:type="dcterms:W3CDTF">2026-07-04T03:42:41Z</dcterms:created>
  <dcterms:modified xsi:type="dcterms:W3CDTF">2026-07-04T03:42:41Z</dcterms:modified>
</cp:coreProperties>
</file>