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822"/>
        </a:solidFill>
      </p:bgPr>
    </p:bg>
    <p:spTree>
      <p:nvGrpSpPr>
        <p:cNvPr id="1" name=""/>
        <p:cNvGrpSpPr/>
        <p:nvPr/>
      </p:nvGrpSpPr>
      <p:grpSpPr>
        <a:xfrm>
          <a:off x="0" y="0"/>
          <a:ext cx="0" cy="0"/>
          <a:chOff x="0" y="0"/>
          <a:chExt cx="0" cy="0"/>
        </a:xfrm>
      </p:grpSpPr>
      <p:pic>
        <p:nvPicPr>
          <p:cNvPr id="2" name="Image 0" descr="/mnt/data/peace_assets/hero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76000"/>
            </a:srgbClr>
          </a:solidFill>
          <a:ln w="12700">
            <a:solidFill>
              <a:srgbClr val="06111A">
                <a:alpha val="0"/>
              </a:srgbClr>
            </a:solidFill>
            <a:prstDash val="solid"/>
          </a:ln>
        </p:spPr>
      </p:sp>
      <p:sp>
        <p:nvSpPr>
          <p:cNvPr id="4" name="Shape 1"/>
          <p:cNvSpPr/>
          <p:nvPr/>
        </p:nvSpPr>
        <p:spPr>
          <a:xfrm>
            <a:off x="685800" y="694944"/>
            <a:ext cx="5806440" cy="4983480"/>
          </a:xfrm>
          <a:prstGeom prst="rect">
            <a:avLst/>
          </a:prstGeom>
          <a:solidFill>
            <a:srgbClr val="0B1822">
              <a:alpha val="88000"/>
            </a:srgbClr>
          </a:solidFill>
          <a:ln w="19050">
            <a:solidFill>
              <a:srgbClr val="B7892B">
                <a:alpha val="80000"/>
              </a:srgbClr>
            </a:solidFill>
            <a:prstDash val="solid"/>
          </a:ln>
        </p:spPr>
      </p:sp>
      <p:sp>
        <p:nvSpPr>
          <p:cNvPr id="5" name="Text 2"/>
          <p:cNvSpPr/>
          <p:nvPr/>
        </p:nvSpPr>
        <p:spPr>
          <a:xfrm>
            <a:off x="960120" y="1298448"/>
            <a:ext cx="5349240" cy="1417320"/>
          </a:xfrm>
          <a:prstGeom prst="rect">
            <a:avLst/>
          </a:prstGeom>
          <a:noFill/>
          <a:ln/>
        </p:spPr>
        <p:txBody>
          <a:bodyPr wrap="square" lIns="0" tIns="0" rIns="0" bIns="0" rtlCol="0" anchor="ctr">
            <a:normAutofit/>
          </a:bodyPr>
          <a:lstStyle/>
          <a:p>
            <a:pPr indent="0" marL="0">
              <a:buNone/>
            </a:pPr>
            <a:r>
              <a:rPr lang="en-US" sz="3400" b="1" dirty="0">
                <a:solidFill>
                  <a:srgbClr val="FFFFFF"/>
                </a:solidFill>
                <a:latin typeface="Georgia" pitchFamily="34" charset="0"/>
                <a:ea typeface="Georgia" pitchFamily="34" charset="-122"/>
                <a:cs typeface="Georgia" pitchFamily="34" charset="-120"/>
              </a:rPr>
              <a:t>There's a Peace</a:t>
            </a:r>
            <a:endParaRPr lang="en-US" sz="3400" dirty="0"/>
          </a:p>
          <a:p>
            <a:pPr indent="0" marL="0">
              <a:buNone/>
            </a:pPr>
            <a:r>
              <a:rPr lang="en-US" sz="3400" b="1" dirty="0">
                <a:solidFill>
                  <a:srgbClr val="FFFFFF"/>
                </a:solidFill>
                <a:latin typeface="Georgia" pitchFamily="34" charset="0"/>
                <a:ea typeface="Georgia" pitchFamily="34" charset="-122"/>
                <a:cs typeface="Georgia" pitchFamily="34" charset="-120"/>
              </a:rPr>
              <a:t>in My Heart</a:t>
            </a:r>
            <a:endParaRPr lang="en-US" sz="3400" dirty="0"/>
          </a:p>
        </p:txBody>
      </p:sp>
      <p:sp>
        <p:nvSpPr>
          <p:cNvPr id="6" name="Text 3"/>
          <p:cNvSpPr/>
          <p:nvPr/>
        </p:nvSpPr>
        <p:spPr>
          <a:xfrm>
            <a:off x="987552" y="2852928"/>
            <a:ext cx="4937760" cy="347472"/>
          </a:xfrm>
          <a:prstGeom prst="rect">
            <a:avLst/>
          </a:prstGeom>
          <a:noFill/>
          <a:ln/>
        </p:spPr>
        <p:txBody>
          <a:bodyPr wrap="square" lIns="0" tIns="0" rIns="0" bIns="0" rtlCol="0" anchor="ctr"/>
          <a:lstStyle/>
          <a:p>
            <a:pPr indent="0" marL="0">
              <a:buNone/>
            </a:pPr>
            <a:r>
              <a:rPr lang="en-US" sz="1800" i="1" dirty="0">
                <a:solidFill>
                  <a:srgbClr val="F1D68A"/>
                </a:solidFill>
                <a:latin typeface="Georgia" pitchFamily="34" charset="0"/>
                <a:ea typeface="Georgia" pitchFamily="34" charset="-122"/>
                <a:cs typeface="Georgia" pitchFamily="34" charset="-120"/>
              </a:rPr>
              <a:t>Constantly Abiding</a:t>
            </a:r>
            <a:endParaRPr lang="en-US" sz="1800" dirty="0"/>
          </a:p>
        </p:txBody>
      </p:sp>
      <p:sp>
        <p:nvSpPr>
          <p:cNvPr id="7" name="Shape 4"/>
          <p:cNvSpPr/>
          <p:nvPr/>
        </p:nvSpPr>
        <p:spPr>
          <a:xfrm>
            <a:off x="987552" y="3364992"/>
            <a:ext cx="2148840" cy="0"/>
          </a:xfrm>
          <a:prstGeom prst="line">
            <a:avLst/>
          </a:prstGeom>
          <a:noFill/>
          <a:ln w="31750">
            <a:solidFill>
              <a:srgbClr val="D8B66A"/>
            </a:solidFill>
            <a:prstDash val="solid"/>
          </a:ln>
        </p:spPr>
      </p:sp>
      <p:sp>
        <p:nvSpPr>
          <p:cNvPr id="8" name="Text 5"/>
          <p:cNvSpPr/>
          <p:nvPr/>
        </p:nvSpPr>
        <p:spPr>
          <a:xfrm>
            <a:off x="1005840" y="3611880"/>
            <a:ext cx="5074920" cy="658368"/>
          </a:xfrm>
          <a:prstGeom prst="rect">
            <a:avLst/>
          </a:prstGeom>
          <a:noFill/>
          <a:ln/>
        </p:spPr>
        <p:txBody>
          <a:bodyPr wrap="square" lIns="0" tIns="0" rIns="0" bIns="0" rtlCol="0" anchor="ctr">
            <a:normAutofit/>
          </a:bodyPr>
          <a:lstStyle/>
          <a:p>
            <a:pPr indent="0" marL="0">
              <a:buNone/>
            </a:pPr>
            <a:r>
              <a:rPr lang="en-US" sz="1400" dirty="0">
                <a:solidFill>
                  <a:srgbClr val="F7F1E6"/>
                </a:solidFill>
                <a:latin typeface="Aptos" pitchFamily="34" charset="0"/>
                <a:ea typeface="Aptos" pitchFamily="34" charset="-122"/>
                <a:cs typeface="Aptos" pitchFamily="34" charset="-120"/>
              </a:rPr>
              <a:t>A hymn study on Christ's peace, abiding presence, and heavenly hope</a:t>
            </a:r>
            <a:endParaRPr lang="en-US" sz="1400" dirty="0"/>
          </a:p>
        </p:txBody>
      </p:sp>
      <p:sp>
        <p:nvSpPr>
          <p:cNvPr id="9" name="Text 6"/>
          <p:cNvSpPr/>
          <p:nvPr/>
        </p:nvSpPr>
        <p:spPr>
          <a:xfrm>
            <a:off x="1005840" y="4855464"/>
            <a:ext cx="5074920" cy="256032"/>
          </a:xfrm>
          <a:prstGeom prst="rect">
            <a:avLst/>
          </a:prstGeom>
          <a:noFill/>
          <a:ln/>
        </p:spPr>
        <p:txBody>
          <a:bodyPr wrap="square" lIns="0" tIns="0" rIns="0" bIns="0" rtlCol="0" anchor="ctr"/>
          <a:lstStyle/>
          <a:p>
            <a:pPr indent="0" marL="0">
              <a:buNone/>
            </a:pPr>
            <a:r>
              <a:rPr lang="en-US" sz="1050" dirty="0">
                <a:solidFill>
                  <a:srgbClr val="D9D5CA"/>
                </a:solidFill>
                <a:latin typeface="Aptos" pitchFamily="34" charset="0"/>
                <a:ea typeface="Aptos" pitchFamily="34" charset="-122"/>
                <a:cs typeface="Aptos" pitchFamily="34" charset="-120"/>
              </a:rPr>
              <a:t>Anne S. Murphy • 1908 • John 14:27</a:t>
            </a:r>
            <a:endParaRPr lang="en-US" sz="1050" dirty="0"/>
          </a:p>
        </p:txBody>
      </p:sp>
      <p:sp>
        <p:nvSpPr>
          <p:cNvPr id="10" name="Text 7"/>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1822"/>
        </a:solidFill>
      </p:bgPr>
    </p:bg>
    <p:spTree>
      <p:nvGrpSpPr>
        <p:cNvPr id="1" name=""/>
        <p:cNvGrpSpPr/>
        <p:nvPr/>
      </p:nvGrpSpPr>
      <p:grpSpPr>
        <a:xfrm>
          <a:off x="0" y="0"/>
          <a:ext cx="0" cy="0"/>
          <a:chOff x="0" y="0"/>
          <a:chExt cx="0" cy="0"/>
        </a:xfrm>
      </p:grpSpPr>
      <p:pic>
        <p:nvPicPr>
          <p:cNvPr id="2" name="Image 0" descr="/mnt/data/peace_assets/chapel_rest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58000"/>
            </a:srgbClr>
          </a:solidFill>
          <a:ln w="12700">
            <a:solidFill>
              <a:srgbClr val="06111A">
                <a:alpha val="0"/>
              </a:srgbClr>
            </a:solidFill>
            <a:prstDash val="solid"/>
          </a:ln>
        </p:spPr>
      </p:sp>
      <p:sp>
        <p:nvSpPr>
          <p:cNvPr id="4" name="Text 1"/>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FFFFFF"/>
                </a:solidFill>
                <a:latin typeface="Georgia" pitchFamily="34" charset="0"/>
                <a:ea typeface="Georgia" pitchFamily="34" charset="-122"/>
                <a:cs typeface="Georgia" pitchFamily="34" charset="-120"/>
              </a:rPr>
              <a:t>Hymn Movement 3</a:t>
            </a:r>
            <a:endParaRPr lang="en-US" sz="2400" dirty="0"/>
          </a:p>
        </p:txBody>
      </p:sp>
      <p:sp>
        <p:nvSpPr>
          <p:cNvPr id="5" name="Shape 2"/>
          <p:cNvSpPr/>
          <p:nvPr/>
        </p:nvSpPr>
        <p:spPr>
          <a:xfrm>
            <a:off x="594360" y="804672"/>
            <a:ext cx="2011680" cy="0"/>
          </a:xfrm>
          <a:prstGeom prst="line">
            <a:avLst/>
          </a:prstGeom>
          <a:noFill/>
          <a:ln w="25400">
            <a:solidFill>
              <a:srgbClr val="B7892B"/>
            </a:solidFill>
            <a:prstDash val="solid"/>
          </a:ln>
        </p:spPr>
      </p:sp>
      <p:sp>
        <p:nvSpPr>
          <p:cNvPr id="6" name="Text 3"/>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F2D899"/>
                </a:solidFill>
                <a:latin typeface="Aptos" pitchFamily="34" charset="0"/>
                <a:ea typeface="Aptos" pitchFamily="34" charset="-122"/>
                <a:cs typeface="Aptos" pitchFamily="34" charset="-120"/>
              </a:rPr>
              <a:t>Treasure in fragile vessels</a:t>
            </a:r>
            <a:endParaRPr lang="en-US" sz="850" dirty="0"/>
          </a:p>
        </p:txBody>
      </p:sp>
      <p:sp>
        <p:nvSpPr>
          <p:cNvPr id="7" name="Shape 4"/>
          <p:cNvSpPr/>
          <p:nvPr/>
        </p:nvSpPr>
        <p:spPr>
          <a:xfrm>
            <a:off x="841248" y="1298448"/>
            <a:ext cx="5120640" cy="3520440"/>
          </a:xfrm>
          <a:prstGeom prst="roundRect">
            <a:avLst>
              <a:gd name="adj" fmla="val 2078"/>
            </a:avLst>
          </a:prstGeom>
          <a:solidFill>
            <a:srgbClr val="FFFFFF">
              <a:alpha val="95000"/>
            </a:srgbClr>
          </a:solidFill>
          <a:ln w="10160">
            <a:solidFill>
              <a:srgbClr val="D8B66A">
                <a:alpha val="90000"/>
              </a:srgbClr>
            </a:solidFill>
            <a:prstDash val="solid"/>
          </a:ln>
        </p:spPr>
      </p:sp>
      <p:sp>
        <p:nvSpPr>
          <p:cNvPr id="8" name="Text 5"/>
          <p:cNvSpPr/>
          <p:nvPr/>
        </p:nvSpPr>
        <p:spPr>
          <a:xfrm>
            <a:off x="1097280" y="1700784"/>
            <a:ext cx="4553712" cy="960120"/>
          </a:xfrm>
          <a:prstGeom prst="rect">
            <a:avLst/>
          </a:prstGeom>
          <a:noFill/>
          <a:ln/>
        </p:spPr>
        <p:txBody>
          <a:bodyPr wrap="square" lIns="635" tIns="635" rIns="635" bIns="635" rtlCol="0" anchor="t">
            <a:normAutofit/>
          </a:bodyPr>
          <a:lstStyle/>
          <a:p>
            <a:pPr algn="l" indent="0" marL="0">
              <a:buNone/>
            </a:pPr>
            <a:r>
              <a:rPr lang="en-US" sz="1900" b="1" dirty="0">
                <a:solidFill>
                  <a:srgbClr val="18354A"/>
                </a:solidFill>
                <a:latin typeface="Aptos" pitchFamily="34" charset="0"/>
                <a:ea typeface="Aptos" pitchFamily="34" charset="-122"/>
                <a:cs typeface="Aptos" pitchFamily="34" charset="-120"/>
              </a:rPr>
              <a:t>The later movement acknowledges weakness while pointing to a treasure stronger than the vessel that carries it. Present fragility does not cancel future hope.</a:t>
            </a:r>
            <a:endParaRPr lang="en-US" sz="1900" dirty="0"/>
          </a:p>
        </p:txBody>
      </p:sp>
      <p:sp>
        <p:nvSpPr>
          <p:cNvPr id="9" name="Text 6"/>
          <p:cNvSpPr/>
          <p:nvPr/>
        </p:nvSpPr>
        <p:spPr>
          <a:xfrm>
            <a:off x="1097280" y="3063240"/>
            <a:ext cx="4526280" cy="685800"/>
          </a:xfrm>
          <a:prstGeom prst="rect">
            <a:avLst/>
          </a:prstGeom>
          <a:noFill/>
          <a:ln/>
        </p:spPr>
        <p:txBody>
          <a:bodyPr wrap="square" lIns="635" tIns="635" rIns="635" bIns="635" rtlCol="0" anchor="t">
            <a:normAutofit/>
          </a:bodyPr>
          <a:lstStyle/>
          <a:p>
            <a:pPr algn="l" indent="0" marL="0">
              <a:buNone/>
            </a:pPr>
            <a:r>
              <a:rPr lang="en-US" sz="1400" dirty="0">
                <a:solidFill>
                  <a:srgbClr val="203040"/>
                </a:solidFill>
                <a:latin typeface="Aptos" pitchFamily="34" charset="0"/>
                <a:ea typeface="Aptos" pitchFamily="34" charset="-122"/>
                <a:cs typeface="Aptos" pitchFamily="34" charset="-120"/>
              </a:rPr>
              <a:t>2 Corinthians 4:7 and John 14:1-3 help teach this balance: weakness is real, but Christ's promise is stronger.</a:t>
            </a:r>
            <a:endParaRPr lang="en-US" sz="1400" dirty="0"/>
          </a:p>
        </p:txBody>
      </p:sp>
      <p:sp>
        <p:nvSpPr>
          <p:cNvPr id="10" name="Text 7"/>
          <p:cNvSpPr/>
          <p:nvPr/>
        </p:nvSpPr>
        <p:spPr>
          <a:xfrm>
            <a:off x="1097280" y="4069080"/>
            <a:ext cx="4526280" cy="393192"/>
          </a:xfrm>
          <a:prstGeom prst="rect">
            <a:avLst/>
          </a:prstGeom>
          <a:noFill/>
          <a:ln/>
        </p:spPr>
        <p:txBody>
          <a:bodyPr wrap="square" lIns="635" tIns="635" rIns="635" bIns="635" rtlCol="0" anchor="t">
            <a:normAutofit/>
          </a:bodyPr>
          <a:lstStyle/>
          <a:p>
            <a:pPr algn="l" indent="0" marL="0">
              <a:buNone/>
            </a:pPr>
            <a:r>
              <a:rPr lang="en-US" sz="1150" i="1" dirty="0">
                <a:solidFill>
                  <a:srgbClr val="B7892B"/>
                </a:solidFill>
                <a:latin typeface="Aptos" pitchFamily="34" charset="0"/>
                <a:ea typeface="Aptos" pitchFamily="34" charset="-122"/>
                <a:cs typeface="Aptos" pitchFamily="34" charset="-120"/>
              </a:rPr>
              <a:t>Pastoral care point: do not shame weakness; guide it toward Christ's faithful presence.</a:t>
            </a:r>
            <a:endParaRPr lang="en-US" sz="1150" dirty="0"/>
          </a:p>
        </p:txBody>
      </p:sp>
      <p:sp>
        <p:nvSpPr>
          <p:cNvPr id="11" name="Text 8"/>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1822"/>
        </a:solidFill>
      </p:bgPr>
    </p:bg>
    <p:spTree>
      <p:nvGrpSpPr>
        <p:cNvPr id="1" name=""/>
        <p:cNvGrpSpPr/>
        <p:nvPr/>
      </p:nvGrpSpPr>
      <p:grpSpPr>
        <a:xfrm>
          <a:off x="0" y="0"/>
          <a:ext cx="0" cy="0"/>
          <a:chOff x="0" y="0"/>
          <a:chExt cx="0" cy="0"/>
        </a:xfrm>
      </p:grpSpPr>
      <p:pic>
        <p:nvPicPr>
          <p:cNvPr id="2" name="Image 0" descr="/mnt/data/peace_assets/hands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56000"/>
            </a:srgbClr>
          </a:solidFill>
          <a:ln w="12700">
            <a:solidFill>
              <a:srgbClr val="06111A">
                <a:alpha val="0"/>
              </a:srgbClr>
            </a:solidFill>
            <a:prstDash val="solid"/>
          </a:ln>
        </p:spPr>
      </p:sp>
      <p:sp>
        <p:nvSpPr>
          <p:cNvPr id="4" name="Text 1"/>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FFFFFF"/>
                </a:solidFill>
                <a:latin typeface="Georgia" pitchFamily="34" charset="0"/>
                <a:ea typeface="Georgia" pitchFamily="34" charset="-122"/>
                <a:cs typeface="Georgia" pitchFamily="34" charset="-120"/>
              </a:rPr>
              <a:t>Refrain Study</a:t>
            </a:r>
            <a:endParaRPr lang="en-US" sz="2400" dirty="0"/>
          </a:p>
        </p:txBody>
      </p:sp>
      <p:sp>
        <p:nvSpPr>
          <p:cNvPr id="5" name="Shape 2"/>
          <p:cNvSpPr/>
          <p:nvPr/>
        </p:nvSpPr>
        <p:spPr>
          <a:xfrm>
            <a:off x="594360" y="804672"/>
            <a:ext cx="2011680" cy="0"/>
          </a:xfrm>
          <a:prstGeom prst="line">
            <a:avLst/>
          </a:prstGeom>
          <a:noFill/>
          <a:ln w="25400">
            <a:solidFill>
              <a:srgbClr val="B7892B"/>
            </a:solidFill>
            <a:prstDash val="solid"/>
          </a:ln>
        </p:spPr>
      </p:sp>
      <p:sp>
        <p:nvSpPr>
          <p:cNvPr id="6" name="Text 3"/>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F2D899"/>
                </a:solidFill>
                <a:latin typeface="Aptos" pitchFamily="34" charset="0"/>
                <a:ea typeface="Aptos" pitchFamily="34" charset="-122"/>
                <a:cs typeface="Aptos" pitchFamily="34" charset="-120"/>
              </a:rPr>
              <a:t>The heart of the testimony</a:t>
            </a:r>
            <a:endParaRPr lang="en-US" sz="850" dirty="0"/>
          </a:p>
        </p:txBody>
      </p:sp>
      <p:sp>
        <p:nvSpPr>
          <p:cNvPr id="7" name="Text 4"/>
          <p:cNvSpPr/>
          <p:nvPr/>
        </p:nvSpPr>
        <p:spPr>
          <a:xfrm>
            <a:off x="822960" y="1325880"/>
            <a:ext cx="6675120" cy="960120"/>
          </a:xfrm>
          <a:prstGeom prst="rect">
            <a:avLst/>
          </a:prstGeom>
          <a:noFill/>
          <a:ln/>
        </p:spPr>
        <p:txBody>
          <a:bodyPr wrap="square" lIns="635" tIns="635" rIns="635" bIns="635" rtlCol="0" anchor="t">
            <a:normAutofit/>
          </a:bodyPr>
          <a:lstStyle/>
          <a:p>
            <a:pPr algn="l" indent="0" marL="0">
              <a:buNone/>
            </a:pPr>
            <a:r>
              <a:rPr lang="en-US" sz="2100" b="1" dirty="0">
                <a:solidFill>
                  <a:srgbClr val="FFFFFF"/>
                </a:solidFill>
                <a:latin typeface="Georgia" pitchFamily="34" charset="0"/>
                <a:ea typeface="Georgia" pitchFamily="34" charset="-122"/>
                <a:cs typeface="Georgia" pitchFamily="34" charset="-120"/>
              </a:rPr>
              <a:t>The refrain gives the song its center: Jesus remains with the believer. Its repetition lets the congregation confess assurance again and again until the promise becomes prayer.</a:t>
            </a:r>
            <a:endParaRPr lang="en-US" sz="2100" dirty="0"/>
          </a:p>
        </p:txBody>
      </p:sp>
      <p:sp>
        <p:nvSpPr>
          <p:cNvPr id="8" name="Shape 5"/>
          <p:cNvSpPr/>
          <p:nvPr/>
        </p:nvSpPr>
        <p:spPr>
          <a:xfrm>
            <a:off x="841248" y="3063240"/>
            <a:ext cx="2788920" cy="1051560"/>
          </a:xfrm>
          <a:prstGeom prst="roundRect">
            <a:avLst>
              <a:gd name="adj" fmla="val 6957"/>
            </a:avLst>
          </a:prstGeom>
          <a:solidFill>
            <a:srgbClr val="F7F1E6">
              <a:alpha val="96000"/>
            </a:srgbClr>
          </a:solidFill>
          <a:ln w="10160">
            <a:solidFill>
              <a:srgbClr val="D8B66A">
                <a:alpha val="90000"/>
              </a:srgbClr>
            </a:solidFill>
            <a:prstDash val="solid"/>
          </a:ln>
        </p:spPr>
      </p:sp>
      <p:sp>
        <p:nvSpPr>
          <p:cNvPr id="9" name="Text 6"/>
          <p:cNvSpPr/>
          <p:nvPr/>
        </p:nvSpPr>
        <p:spPr>
          <a:xfrm>
            <a:off x="1097280" y="3291840"/>
            <a:ext cx="2231136" cy="237744"/>
          </a:xfrm>
          <a:prstGeom prst="rect">
            <a:avLst/>
          </a:prstGeom>
          <a:noFill/>
          <a:ln/>
        </p:spPr>
        <p:txBody>
          <a:bodyPr wrap="square" lIns="635" tIns="635" rIns="635" bIns="635" rtlCol="0" anchor="t">
            <a:normAutofit/>
          </a:bodyPr>
          <a:lstStyle/>
          <a:p>
            <a:pPr algn="ctr" indent="0" marL="0">
              <a:buNone/>
            </a:pPr>
            <a:r>
              <a:rPr lang="en-US" sz="1500" b="1" dirty="0">
                <a:solidFill>
                  <a:srgbClr val="18354A"/>
                </a:solidFill>
                <a:latin typeface="Aptos" pitchFamily="34" charset="0"/>
                <a:ea typeface="Aptos" pitchFamily="34" charset="-122"/>
                <a:cs typeface="Aptos" pitchFamily="34" charset="-120"/>
              </a:rPr>
              <a:t>Assurance</a:t>
            </a:r>
            <a:endParaRPr lang="en-US" sz="1500" dirty="0"/>
          </a:p>
        </p:txBody>
      </p:sp>
      <p:sp>
        <p:nvSpPr>
          <p:cNvPr id="10" name="Shape 7"/>
          <p:cNvSpPr/>
          <p:nvPr/>
        </p:nvSpPr>
        <p:spPr>
          <a:xfrm>
            <a:off x="3822192" y="3063240"/>
            <a:ext cx="2788920" cy="1051560"/>
          </a:xfrm>
          <a:prstGeom prst="roundRect">
            <a:avLst>
              <a:gd name="adj" fmla="val 6957"/>
            </a:avLst>
          </a:prstGeom>
          <a:solidFill>
            <a:srgbClr val="F7F1E6">
              <a:alpha val="96000"/>
            </a:srgbClr>
          </a:solidFill>
          <a:ln w="10160">
            <a:solidFill>
              <a:srgbClr val="D8B66A">
                <a:alpha val="90000"/>
              </a:srgbClr>
            </a:solidFill>
            <a:prstDash val="solid"/>
          </a:ln>
        </p:spPr>
      </p:sp>
      <p:sp>
        <p:nvSpPr>
          <p:cNvPr id="11" name="Text 8"/>
          <p:cNvSpPr/>
          <p:nvPr/>
        </p:nvSpPr>
        <p:spPr>
          <a:xfrm>
            <a:off x="4078224" y="3291840"/>
            <a:ext cx="2231136" cy="237744"/>
          </a:xfrm>
          <a:prstGeom prst="rect">
            <a:avLst/>
          </a:prstGeom>
          <a:noFill/>
          <a:ln/>
        </p:spPr>
        <p:txBody>
          <a:bodyPr wrap="square" lIns="635" tIns="635" rIns="635" bIns="635" rtlCol="0" anchor="t">
            <a:normAutofit/>
          </a:bodyPr>
          <a:lstStyle/>
          <a:p>
            <a:pPr algn="ctr" indent="0" marL="0">
              <a:buNone/>
            </a:pPr>
            <a:r>
              <a:rPr lang="en-US" sz="1500" b="1" dirty="0">
                <a:solidFill>
                  <a:srgbClr val="18354A"/>
                </a:solidFill>
                <a:latin typeface="Aptos" pitchFamily="34" charset="0"/>
                <a:ea typeface="Aptos" pitchFamily="34" charset="-122"/>
                <a:cs typeface="Aptos" pitchFamily="34" charset="-120"/>
              </a:rPr>
              <a:t>Presence</a:t>
            </a:r>
            <a:endParaRPr lang="en-US" sz="1500" dirty="0"/>
          </a:p>
        </p:txBody>
      </p:sp>
      <p:sp>
        <p:nvSpPr>
          <p:cNvPr id="12" name="Shape 9"/>
          <p:cNvSpPr/>
          <p:nvPr/>
        </p:nvSpPr>
        <p:spPr>
          <a:xfrm>
            <a:off x="6803136" y="3063240"/>
            <a:ext cx="2788920" cy="1051560"/>
          </a:xfrm>
          <a:prstGeom prst="roundRect">
            <a:avLst>
              <a:gd name="adj" fmla="val 6957"/>
            </a:avLst>
          </a:prstGeom>
          <a:solidFill>
            <a:srgbClr val="F7F1E6">
              <a:alpha val="96000"/>
            </a:srgbClr>
          </a:solidFill>
          <a:ln w="10160">
            <a:solidFill>
              <a:srgbClr val="D8B66A">
                <a:alpha val="90000"/>
              </a:srgbClr>
            </a:solidFill>
            <a:prstDash val="solid"/>
          </a:ln>
        </p:spPr>
      </p:sp>
      <p:sp>
        <p:nvSpPr>
          <p:cNvPr id="13" name="Text 10"/>
          <p:cNvSpPr/>
          <p:nvPr/>
        </p:nvSpPr>
        <p:spPr>
          <a:xfrm>
            <a:off x="7059168" y="3291840"/>
            <a:ext cx="2231136" cy="237744"/>
          </a:xfrm>
          <a:prstGeom prst="rect">
            <a:avLst/>
          </a:prstGeom>
          <a:noFill/>
          <a:ln/>
        </p:spPr>
        <p:txBody>
          <a:bodyPr wrap="square" lIns="635" tIns="635" rIns="635" bIns="635" rtlCol="0" anchor="t">
            <a:normAutofit/>
          </a:bodyPr>
          <a:lstStyle/>
          <a:p>
            <a:pPr algn="ctr" indent="0" marL="0">
              <a:buNone/>
            </a:pPr>
            <a:r>
              <a:rPr lang="en-US" sz="1500" b="1" dirty="0">
                <a:solidFill>
                  <a:srgbClr val="18354A"/>
                </a:solidFill>
                <a:latin typeface="Aptos" pitchFamily="34" charset="0"/>
                <a:ea typeface="Aptos" pitchFamily="34" charset="-122"/>
                <a:cs typeface="Aptos" pitchFamily="34" charset="-120"/>
              </a:rPr>
              <a:t>Hope</a:t>
            </a:r>
            <a:endParaRPr lang="en-US" sz="1500" dirty="0"/>
          </a:p>
        </p:txBody>
      </p:sp>
      <p:sp>
        <p:nvSpPr>
          <p:cNvPr id="14" name="Text 11"/>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822"/>
        </a:solidFill>
      </p:bgPr>
    </p:bg>
    <p:spTree>
      <p:nvGrpSpPr>
        <p:cNvPr id="1" name=""/>
        <p:cNvGrpSpPr/>
        <p:nvPr/>
      </p:nvGrpSpPr>
      <p:grpSpPr>
        <a:xfrm>
          <a:off x="0" y="0"/>
          <a:ext cx="0" cy="0"/>
          <a:chOff x="0" y="0"/>
          <a:chExt cx="0" cy="0"/>
        </a:xfrm>
      </p:grpSpPr>
      <p:pic>
        <p:nvPicPr>
          <p:cNvPr id="2" name="Image 0" descr="/mnt/data/peace_assets/group_prayer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62000"/>
            </a:srgbClr>
          </a:solidFill>
          <a:ln w="12700">
            <a:solidFill>
              <a:srgbClr val="06111A">
                <a:alpha val="0"/>
              </a:srgbClr>
            </a:solidFill>
            <a:prstDash val="solid"/>
          </a:ln>
        </p:spPr>
      </p:sp>
      <p:sp>
        <p:nvSpPr>
          <p:cNvPr id="4" name="Shape 1"/>
          <p:cNvSpPr/>
          <p:nvPr/>
        </p:nvSpPr>
        <p:spPr>
          <a:xfrm>
            <a:off x="658368" y="1078992"/>
            <a:ext cx="6309360" cy="4160520"/>
          </a:xfrm>
          <a:prstGeom prst="rect">
            <a:avLst/>
          </a:prstGeom>
          <a:solidFill>
            <a:srgbClr val="0B1822">
              <a:alpha val="86000"/>
            </a:srgbClr>
          </a:solidFill>
          <a:ln w="19050">
            <a:solidFill>
              <a:srgbClr val="B7892B">
                <a:alpha val="85000"/>
              </a:srgbClr>
            </a:solidFill>
            <a:prstDash val="solid"/>
          </a:ln>
        </p:spPr>
      </p:sp>
      <p:sp>
        <p:nvSpPr>
          <p:cNvPr id="5" name="Text 2"/>
          <p:cNvSpPr/>
          <p:nvPr/>
        </p:nvSpPr>
        <p:spPr>
          <a:xfrm>
            <a:off x="960120" y="2039112"/>
            <a:ext cx="5715000" cy="749808"/>
          </a:xfrm>
          <a:prstGeom prst="rect">
            <a:avLst/>
          </a:prstGeom>
          <a:noFill/>
          <a:ln/>
        </p:spPr>
        <p:txBody>
          <a:bodyPr wrap="square" lIns="0" tIns="0" rIns="0" bIns="0" rtlCol="0" anchor="ctr">
            <a:normAutofit/>
          </a:bodyPr>
          <a:lstStyle/>
          <a:p>
            <a:pPr indent="0" marL="0">
              <a:buNone/>
            </a:pPr>
            <a:r>
              <a:rPr lang="en-US" sz="3100" b="1" dirty="0">
                <a:solidFill>
                  <a:srgbClr val="FFFFFF"/>
                </a:solidFill>
                <a:latin typeface="Georgia" pitchFamily="34" charset="0"/>
                <a:ea typeface="Georgia" pitchFamily="34" charset="-122"/>
                <a:cs typeface="Georgia" pitchFamily="34" charset="-120"/>
              </a:rPr>
              <a:t>Theological Themes</a:t>
            </a:r>
            <a:endParaRPr lang="en-US" sz="3100" dirty="0"/>
          </a:p>
        </p:txBody>
      </p:sp>
      <p:sp>
        <p:nvSpPr>
          <p:cNvPr id="6" name="Shape 3"/>
          <p:cNvSpPr/>
          <p:nvPr/>
        </p:nvSpPr>
        <p:spPr>
          <a:xfrm>
            <a:off x="978408" y="2953512"/>
            <a:ext cx="1645920" cy="0"/>
          </a:xfrm>
          <a:prstGeom prst="line">
            <a:avLst/>
          </a:prstGeom>
          <a:noFill/>
          <a:ln w="38100">
            <a:solidFill>
              <a:srgbClr val="D8B66A"/>
            </a:solidFill>
            <a:prstDash val="solid"/>
          </a:ln>
        </p:spPr>
      </p:sp>
      <p:sp>
        <p:nvSpPr>
          <p:cNvPr id="7" name="Text 4"/>
          <p:cNvSpPr/>
          <p:nvPr/>
        </p:nvSpPr>
        <p:spPr>
          <a:xfrm>
            <a:off x="987552" y="3154680"/>
            <a:ext cx="5303520" cy="640080"/>
          </a:xfrm>
          <a:prstGeom prst="rect">
            <a:avLst/>
          </a:prstGeom>
          <a:noFill/>
          <a:ln/>
        </p:spPr>
        <p:txBody>
          <a:bodyPr wrap="square" lIns="0" tIns="0" rIns="0" bIns="0" rtlCol="0" anchor="ctr">
            <a:normAutofit/>
          </a:bodyPr>
          <a:lstStyle/>
          <a:p>
            <a:pPr indent="0" marL="0">
              <a:buNone/>
            </a:pPr>
            <a:r>
              <a:rPr lang="en-US" sz="1600" dirty="0">
                <a:solidFill>
                  <a:srgbClr val="F5EACF"/>
                </a:solidFill>
                <a:latin typeface="Aptos" pitchFamily="34" charset="0"/>
                <a:ea typeface="Aptos" pitchFamily="34" charset="-122"/>
                <a:cs typeface="Aptos" pitchFamily="34" charset="-120"/>
              </a:rPr>
              <a:t>What the hymn teaches the church to confess</a:t>
            </a:r>
            <a:endParaRPr lang="en-US" sz="1600" dirty="0"/>
          </a:p>
        </p:txBody>
      </p:sp>
      <p:sp>
        <p:nvSpPr>
          <p:cNvPr id="8" name="Text 5"/>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3" name="Text 1"/>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Theological Themes</a:t>
            </a:r>
            <a:endParaRPr lang="en-US" sz="2400" dirty="0"/>
          </a:p>
        </p:txBody>
      </p:sp>
      <p:sp>
        <p:nvSpPr>
          <p:cNvPr id="4" name="Shape 2"/>
          <p:cNvSpPr/>
          <p:nvPr/>
        </p:nvSpPr>
        <p:spPr>
          <a:xfrm>
            <a:off x="594360" y="804672"/>
            <a:ext cx="2011680" cy="0"/>
          </a:xfrm>
          <a:prstGeom prst="line">
            <a:avLst/>
          </a:prstGeom>
          <a:noFill/>
          <a:ln w="25400">
            <a:solidFill>
              <a:srgbClr val="B7892B"/>
            </a:solidFill>
            <a:prstDash val="solid"/>
          </a:ln>
        </p:spPr>
      </p:sp>
      <p:sp>
        <p:nvSpPr>
          <p:cNvPr id="5" name="Text 3"/>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Six truths for teaching</a:t>
            </a:r>
            <a:endParaRPr lang="en-US" sz="850" dirty="0"/>
          </a:p>
        </p:txBody>
      </p:sp>
      <p:pic>
        <p:nvPicPr>
          <p:cNvPr id="6" name="Image 0" descr="/mnt/data/peace_assets/bible_cross_panel.jpg">    </p:cNvPr>
          <p:cNvPicPr>
            <a:picLocks noChangeAspect="1"/>
          </p:cNvPicPr>
          <p:nvPr/>
        </p:nvPicPr>
        <p:blipFill>
          <a:blip r:embed="rId1"/>
          <a:srcRect l="30386" r="30386" t="0" b="0"/>
          <a:stretch/>
        </p:blipFill>
        <p:spPr>
          <a:xfrm>
            <a:off x="7406640" y="0"/>
            <a:ext cx="4785055" cy="6858000"/>
          </a:xfrm>
          <a:prstGeom prst="rect">
            <a:avLst/>
          </a:prstGeom>
        </p:spPr>
      </p:pic>
      <p:sp>
        <p:nvSpPr>
          <p:cNvPr id="7" name="Shape 4"/>
          <p:cNvSpPr/>
          <p:nvPr/>
        </p:nvSpPr>
        <p:spPr>
          <a:xfrm>
            <a:off x="7406640" y="0"/>
            <a:ext cx="4785055" cy="6858000"/>
          </a:xfrm>
          <a:prstGeom prst="rect">
            <a:avLst/>
          </a:prstGeom>
          <a:solidFill>
            <a:srgbClr val="000000">
              <a:alpha val="34000"/>
            </a:srgbClr>
          </a:solidFill>
          <a:ln w="12700">
            <a:solidFill>
              <a:srgbClr val="000000">
                <a:alpha val="0"/>
              </a:srgbClr>
            </a:solidFill>
            <a:prstDash val="solid"/>
          </a:ln>
        </p:spPr>
      </p:sp>
      <p:sp>
        <p:nvSpPr>
          <p:cNvPr id="8" name="Shape 5"/>
          <p:cNvSpPr/>
          <p:nvPr/>
        </p:nvSpPr>
        <p:spPr>
          <a:xfrm>
            <a:off x="685800" y="1143000"/>
            <a:ext cx="1920240" cy="1234440"/>
          </a:xfrm>
          <a:prstGeom prst="roundRect">
            <a:avLst>
              <a:gd name="adj" fmla="val 5926"/>
            </a:avLst>
          </a:prstGeom>
          <a:solidFill>
            <a:srgbClr val="F9F4EA">
              <a:alpha val="96000"/>
            </a:srgbClr>
          </a:solidFill>
          <a:ln w="10160">
            <a:solidFill>
              <a:srgbClr val="E2D7C5">
                <a:alpha val="90000"/>
              </a:srgbClr>
            </a:solidFill>
            <a:prstDash val="solid"/>
          </a:ln>
        </p:spPr>
      </p:sp>
      <p:sp>
        <p:nvSpPr>
          <p:cNvPr id="9" name="Text 6"/>
          <p:cNvSpPr/>
          <p:nvPr/>
        </p:nvSpPr>
        <p:spPr>
          <a:xfrm>
            <a:off x="850392" y="1325880"/>
            <a:ext cx="1600200" cy="256032"/>
          </a:xfrm>
          <a:prstGeom prst="rect">
            <a:avLst/>
          </a:prstGeom>
          <a:noFill/>
          <a:ln/>
        </p:spPr>
        <p:txBody>
          <a:bodyPr wrap="square" lIns="635" tIns="635" rIns="635" bIns="635" rtlCol="0" anchor="t">
            <a:normAutofit/>
          </a:bodyPr>
          <a:lstStyle/>
          <a:p>
            <a:pPr algn="ctr" indent="0" marL="0">
              <a:buNone/>
            </a:pPr>
            <a:r>
              <a:rPr lang="en-US" sz="1180" b="1" dirty="0">
                <a:solidFill>
                  <a:srgbClr val="18354A"/>
                </a:solidFill>
                <a:latin typeface="Aptos" pitchFamily="34" charset="0"/>
                <a:ea typeface="Aptos" pitchFamily="34" charset="-122"/>
                <a:cs typeface="Aptos" pitchFamily="34" charset="-120"/>
              </a:rPr>
              <a:t>Christ's peace</a:t>
            </a:r>
            <a:endParaRPr lang="en-US" sz="1180" dirty="0"/>
          </a:p>
        </p:txBody>
      </p:sp>
      <p:sp>
        <p:nvSpPr>
          <p:cNvPr id="10" name="Text 7"/>
          <p:cNvSpPr/>
          <p:nvPr/>
        </p:nvSpPr>
        <p:spPr>
          <a:xfrm>
            <a:off x="850392" y="1709928"/>
            <a:ext cx="1600200" cy="347472"/>
          </a:xfrm>
          <a:prstGeom prst="rect">
            <a:avLst/>
          </a:prstGeom>
          <a:noFill/>
          <a:ln/>
        </p:spPr>
        <p:txBody>
          <a:bodyPr wrap="square" lIns="635" tIns="635" rIns="635" bIns="635" rtlCol="0" anchor="t">
            <a:normAutofit/>
          </a:bodyPr>
          <a:lstStyle/>
          <a:p>
            <a:pPr algn="ctr" indent="0" marL="0">
              <a:buNone/>
            </a:pPr>
            <a:r>
              <a:rPr lang="en-US" sz="890" dirty="0">
                <a:solidFill>
                  <a:srgbClr val="203040"/>
                </a:solidFill>
                <a:latin typeface="Aptos" pitchFamily="34" charset="0"/>
                <a:ea typeface="Aptos" pitchFamily="34" charset="-122"/>
                <a:cs typeface="Aptos" pitchFamily="34" charset="-120"/>
              </a:rPr>
              <a:t>A gift that outlasts circumstance</a:t>
            </a:r>
            <a:endParaRPr lang="en-US" sz="890" dirty="0"/>
          </a:p>
        </p:txBody>
      </p:sp>
      <p:sp>
        <p:nvSpPr>
          <p:cNvPr id="11" name="Shape 8"/>
          <p:cNvSpPr/>
          <p:nvPr/>
        </p:nvSpPr>
        <p:spPr>
          <a:xfrm>
            <a:off x="2889504" y="1143000"/>
            <a:ext cx="1920240" cy="1234440"/>
          </a:xfrm>
          <a:prstGeom prst="roundRect">
            <a:avLst>
              <a:gd name="adj" fmla="val 5926"/>
            </a:avLst>
          </a:prstGeom>
          <a:solidFill>
            <a:srgbClr val="F9F4EA">
              <a:alpha val="96000"/>
            </a:srgbClr>
          </a:solidFill>
          <a:ln w="10160">
            <a:solidFill>
              <a:srgbClr val="E2D7C5">
                <a:alpha val="90000"/>
              </a:srgbClr>
            </a:solidFill>
            <a:prstDash val="solid"/>
          </a:ln>
        </p:spPr>
      </p:sp>
      <p:sp>
        <p:nvSpPr>
          <p:cNvPr id="12" name="Text 9"/>
          <p:cNvSpPr/>
          <p:nvPr/>
        </p:nvSpPr>
        <p:spPr>
          <a:xfrm>
            <a:off x="3054096" y="1325880"/>
            <a:ext cx="1600200" cy="256032"/>
          </a:xfrm>
          <a:prstGeom prst="rect">
            <a:avLst/>
          </a:prstGeom>
          <a:noFill/>
          <a:ln/>
        </p:spPr>
        <p:txBody>
          <a:bodyPr wrap="square" lIns="635" tIns="635" rIns="635" bIns="635" rtlCol="0" anchor="t">
            <a:normAutofit/>
          </a:bodyPr>
          <a:lstStyle/>
          <a:p>
            <a:pPr algn="ctr" indent="0" marL="0">
              <a:buNone/>
            </a:pPr>
            <a:r>
              <a:rPr lang="en-US" sz="1180" b="1" dirty="0">
                <a:solidFill>
                  <a:srgbClr val="18354A"/>
                </a:solidFill>
                <a:latin typeface="Aptos" pitchFamily="34" charset="0"/>
                <a:ea typeface="Aptos" pitchFamily="34" charset="-122"/>
                <a:cs typeface="Aptos" pitchFamily="34" charset="-120"/>
              </a:rPr>
              <a:t>Abiding presence</a:t>
            </a:r>
            <a:endParaRPr lang="en-US" sz="1180" dirty="0"/>
          </a:p>
        </p:txBody>
      </p:sp>
      <p:sp>
        <p:nvSpPr>
          <p:cNvPr id="13" name="Text 10"/>
          <p:cNvSpPr/>
          <p:nvPr/>
        </p:nvSpPr>
        <p:spPr>
          <a:xfrm>
            <a:off x="3054096" y="1709928"/>
            <a:ext cx="1600200" cy="347472"/>
          </a:xfrm>
          <a:prstGeom prst="rect">
            <a:avLst/>
          </a:prstGeom>
          <a:noFill/>
          <a:ln/>
        </p:spPr>
        <p:txBody>
          <a:bodyPr wrap="square" lIns="635" tIns="635" rIns="635" bIns="635" rtlCol="0" anchor="t">
            <a:normAutofit/>
          </a:bodyPr>
          <a:lstStyle/>
          <a:p>
            <a:pPr algn="ctr" indent="0" marL="0">
              <a:buNone/>
            </a:pPr>
            <a:r>
              <a:rPr lang="en-US" sz="890" dirty="0">
                <a:solidFill>
                  <a:srgbClr val="203040"/>
                </a:solidFill>
                <a:latin typeface="Aptos" pitchFamily="34" charset="0"/>
                <a:ea typeface="Aptos" pitchFamily="34" charset="-122"/>
                <a:cs typeface="Aptos" pitchFamily="34" charset="-120"/>
              </a:rPr>
              <a:t>Jesus does not abandon his own</a:t>
            </a:r>
            <a:endParaRPr lang="en-US" sz="890" dirty="0"/>
          </a:p>
        </p:txBody>
      </p:sp>
      <p:sp>
        <p:nvSpPr>
          <p:cNvPr id="14" name="Shape 11"/>
          <p:cNvSpPr/>
          <p:nvPr/>
        </p:nvSpPr>
        <p:spPr>
          <a:xfrm>
            <a:off x="5093208" y="1143000"/>
            <a:ext cx="1920240" cy="1234440"/>
          </a:xfrm>
          <a:prstGeom prst="roundRect">
            <a:avLst>
              <a:gd name="adj" fmla="val 5926"/>
            </a:avLst>
          </a:prstGeom>
          <a:solidFill>
            <a:srgbClr val="F9F4EA">
              <a:alpha val="96000"/>
            </a:srgbClr>
          </a:solidFill>
          <a:ln w="10160">
            <a:solidFill>
              <a:srgbClr val="E2D7C5">
                <a:alpha val="90000"/>
              </a:srgbClr>
            </a:solidFill>
            <a:prstDash val="solid"/>
          </a:ln>
        </p:spPr>
      </p:sp>
      <p:sp>
        <p:nvSpPr>
          <p:cNvPr id="15" name="Text 12"/>
          <p:cNvSpPr/>
          <p:nvPr/>
        </p:nvSpPr>
        <p:spPr>
          <a:xfrm>
            <a:off x="5257800" y="1325880"/>
            <a:ext cx="1600200" cy="256032"/>
          </a:xfrm>
          <a:prstGeom prst="rect">
            <a:avLst/>
          </a:prstGeom>
          <a:noFill/>
          <a:ln/>
        </p:spPr>
        <p:txBody>
          <a:bodyPr wrap="square" lIns="635" tIns="635" rIns="635" bIns="635" rtlCol="0" anchor="t">
            <a:normAutofit/>
          </a:bodyPr>
          <a:lstStyle/>
          <a:p>
            <a:pPr algn="ctr" indent="0" marL="0">
              <a:buNone/>
            </a:pPr>
            <a:r>
              <a:rPr lang="en-US" sz="1180" b="1" dirty="0">
                <a:solidFill>
                  <a:srgbClr val="18354A"/>
                </a:solidFill>
                <a:latin typeface="Aptos" pitchFamily="34" charset="0"/>
                <a:ea typeface="Aptos" pitchFamily="34" charset="-122"/>
                <a:cs typeface="Aptos" pitchFamily="34" charset="-120"/>
              </a:rPr>
              <a:t>Assurance</a:t>
            </a:r>
            <a:endParaRPr lang="en-US" sz="1180" dirty="0"/>
          </a:p>
        </p:txBody>
      </p:sp>
      <p:sp>
        <p:nvSpPr>
          <p:cNvPr id="16" name="Text 13"/>
          <p:cNvSpPr/>
          <p:nvPr/>
        </p:nvSpPr>
        <p:spPr>
          <a:xfrm>
            <a:off x="5257800" y="1709928"/>
            <a:ext cx="1600200" cy="347472"/>
          </a:xfrm>
          <a:prstGeom prst="rect">
            <a:avLst/>
          </a:prstGeom>
          <a:noFill/>
          <a:ln/>
        </p:spPr>
        <p:txBody>
          <a:bodyPr wrap="square" lIns="635" tIns="635" rIns="635" bIns="635" rtlCol="0" anchor="t">
            <a:normAutofit/>
          </a:bodyPr>
          <a:lstStyle/>
          <a:p>
            <a:pPr algn="ctr" indent="0" marL="0">
              <a:buNone/>
            </a:pPr>
            <a:r>
              <a:rPr lang="en-US" sz="890" dirty="0">
                <a:solidFill>
                  <a:srgbClr val="203040"/>
                </a:solidFill>
                <a:latin typeface="Aptos" pitchFamily="34" charset="0"/>
                <a:ea typeface="Aptos" pitchFamily="34" charset="-122"/>
                <a:cs typeface="Aptos" pitchFamily="34" charset="-120"/>
              </a:rPr>
              <a:t>Confidence rests in the Lord's promise</a:t>
            </a:r>
            <a:endParaRPr lang="en-US" sz="890" dirty="0"/>
          </a:p>
        </p:txBody>
      </p:sp>
      <p:sp>
        <p:nvSpPr>
          <p:cNvPr id="17" name="Shape 14"/>
          <p:cNvSpPr/>
          <p:nvPr/>
        </p:nvSpPr>
        <p:spPr>
          <a:xfrm>
            <a:off x="685800" y="3401568"/>
            <a:ext cx="1920240" cy="1234440"/>
          </a:xfrm>
          <a:prstGeom prst="roundRect">
            <a:avLst>
              <a:gd name="adj" fmla="val 5926"/>
            </a:avLst>
          </a:prstGeom>
          <a:solidFill>
            <a:srgbClr val="F9F4EA">
              <a:alpha val="96000"/>
            </a:srgbClr>
          </a:solidFill>
          <a:ln w="10160">
            <a:solidFill>
              <a:srgbClr val="E2D7C5">
                <a:alpha val="90000"/>
              </a:srgbClr>
            </a:solidFill>
            <a:prstDash val="solid"/>
          </a:ln>
        </p:spPr>
      </p:sp>
      <p:sp>
        <p:nvSpPr>
          <p:cNvPr id="18" name="Text 15"/>
          <p:cNvSpPr/>
          <p:nvPr/>
        </p:nvSpPr>
        <p:spPr>
          <a:xfrm>
            <a:off x="850392" y="3584448"/>
            <a:ext cx="1600200" cy="256032"/>
          </a:xfrm>
          <a:prstGeom prst="rect">
            <a:avLst/>
          </a:prstGeom>
          <a:noFill/>
          <a:ln/>
        </p:spPr>
        <p:txBody>
          <a:bodyPr wrap="square" lIns="635" tIns="635" rIns="635" bIns="635" rtlCol="0" anchor="t">
            <a:normAutofit/>
          </a:bodyPr>
          <a:lstStyle/>
          <a:p>
            <a:pPr algn="ctr" indent="0" marL="0">
              <a:buNone/>
            </a:pPr>
            <a:r>
              <a:rPr lang="en-US" sz="1180" b="1" dirty="0">
                <a:solidFill>
                  <a:srgbClr val="18354A"/>
                </a:solidFill>
                <a:latin typeface="Aptos" pitchFamily="34" charset="0"/>
                <a:ea typeface="Aptos" pitchFamily="34" charset="-122"/>
                <a:cs typeface="Aptos" pitchFamily="34" charset="-120"/>
              </a:rPr>
              <a:t>Human weakness</a:t>
            </a:r>
            <a:endParaRPr lang="en-US" sz="1180" dirty="0"/>
          </a:p>
        </p:txBody>
      </p:sp>
      <p:sp>
        <p:nvSpPr>
          <p:cNvPr id="19" name="Text 16"/>
          <p:cNvSpPr/>
          <p:nvPr/>
        </p:nvSpPr>
        <p:spPr>
          <a:xfrm>
            <a:off x="850392" y="3968496"/>
            <a:ext cx="1600200" cy="347472"/>
          </a:xfrm>
          <a:prstGeom prst="rect">
            <a:avLst/>
          </a:prstGeom>
          <a:noFill/>
          <a:ln/>
        </p:spPr>
        <p:txBody>
          <a:bodyPr wrap="square" lIns="635" tIns="635" rIns="635" bIns="635" rtlCol="0" anchor="t">
            <a:normAutofit/>
          </a:bodyPr>
          <a:lstStyle/>
          <a:p>
            <a:pPr algn="ctr" indent="0" marL="0">
              <a:buNone/>
            </a:pPr>
            <a:r>
              <a:rPr lang="en-US" sz="890" dirty="0">
                <a:solidFill>
                  <a:srgbClr val="203040"/>
                </a:solidFill>
                <a:latin typeface="Aptos" pitchFamily="34" charset="0"/>
                <a:ea typeface="Aptos" pitchFamily="34" charset="-122"/>
                <a:cs typeface="Aptos" pitchFamily="34" charset="-120"/>
              </a:rPr>
              <a:t>Fragile vessels may carry divine treasure</a:t>
            </a:r>
            <a:endParaRPr lang="en-US" sz="890" dirty="0"/>
          </a:p>
        </p:txBody>
      </p:sp>
      <p:sp>
        <p:nvSpPr>
          <p:cNvPr id="20" name="Shape 17"/>
          <p:cNvSpPr/>
          <p:nvPr/>
        </p:nvSpPr>
        <p:spPr>
          <a:xfrm>
            <a:off x="2889504" y="3401568"/>
            <a:ext cx="1920240" cy="1234440"/>
          </a:xfrm>
          <a:prstGeom prst="roundRect">
            <a:avLst>
              <a:gd name="adj" fmla="val 5926"/>
            </a:avLst>
          </a:prstGeom>
          <a:solidFill>
            <a:srgbClr val="F9F4EA">
              <a:alpha val="96000"/>
            </a:srgbClr>
          </a:solidFill>
          <a:ln w="10160">
            <a:solidFill>
              <a:srgbClr val="E2D7C5">
                <a:alpha val="90000"/>
              </a:srgbClr>
            </a:solidFill>
            <a:prstDash val="solid"/>
          </a:ln>
        </p:spPr>
      </p:sp>
      <p:sp>
        <p:nvSpPr>
          <p:cNvPr id="21" name="Text 18"/>
          <p:cNvSpPr/>
          <p:nvPr/>
        </p:nvSpPr>
        <p:spPr>
          <a:xfrm>
            <a:off x="3054096" y="3584448"/>
            <a:ext cx="1600200" cy="256032"/>
          </a:xfrm>
          <a:prstGeom prst="rect">
            <a:avLst/>
          </a:prstGeom>
          <a:noFill/>
          <a:ln/>
        </p:spPr>
        <p:txBody>
          <a:bodyPr wrap="square" lIns="635" tIns="635" rIns="635" bIns="635" rtlCol="0" anchor="t">
            <a:normAutofit/>
          </a:bodyPr>
          <a:lstStyle/>
          <a:p>
            <a:pPr algn="ctr" indent="0" marL="0">
              <a:buNone/>
            </a:pPr>
            <a:r>
              <a:rPr lang="en-US" sz="1180" b="1" dirty="0">
                <a:solidFill>
                  <a:srgbClr val="18354A"/>
                </a:solidFill>
                <a:latin typeface="Aptos" pitchFamily="34" charset="0"/>
                <a:ea typeface="Aptos" pitchFamily="34" charset="-122"/>
                <a:cs typeface="Aptos" pitchFamily="34" charset="-120"/>
              </a:rPr>
              <a:t>Heavenly hope</a:t>
            </a:r>
            <a:endParaRPr lang="en-US" sz="1180" dirty="0"/>
          </a:p>
        </p:txBody>
      </p:sp>
      <p:sp>
        <p:nvSpPr>
          <p:cNvPr id="22" name="Text 19"/>
          <p:cNvSpPr/>
          <p:nvPr/>
        </p:nvSpPr>
        <p:spPr>
          <a:xfrm>
            <a:off x="3054096" y="3968496"/>
            <a:ext cx="1600200" cy="347472"/>
          </a:xfrm>
          <a:prstGeom prst="rect">
            <a:avLst/>
          </a:prstGeom>
          <a:noFill/>
          <a:ln/>
        </p:spPr>
        <p:txBody>
          <a:bodyPr wrap="square" lIns="635" tIns="635" rIns="635" bIns="635" rtlCol="0" anchor="t">
            <a:normAutofit/>
          </a:bodyPr>
          <a:lstStyle/>
          <a:p>
            <a:pPr algn="ctr" indent="0" marL="0">
              <a:buNone/>
            </a:pPr>
            <a:r>
              <a:rPr lang="en-US" sz="890" dirty="0">
                <a:solidFill>
                  <a:srgbClr val="203040"/>
                </a:solidFill>
                <a:latin typeface="Aptos" pitchFamily="34" charset="0"/>
                <a:ea typeface="Aptos" pitchFamily="34" charset="-122"/>
                <a:cs typeface="Aptos" pitchFamily="34" charset="-120"/>
              </a:rPr>
              <a:t>The Father's house steadies present faith</a:t>
            </a:r>
            <a:endParaRPr lang="en-US" sz="890" dirty="0"/>
          </a:p>
        </p:txBody>
      </p:sp>
      <p:sp>
        <p:nvSpPr>
          <p:cNvPr id="23" name="Shape 20"/>
          <p:cNvSpPr/>
          <p:nvPr/>
        </p:nvSpPr>
        <p:spPr>
          <a:xfrm>
            <a:off x="5093208" y="3401568"/>
            <a:ext cx="1920240" cy="1234440"/>
          </a:xfrm>
          <a:prstGeom prst="roundRect">
            <a:avLst>
              <a:gd name="adj" fmla="val 5926"/>
            </a:avLst>
          </a:prstGeom>
          <a:solidFill>
            <a:srgbClr val="F9F4EA">
              <a:alpha val="96000"/>
            </a:srgbClr>
          </a:solidFill>
          <a:ln w="10160">
            <a:solidFill>
              <a:srgbClr val="E2D7C5">
                <a:alpha val="90000"/>
              </a:srgbClr>
            </a:solidFill>
            <a:prstDash val="solid"/>
          </a:ln>
        </p:spPr>
      </p:sp>
      <p:sp>
        <p:nvSpPr>
          <p:cNvPr id="24" name="Text 21"/>
          <p:cNvSpPr/>
          <p:nvPr/>
        </p:nvSpPr>
        <p:spPr>
          <a:xfrm>
            <a:off x="5257800" y="3584448"/>
            <a:ext cx="1600200" cy="256032"/>
          </a:xfrm>
          <a:prstGeom prst="rect">
            <a:avLst/>
          </a:prstGeom>
          <a:noFill/>
          <a:ln/>
        </p:spPr>
        <p:txBody>
          <a:bodyPr wrap="square" lIns="635" tIns="635" rIns="635" bIns="635" rtlCol="0" anchor="t">
            <a:normAutofit/>
          </a:bodyPr>
          <a:lstStyle/>
          <a:p>
            <a:pPr algn="ctr" indent="0" marL="0">
              <a:buNone/>
            </a:pPr>
            <a:r>
              <a:rPr lang="en-US" sz="1180" b="1" dirty="0">
                <a:solidFill>
                  <a:srgbClr val="18354A"/>
                </a:solidFill>
                <a:latin typeface="Aptos" pitchFamily="34" charset="0"/>
                <a:ea typeface="Aptos" pitchFamily="34" charset="-122"/>
                <a:cs typeface="Aptos" pitchFamily="34" charset="-120"/>
              </a:rPr>
              <a:t>Pastoral comfort</a:t>
            </a:r>
            <a:endParaRPr lang="en-US" sz="1180" dirty="0"/>
          </a:p>
        </p:txBody>
      </p:sp>
      <p:sp>
        <p:nvSpPr>
          <p:cNvPr id="25" name="Text 22"/>
          <p:cNvSpPr/>
          <p:nvPr/>
        </p:nvSpPr>
        <p:spPr>
          <a:xfrm>
            <a:off x="5257800" y="3968496"/>
            <a:ext cx="1600200" cy="347472"/>
          </a:xfrm>
          <a:prstGeom prst="rect">
            <a:avLst/>
          </a:prstGeom>
          <a:noFill/>
          <a:ln/>
        </p:spPr>
        <p:txBody>
          <a:bodyPr wrap="square" lIns="635" tIns="635" rIns="635" bIns="635" rtlCol="0" anchor="t">
            <a:normAutofit/>
          </a:bodyPr>
          <a:lstStyle/>
          <a:p>
            <a:pPr algn="ctr" indent="0" marL="0">
              <a:buNone/>
            </a:pPr>
            <a:r>
              <a:rPr lang="en-US" sz="890" dirty="0">
                <a:solidFill>
                  <a:srgbClr val="203040"/>
                </a:solidFill>
                <a:latin typeface="Aptos" pitchFamily="34" charset="0"/>
                <a:ea typeface="Aptos" pitchFamily="34" charset="-122"/>
                <a:cs typeface="Aptos" pitchFamily="34" charset="-120"/>
              </a:rPr>
              <a:t>The lonely and anxious are not forgotten</a:t>
            </a:r>
            <a:endParaRPr lang="en-US" sz="890" dirty="0"/>
          </a:p>
        </p:txBody>
      </p:sp>
      <p:sp>
        <p:nvSpPr>
          <p:cNvPr id="26" name="Text 23"/>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DF7"/>
        </a:solidFill>
      </p:bgPr>
    </p:bg>
    <p:spTree>
      <p:nvGrpSpPr>
        <p:cNvPr id="1" name=""/>
        <p:cNvGrpSpPr/>
        <p:nvPr/>
      </p:nvGrpSpPr>
      <p:grpSpPr>
        <a:xfrm>
          <a:off x="0" y="0"/>
          <a:ext cx="0" cy="0"/>
          <a:chOff x="0" y="0"/>
          <a:chExt cx="0" cy="0"/>
        </a:xfrm>
      </p:grpSpPr>
      <p:pic>
        <p:nvPicPr>
          <p:cNvPr id="2" name="Image 0" descr="/mnt/data/peace_assets/bible_cross_panel.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FFF">
              <a:alpha val="82000"/>
            </a:srgbClr>
          </a:solidFill>
          <a:ln w="12700">
            <a:solidFill>
              <a:srgbClr val="FFFFFF">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Literary and Musical Observations</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How the song carries its message</a:t>
            </a:r>
            <a:endParaRPr lang="en-US" sz="850" dirty="0"/>
          </a:p>
        </p:txBody>
      </p:sp>
      <p:sp>
        <p:nvSpPr>
          <p:cNvPr id="8" name="Shape 5"/>
          <p:cNvSpPr/>
          <p:nvPr/>
        </p:nvSpPr>
        <p:spPr>
          <a:xfrm>
            <a:off x="658368" y="1152144"/>
            <a:ext cx="5212080" cy="4160520"/>
          </a:xfrm>
          <a:prstGeom prst="roundRect">
            <a:avLst>
              <a:gd name="adj" fmla="val 1758"/>
            </a:avLst>
          </a:prstGeom>
          <a:solidFill>
            <a:srgbClr val="FFFFFF">
              <a:alpha val="96000"/>
            </a:srgbClr>
          </a:solidFill>
          <a:ln w="10160">
            <a:solidFill>
              <a:srgbClr val="E2D7C5">
                <a:alpha val="90000"/>
              </a:srgbClr>
            </a:solidFill>
            <a:prstDash val="solid"/>
          </a:ln>
        </p:spPr>
      </p:sp>
      <p:sp>
        <p:nvSpPr>
          <p:cNvPr id="9" name="Text 6"/>
          <p:cNvSpPr/>
          <p:nvPr/>
        </p:nvSpPr>
        <p:spPr>
          <a:xfrm>
            <a:off x="960120" y="1536192"/>
            <a:ext cx="4553712" cy="2926080"/>
          </a:xfrm>
          <a:prstGeom prst="rect">
            <a:avLst/>
          </a:prstGeom>
          <a:noFill/>
          <a:ln/>
        </p:spPr>
        <p:txBody>
          <a:bodyPr wrap="square" lIns="889" tIns="889" rIns="889" bIns="889" rtlCol="0" anchor="ctr">
            <a:normAutofit/>
          </a:bodyPr>
          <a:lstStyle/>
          <a:p>
            <a:r>
              <a:rPr lang="en-US" sz="1320" dirty="0">
                <a:solidFill>
                  <a:srgbClr val="203040"/>
                </a:solidFill>
                <a:latin typeface="Aptos" pitchFamily="34" charset="0"/>
                <a:ea typeface="Aptos" pitchFamily="34" charset="-122"/>
                <a:cs typeface="Aptos" pitchFamily="34" charset="-120"/>
              </a:rPr>
              <a:t>The refrain is the song's spiritual center and should be taught clearly.</a:t>
            </a:r>
            <a:endParaRPr lang="en-US" sz="1320" dirty="0"/>
          </a:p>
          <a:p>
            <a:r>
              <a:rPr lang="en-US" sz="1320" dirty="0">
                <a:solidFill>
                  <a:srgbClr val="203040"/>
                </a:solidFill>
                <a:latin typeface="Aptos" pitchFamily="34" charset="0"/>
                <a:ea typeface="Aptos" pitchFamily="34" charset="-122"/>
                <a:cs typeface="Aptos" pitchFamily="34" charset="-120"/>
              </a:rPr>
              <a:t>The verses move from present peace to conversion joy, human frailty, and final hope.</a:t>
            </a:r>
            <a:endParaRPr lang="en-US" sz="1320" dirty="0"/>
          </a:p>
          <a:p>
            <a:r>
              <a:rPr lang="en-US" sz="1320" dirty="0">
                <a:solidFill>
                  <a:srgbClr val="203040"/>
                </a:solidFill>
                <a:latin typeface="Aptos" pitchFamily="34" charset="0"/>
                <a:ea typeface="Aptos" pitchFamily="34" charset="-122"/>
                <a:cs typeface="Aptos" pitchFamily="34" charset="-120"/>
              </a:rPr>
              <a:t>The tune CONSTANTLY ABIDING has a gentle gospel-song character with a broad, memorable refrain.</a:t>
            </a:r>
            <a:endParaRPr lang="en-US" sz="1320" dirty="0"/>
          </a:p>
          <a:p>
            <a:r>
              <a:rPr lang="en-US" sz="1320" dirty="0">
                <a:solidFill>
                  <a:srgbClr val="203040"/>
                </a:solidFill>
                <a:latin typeface="Aptos" pitchFamily="34" charset="0"/>
                <a:ea typeface="Aptos" pitchFamily="34" charset="-122"/>
                <a:cs typeface="Aptos" pitchFamily="34" charset="-120"/>
              </a:rPr>
              <a:t>A moderate tempo keeps the hymn warm without becoming overly sentimental.</a:t>
            </a:r>
            <a:endParaRPr lang="en-US" sz="1320" dirty="0"/>
          </a:p>
        </p:txBody>
      </p:sp>
      <p:sp>
        <p:nvSpPr>
          <p:cNvPr id="10" name="Shape 7"/>
          <p:cNvSpPr/>
          <p:nvPr/>
        </p:nvSpPr>
        <p:spPr>
          <a:xfrm>
            <a:off x="6629400" y="1874520"/>
            <a:ext cx="3749040" cy="0"/>
          </a:xfrm>
          <a:prstGeom prst="line">
            <a:avLst/>
          </a:prstGeom>
          <a:noFill/>
          <a:ln w="10160">
            <a:solidFill>
              <a:srgbClr val="B7892B">
                <a:alpha val="82000"/>
              </a:srgbClr>
            </a:solidFill>
            <a:prstDash val="solid"/>
          </a:ln>
        </p:spPr>
      </p:sp>
      <p:sp>
        <p:nvSpPr>
          <p:cNvPr id="11" name="Shape 8"/>
          <p:cNvSpPr/>
          <p:nvPr/>
        </p:nvSpPr>
        <p:spPr>
          <a:xfrm>
            <a:off x="6629400" y="2075688"/>
            <a:ext cx="3749040" cy="0"/>
          </a:xfrm>
          <a:prstGeom prst="line">
            <a:avLst/>
          </a:prstGeom>
          <a:noFill/>
          <a:ln w="10160">
            <a:solidFill>
              <a:srgbClr val="B7892B">
                <a:alpha val="82000"/>
              </a:srgbClr>
            </a:solidFill>
            <a:prstDash val="solid"/>
          </a:ln>
        </p:spPr>
      </p:sp>
      <p:sp>
        <p:nvSpPr>
          <p:cNvPr id="12" name="Shape 9"/>
          <p:cNvSpPr/>
          <p:nvPr/>
        </p:nvSpPr>
        <p:spPr>
          <a:xfrm>
            <a:off x="6629400" y="2276856"/>
            <a:ext cx="3749040" cy="0"/>
          </a:xfrm>
          <a:prstGeom prst="line">
            <a:avLst/>
          </a:prstGeom>
          <a:noFill/>
          <a:ln w="10160">
            <a:solidFill>
              <a:srgbClr val="B7892B">
                <a:alpha val="82000"/>
              </a:srgbClr>
            </a:solidFill>
            <a:prstDash val="solid"/>
          </a:ln>
        </p:spPr>
      </p:sp>
      <p:sp>
        <p:nvSpPr>
          <p:cNvPr id="13" name="Shape 10"/>
          <p:cNvSpPr/>
          <p:nvPr/>
        </p:nvSpPr>
        <p:spPr>
          <a:xfrm>
            <a:off x="6629400" y="2478024"/>
            <a:ext cx="3749040" cy="0"/>
          </a:xfrm>
          <a:prstGeom prst="line">
            <a:avLst/>
          </a:prstGeom>
          <a:noFill/>
          <a:ln w="10160">
            <a:solidFill>
              <a:srgbClr val="B7892B">
                <a:alpha val="82000"/>
              </a:srgbClr>
            </a:solidFill>
            <a:prstDash val="solid"/>
          </a:ln>
        </p:spPr>
      </p:sp>
      <p:sp>
        <p:nvSpPr>
          <p:cNvPr id="14" name="Shape 11"/>
          <p:cNvSpPr/>
          <p:nvPr/>
        </p:nvSpPr>
        <p:spPr>
          <a:xfrm>
            <a:off x="6629400" y="2679192"/>
            <a:ext cx="3749040" cy="0"/>
          </a:xfrm>
          <a:prstGeom prst="line">
            <a:avLst/>
          </a:prstGeom>
          <a:noFill/>
          <a:ln w="10160">
            <a:solidFill>
              <a:srgbClr val="B7892B">
                <a:alpha val="82000"/>
              </a:srgbClr>
            </a:solidFill>
            <a:prstDash val="solid"/>
          </a:ln>
        </p:spPr>
      </p:sp>
      <p:sp>
        <p:nvSpPr>
          <p:cNvPr id="15" name="Shape 12"/>
          <p:cNvSpPr/>
          <p:nvPr/>
        </p:nvSpPr>
        <p:spPr>
          <a:xfrm>
            <a:off x="7315200" y="2212848"/>
            <a:ext cx="219456" cy="164592"/>
          </a:xfrm>
          <a:prstGeom prst="ellipse">
            <a:avLst/>
          </a:prstGeom>
          <a:solidFill>
            <a:srgbClr val="18354A"/>
          </a:solidFill>
          <a:ln w="12700">
            <a:solidFill>
              <a:srgbClr val="18354A"/>
            </a:solidFill>
            <a:prstDash val="solid"/>
          </a:ln>
        </p:spPr>
      </p:sp>
      <p:sp>
        <p:nvSpPr>
          <p:cNvPr id="16" name="Shape 13"/>
          <p:cNvSpPr/>
          <p:nvPr/>
        </p:nvSpPr>
        <p:spPr>
          <a:xfrm>
            <a:off x="7516368" y="1591056"/>
            <a:ext cx="0" cy="713232"/>
          </a:xfrm>
          <a:prstGeom prst="line">
            <a:avLst/>
          </a:prstGeom>
          <a:noFill/>
          <a:ln w="15240">
            <a:solidFill>
              <a:srgbClr val="18354A"/>
            </a:solidFill>
            <a:prstDash val="solid"/>
          </a:ln>
        </p:spPr>
      </p:sp>
      <p:sp>
        <p:nvSpPr>
          <p:cNvPr id="17" name="Shape 14"/>
          <p:cNvSpPr/>
          <p:nvPr/>
        </p:nvSpPr>
        <p:spPr>
          <a:xfrm>
            <a:off x="8366760" y="2615184"/>
            <a:ext cx="219456" cy="164592"/>
          </a:xfrm>
          <a:prstGeom prst="ellipse">
            <a:avLst/>
          </a:prstGeom>
          <a:solidFill>
            <a:srgbClr val="18354A"/>
          </a:solidFill>
          <a:ln w="12700">
            <a:solidFill>
              <a:srgbClr val="18354A"/>
            </a:solidFill>
            <a:prstDash val="solid"/>
          </a:ln>
        </p:spPr>
      </p:sp>
      <p:sp>
        <p:nvSpPr>
          <p:cNvPr id="18" name="Shape 15"/>
          <p:cNvSpPr/>
          <p:nvPr/>
        </p:nvSpPr>
        <p:spPr>
          <a:xfrm>
            <a:off x="8567928" y="1993392"/>
            <a:ext cx="0" cy="713232"/>
          </a:xfrm>
          <a:prstGeom prst="line">
            <a:avLst/>
          </a:prstGeom>
          <a:noFill/>
          <a:ln w="15240">
            <a:solidFill>
              <a:srgbClr val="18354A"/>
            </a:solidFill>
            <a:prstDash val="solid"/>
          </a:ln>
        </p:spPr>
      </p:sp>
      <p:sp>
        <p:nvSpPr>
          <p:cNvPr id="19" name="Text 16"/>
          <p:cNvSpPr/>
          <p:nvPr/>
        </p:nvSpPr>
        <p:spPr>
          <a:xfrm>
            <a:off x="6583680" y="3703320"/>
            <a:ext cx="4069080" cy="594360"/>
          </a:xfrm>
          <a:prstGeom prst="rect">
            <a:avLst/>
          </a:prstGeom>
          <a:noFill/>
          <a:ln/>
        </p:spPr>
        <p:txBody>
          <a:bodyPr wrap="square" lIns="635" tIns="635" rIns="635" bIns="635" rtlCol="0" anchor="t">
            <a:normAutofit/>
          </a:bodyPr>
          <a:lstStyle/>
          <a:p>
            <a:pPr algn="l" indent="0" marL="0">
              <a:buNone/>
            </a:pPr>
            <a:r>
              <a:rPr lang="en-US" sz="1500" b="1" dirty="0">
                <a:solidFill>
                  <a:srgbClr val="18354A"/>
                </a:solidFill>
                <a:latin typeface="Georgia" pitchFamily="34" charset="0"/>
                <a:ea typeface="Georgia" pitchFamily="34" charset="-122"/>
                <a:cs typeface="Georgia" pitchFamily="34" charset="-120"/>
              </a:rPr>
              <a:t>Let the refrain breathe. It is the congregation's repeated confession of Christ's nearness.</a:t>
            </a:r>
            <a:endParaRPr lang="en-US" sz="1500" dirty="0"/>
          </a:p>
        </p:txBody>
      </p:sp>
      <p:sp>
        <p:nvSpPr>
          <p:cNvPr id="20" name="Text 17"/>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peace_assets/group_prayer_panel.jpg">    </p:cNvPr>
          <p:cNvPicPr>
            <a:picLocks noChangeAspect="1"/>
          </p:cNvPicPr>
          <p:nvPr/>
        </p:nvPicPr>
        <p:blipFill>
          <a:blip r:embed="rId1"/>
          <a:srcRect l="30386" r="30386" t="0" b="0"/>
          <a:stretch/>
        </p:blipFill>
        <p:spPr>
          <a:xfrm>
            <a:off x="7406640" y="0"/>
            <a:ext cx="4785055" cy="6858000"/>
          </a:xfrm>
          <a:prstGeom prst="rect">
            <a:avLst/>
          </a:prstGeom>
        </p:spPr>
      </p:pic>
      <p:sp>
        <p:nvSpPr>
          <p:cNvPr id="3" name="Shape 0"/>
          <p:cNvSpPr/>
          <p:nvPr/>
        </p:nvSpPr>
        <p:spPr>
          <a:xfrm>
            <a:off x="7406640" y="0"/>
            <a:ext cx="4785055" cy="6858000"/>
          </a:xfrm>
          <a:prstGeom prst="rect">
            <a:avLst/>
          </a:prstGeom>
          <a:solidFill>
            <a:srgbClr val="000000">
              <a:alpha val="34000"/>
            </a:srgbClr>
          </a:solidFill>
          <a:ln w="12700">
            <a:solidFill>
              <a:srgbClr val="000000">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Pastoral and Worship Use</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Where the hymn serves well</a:t>
            </a:r>
            <a:endParaRPr lang="en-US" sz="850" dirty="0"/>
          </a:p>
        </p:txBody>
      </p:sp>
      <p:sp>
        <p:nvSpPr>
          <p:cNvPr id="8" name="Shape 5"/>
          <p:cNvSpPr/>
          <p:nvPr/>
        </p:nvSpPr>
        <p:spPr>
          <a:xfrm>
            <a:off x="749808" y="1078992"/>
            <a:ext cx="6263640" cy="4480560"/>
          </a:xfrm>
          <a:prstGeom prst="roundRect">
            <a:avLst>
              <a:gd name="adj" fmla="val 1633"/>
            </a:avLst>
          </a:prstGeom>
          <a:solidFill>
            <a:srgbClr val="FFFFFF">
              <a:alpha val="96000"/>
            </a:srgbClr>
          </a:solidFill>
          <a:ln w="10160">
            <a:solidFill>
              <a:srgbClr val="E2D7C5">
                <a:alpha val="90000"/>
              </a:srgbClr>
            </a:solidFill>
            <a:prstDash val="solid"/>
          </a:ln>
        </p:spPr>
      </p:sp>
      <p:sp>
        <p:nvSpPr>
          <p:cNvPr id="9" name="Text 6"/>
          <p:cNvSpPr/>
          <p:nvPr/>
        </p:nvSpPr>
        <p:spPr>
          <a:xfrm>
            <a:off x="1069848" y="1463040"/>
            <a:ext cx="5440680" cy="2606040"/>
          </a:xfrm>
          <a:prstGeom prst="rect">
            <a:avLst/>
          </a:prstGeom>
          <a:noFill/>
          <a:ln/>
        </p:spPr>
        <p:txBody>
          <a:bodyPr wrap="square" lIns="889" tIns="889" rIns="889" bIns="889" rtlCol="0" anchor="ctr">
            <a:normAutofit/>
          </a:bodyPr>
          <a:lstStyle/>
          <a:p>
            <a:r>
              <a:rPr lang="en-US" sz="1400" dirty="0">
                <a:solidFill>
                  <a:srgbClr val="203040"/>
                </a:solidFill>
                <a:latin typeface="Aptos" pitchFamily="34" charset="0"/>
                <a:ea typeface="Aptos" pitchFamily="34" charset="-122"/>
                <a:cs typeface="Aptos" pitchFamily="34" charset="-120"/>
              </a:rPr>
              <a:t>Services of assurance, comfort, and pastoral care</a:t>
            </a:r>
            <a:endParaRPr lang="en-US" sz="1400" dirty="0"/>
          </a:p>
          <a:p>
            <a:r>
              <a:rPr lang="en-US" sz="1400" dirty="0">
                <a:solidFill>
                  <a:srgbClr val="203040"/>
                </a:solidFill>
                <a:latin typeface="Aptos" pitchFamily="34" charset="0"/>
                <a:ea typeface="Aptos" pitchFamily="34" charset="-122"/>
                <a:cs typeface="Aptos" pitchFamily="34" charset="-120"/>
              </a:rPr>
              <a:t>Funerals or memorial services when hope needs gentle language</a:t>
            </a:r>
            <a:endParaRPr lang="en-US" sz="1400" dirty="0"/>
          </a:p>
          <a:p>
            <a:r>
              <a:rPr lang="en-US" sz="1400" dirty="0">
                <a:solidFill>
                  <a:srgbClr val="203040"/>
                </a:solidFill>
                <a:latin typeface="Aptos" pitchFamily="34" charset="0"/>
                <a:ea typeface="Aptos" pitchFamily="34" charset="-122"/>
                <a:cs typeface="Aptos" pitchFamily="34" charset="-120"/>
              </a:rPr>
              <a:t>Prayer meetings, testimony services, and small groups</a:t>
            </a:r>
            <a:endParaRPr lang="en-US" sz="1400" dirty="0"/>
          </a:p>
          <a:p>
            <a:r>
              <a:rPr lang="en-US" sz="1400" dirty="0">
                <a:solidFill>
                  <a:srgbClr val="203040"/>
                </a:solidFill>
                <a:latin typeface="Aptos" pitchFamily="34" charset="0"/>
                <a:ea typeface="Aptos" pitchFamily="34" charset="-122"/>
                <a:cs typeface="Aptos" pitchFamily="34" charset="-120"/>
              </a:rPr>
              <a:t>Sermons on John 14, Christ's peace, or God's presence in weakness</a:t>
            </a:r>
            <a:endParaRPr lang="en-US" sz="1400" dirty="0"/>
          </a:p>
          <a:p>
            <a:r>
              <a:rPr lang="en-US" sz="1400" dirty="0">
                <a:solidFill>
                  <a:srgbClr val="203040"/>
                </a:solidFill>
                <a:latin typeface="Aptos" pitchFamily="34" charset="0"/>
                <a:ea typeface="Aptos" pitchFamily="34" charset="-122"/>
                <a:cs typeface="Aptos" pitchFamily="34" charset="-120"/>
              </a:rPr>
              <a:t>Choir or congregational singing with warm, restrained accompaniment</a:t>
            </a:r>
            <a:endParaRPr lang="en-US" sz="1400" dirty="0"/>
          </a:p>
        </p:txBody>
      </p:sp>
      <p:sp>
        <p:nvSpPr>
          <p:cNvPr id="10" name="Text 7"/>
          <p:cNvSpPr/>
          <p:nvPr/>
        </p:nvSpPr>
        <p:spPr>
          <a:xfrm>
            <a:off x="1069848" y="4498848"/>
            <a:ext cx="5440680" cy="475488"/>
          </a:xfrm>
          <a:prstGeom prst="rect">
            <a:avLst/>
          </a:prstGeom>
          <a:noFill/>
          <a:ln/>
        </p:spPr>
        <p:txBody>
          <a:bodyPr wrap="square" lIns="635" tIns="635" rIns="635" bIns="635" rtlCol="0" anchor="t">
            <a:normAutofit/>
          </a:bodyPr>
          <a:lstStyle/>
          <a:p>
            <a:pPr algn="l" indent="0" marL="0">
              <a:buNone/>
            </a:pPr>
            <a:r>
              <a:rPr lang="en-US" sz="1150" i="1" dirty="0">
                <a:solidFill>
                  <a:srgbClr val="B7892B"/>
                </a:solidFill>
                <a:latin typeface="Aptos" pitchFamily="34" charset="0"/>
                <a:ea typeface="Aptos" pitchFamily="34" charset="-122"/>
                <a:cs typeface="Aptos" pitchFamily="34" charset="-120"/>
              </a:rPr>
              <a:t>Use it carefully with people in grief: the hymn comforts best when it allows honest sorrow and points steadily to Christ.</a:t>
            </a:r>
            <a:endParaRPr lang="en-US" sz="1150" dirty="0"/>
          </a:p>
        </p:txBody>
      </p:sp>
      <p:sp>
        <p:nvSpPr>
          <p:cNvPr id="11" name="Text 8"/>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3" name="Text 1"/>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Teaching Questions</a:t>
            </a:r>
            <a:endParaRPr lang="en-US" sz="2400" dirty="0"/>
          </a:p>
        </p:txBody>
      </p:sp>
      <p:sp>
        <p:nvSpPr>
          <p:cNvPr id="4" name="Shape 2"/>
          <p:cNvSpPr/>
          <p:nvPr/>
        </p:nvSpPr>
        <p:spPr>
          <a:xfrm>
            <a:off x="594360" y="804672"/>
            <a:ext cx="2011680" cy="0"/>
          </a:xfrm>
          <a:prstGeom prst="line">
            <a:avLst/>
          </a:prstGeom>
          <a:noFill/>
          <a:ln w="25400">
            <a:solidFill>
              <a:srgbClr val="B7892B"/>
            </a:solidFill>
            <a:prstDash val="solid"/>
          </a:ln>
        </p:spPr>
      </p:sp>
      <p:sp>
        <p:nvSpPr>
          <p:cNvPr id="5" name="Text 3"/>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For class or choir discussion</a:t>
            </a:r>
            <a:endParaRPr lang="en-US" sz="850" dirty="0"/>
          </a:p>
        </p:txBody>
      </p:sp>
      <p:pic>
        <p:nvPicPr>
          <p:cNvPr id="6" name="Image 0" descr="/mnt/data/peace_assets/chapel_rest_panel.jpg">    </p:cNvPr>
          <p:cNvPicPr>
            <a:picLocks noChangeAspect="1"/>
          </p:cNvPicPr>
          <p:nvPr/>
        </p:nvPicPr>
        <p:blipFill>
          <a:blip r:embed="rId1"/>
          <a:srcRect l="30386" r="30386" t="0" b="0"/>
          <a:stretch/>
        </p:blipFill>
        <p:spPr>
          <a:xfrm>
            <a:off x="0" y="0"/>
            <a:ext cx="4785055" cy="6858000"/>
          </a:xfrm>
          <a:prstGeom prst="rect">
            <a:avLst/>
          </a:prstGeom>
        </p:spPr>
      </p:pic>
      <p:sp>
        <p:nvSpPr>
          <p:cNvPr id="7" name="Shape 4"/>
          <p:cNvSpPr/>
          <p:nvPr/>
        </p:nvSpPr>
        <p:spPr>
          <a:xfrm>
            <a:off x="0" y="0"/>
            <a:ext cx="4785055" cy="6858000"/>
          </a:xfrm>
          <a:prstGeom prst="rect">
            <a:avLst/>
          </a:prstGeom>
          <a:solidFill>
            <a:srgbClr val="000000">
              <a:alpha val="38000"/>
            </a:srgbClr>
          </a:solidFill>
          <a:ln w="12700">
            <a:solidFill>
              <a:srgbClr val="000000">
                <a:alpha val="0"/>
              </a:srgbClr>
            </a:solidFill>
            <a:prstDash val="solid"/>
          </a:ln>
        </p:spPr>
      </p:sp>
      <p:sp>
        <p:nvSpPr>
          <p:cNvPr id="8" name="Text 5"/>
          <p:cNvSpPr/>
          <p:nvPr/>
        </p:nvSpPr>
        <p:spPr>
          <a:xfrm>
            <a:off x="5285232" y="1207008"/>
            <a:ext cx="5897880" cy="4251960"/>
          </a:xfrm>
          <a:prstGeom prst="rect">
            <a:avLst/>
          </a:prstGeom>
          <a:noFill/>
          <a:ln/>
        </p:spPr>
        <p:txBody>
          <a:bodyPr wrap="square" lIns="889" tIns="889" rIns="889" bIns="889" rtlCol="0" anchor="ctr">
            <a:normAutofit/>
          </a:bodyPr>
          <a:lstStyle/>
          <a:p>
            <a:pPr indent="0" marL="0">
              <a:buNone/>
            </a:pPr>
            <a:r>
              <a:rPr lang="en-US" sz="1380" dirty="0">
                <a:solidFill>
                  <a:srgbClr val="203040"/>
                </a:solidFill>
                <a:latin typeface="Aptos" pitchFamily="34" charset="0"/>
                <a:ea typeface="Aptos" pitchFamily="34" charset="-122"/>
                <a:cs typeface="Aptos" pitchFamily="34" charset="-120"/>
              </a:rPr>
              <a:t>1. How is Christ's peace different from an easy life?</a:t>
            </a:r>
            <a:endParaRPr lang="en-US" sz="1380" dirty="0"/>
          </a:p>
          <a:p>
            <a:pPr indent="0" marL="0">
              <a:buNone/>
            </a:pPr>
            <a:r>
              <a:rPr lang="en-US" sz="1380" dirty="0">
                <a:solidFill>
                  <a:srgbClr val="203040"/>
                </a:solidFill>
                <a:latin typeface="Aptos" pitchFamily="34" charset="0"/>
                <a:ea typeface="Aptos" pitchFamily="34" charset="-122"/>
                <a:cs typeface="Aptos" pitchFamily="34" charset="-120"/>
              </a:rPr>
              <a:t>2. What danger comes from using hymns of comfort to silence grief?</a:t>
            </a:r>
            <a:endParaRPr lang="en-US" sz="1380" dirty="0"/>
          </a:p>
          <a:p>
            <a:pPr indent="0" marL="0">
              <a:buNone/>
            </a:pPr>
            <a:r>
              <a:rPr lang="en-US" sz="1380" dirty="0">
                <a:solidFill>
                  <a:srgbClr val="203040"/>
                </a:solidFill>
                <a:latin typeface="Aptos" pitchFamily="34" charset="0"/>
                <a:ea typeface="Aptos" pitchFamily="34" charset="-122"/>
                <a:cs typeface="Aptos" pitchFamily="34" charset="-120"/>
              </a:rPr>
              <a:t>3. How does John 16:33 help us face trouble honestly?</a:t>
            </a:r>
            <a:endParaRPr lang="en-US" sz="1380" dirty="0"/>
          </a:p>
          <a:p>
            <a:pPr indent="0" marL="0">
              <a:buNone/>
            </a:pPr>
            <a:r>
              <a:rPr lang="en-US" sz="1380" dirty="0">
                <a:solidFill>
                  <a:srgbClr val="203040"/>
                </a:solidFill>
                <a:latin typeface="Aptos" pitchFamily="34" charset="0"/>
                <a:ea typeface="Aptos" pitchFamily="34" charset="-122"/>
                <a:cs typeface="Aptos" pitchFamily="34" charset="-120"/>
              </a:rPr>
              <a:t>4. What does it mean that Christ abides with the lonely?</a:t>
            </a:r>
            <a:endParaRPr lang="en-US" sz="1380" dirty="0"/>
          </a:p>
          <a:p>
            <a:pPr indent="0" marL="0">
              <a:buNone/>
            </a:pPr>
            <a:r>
              <a:rPr lang="en-US" sz="1380" dirty="0">
                <a:solidFill>
                  <a:srgbClr val="203040"/>
                </a:solidFill>
                <a:latin typeface="Aptos" pitchFamily="34" charset="0"/>
                <a:ea typeface="Aptos" pitchFamily="34" charset="-122"/>
                <a:cs typeface="Aptos" pitchFamily="34" charset="-120"/>
              </a:rPr>
              <a:t>5. How can the church become a visible sign of Christ's presence?</a:t>
            </a:r>
            <a:endParaRPr lang="en-US" sz="1380" dirty="0"/>
          </a:p>
          <a:p>
            <a:pPr indent="0" marL="0">
              <a:buNone/>
            </a:pPr>
            <a:r>
              <a:rPr lang="en-US" sz="1380" dirty="0">
                <a:solidFill>
                  <a:srgbClr val="203040"/>
                </a:solidFill>
                <a:latin typeface="Aptos" pitchFamily="34" charset="0"/>
                <a:ea typeface="Aptos" pitchFamily="34" charset="-122"/>
                <a:cs typeface="Aptos" pitchFamily="34" charset="-120"/>
              </a:rPr>
              <a:t>6. Which image from the hymn best fits your current need: peace, treasure, abiding, or home?</a:t>
            </a:r>
            <a:endParaRPr lang="en-US" sz="1380" dirty="0"/>
          </a:p>
        </p:txBody>
      </p:sp>
      <p:sp>
        <p:nvSpPr>
          <p:cNvPr id="9" name="Text 6"/>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B1822"/>
        </a:solidFill>
      </p:bgPr>
    </p:bg>
    <p:spTree>
      <p:nvGrpSpPr>
        <p:cNvPr id="1" name=""/>
        <p:cNvGrpSpPr/>
        <p:nvPr/>
      </p:nvGrpSpPr>
      <p:grpSpPr>
        <a:xfrm>
          <a:off x="0" y="0"/>
          <a:ext cx="0" cy="0"/>
          <a:chOff x="0" y="0"/>
          <a:chExt cx="0" cy="0"/>
        </a:xfrm>
      </p:grpSpPr>
      <p:pic>
        <p:nvPicPr>
          <p:cNvPr id="2" name="Image 0" descr="/mnt/data/peace_assets/cross_path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52000"/>
            </a:srgbClr>
          </a:solidFill>
          <a:ln w="12700">
            <a:solidFill>
              <a:srgbClr val="06111A">
                <a:alpha val="0"/>
              </a:srgbClr>
            </a:solidFill>
            <a:prstDash val="solid"/>
          </a:ln>
        </p:spPr>
      </p:sp>
      <p:sp>
        <p:nvSpPr>
          <p:cNvPr id="4" name="Text 1"/>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FFFFFF"/>
                </a:solidFill>
                <a:latin typeface="Georgia" pitchFamily="34" charset="0"/>
                <a:ea typeface="Georgia" pitchFamily="34" charset="-122"/>
                <a:cs typeface="Georgia" pitchFamily="34" charset="-120"/>
              </a:rPr>
              <a:t>Application</a:t>
            </a:r>
            <a:endParaRPr lang="en-US" sz="2400" dirty="0"/>
          </a:p>
        </p:txBody>
      </p:sp>
      <p:sp>
        <p:nvSpPr>
          <p:cNvPr id="5" name="Shape 2"/>
          <p:cNvSpPr/>
          <p:nvPr/>
        </p:nvSpPr>
        <p:spPr>
          <a:xfrm>
            <a:off x="594360" y="804672"/>
            <a:ext cx="2011680" cy="0"/>
          </a:xfrm>
          <a:prstGeom prst="line">
            <a:avLst/>
          </a:prstGeom>
          <a:noFill/>
          <a:ln w="25400">
            <a:solidFill>
              <a:srgbClr val="B7892B"/>
            </a:solidFill>
            <a:prstDash val="solid"/>
          </a:ln>
        </p:spPr>
      </p:sp>
      <p:sp>
        <p:nvSpPr>
          <p:cNvPr id="6" name="Text 3"/>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F2D899"/>
                </a:solidFill>
                <a:latin typeface="Aptos" pitchFamily="34" charset="0"/>
                <a:ea typeface="Aptos" pitchFamily="34" charset="-122"/>
                <a:cs typeface="Aptos" pitchFamily="34" charset="-120"/>
              </a:rPr>
              <a:t>Practicing Christ's peace this week</a:t>
            </a:r>
            <a:endParaRPr lang="en-US" sz="850" dirty="0"/>
          </a:p>
        </p:txBody>
      </p:sp>
      <p:sp>
        <p:nvSpPr>
          <p:cNvPr id="7" name="Shape 4"/>
          <p:cNvSpPr/>
          <p:nvPr/>
        </p:nvSpPr>
        <p:spPr>
          <a:xfrm>
            <a:off x="777240" y="1371600"/>
            <a:ext cx="10515600" cy="3246120"/>
          </a:xfrm>
          <a:prstGeom prst="roundRect">
            <a:avLst>
              <a:gd name="adj" fmla="val 2254"/>
            </a:avLst>
          </a:prstGeom>
          <a:solidFill>
            <a:srgbClr val="FFFFFF">
              <a:alpha val="94000"/>
            </a:srgbClr>
          </a:solidFill>
          <a:ln w="10160">
            <a:solidFill>
              <a:srgbClr val="D8B66A">
                <a:alpha val="90000"/>
              </a:srgbClr>
            </a:solidFill>
            <a:prstDash val="solid"/>
          </a:ln>
        </p:spPr>
      </p:sp>
      <p:sp>
        <p:nvSpPr>
          <p:cNvPr id="8" name="Shape 5"/>
          <p:cNvSpPr/>
          <p:nvPr/>
        </p:nvSpPr>
        <p:spPr>
          <a:xfrm>
            <a:off x="1051560" y="1828800"/>
            <a:ext cx="640080" cy="640080"/>
          </a:xfrm>
          <a:prstGeom prst="ellipse">
            <a:avLst/>
          </a:prstGeom>
          <a:solidFill>
            <a:srgbClr val="B7892B"/>
          </a:solidFill>
          <a:ln w="12700">
            <a:solidFill>
              <a:srgbClr val="B7892B"/>
            </a:solidFill>
            <a:prstDash val="solid"/>
          </a:ln>
        </p:spPr>
      </p:sp>
      <p:sp>
        <p:nvSpPr>
          <p:cNvPr id="9" name="Text 6"/>
          <p:cNvSpPr/>
          <p:nvPr/>
        </p:nvSpPr>
        <p:spPr>
          <a:xfrm>
            <a:off x="960120" y="2697480"/>
            <a:ext cx="822960" cy="201168"/>
          </a:xfrm>
          <a:prstGeom prst="rect">
            <a:avLst/>
          </a:prstGeom>
          <a:noFill/>
          <a:ln/>
        </p:spPr>
        <p:txBody>
          <a:bodyPr wrap="square" lIns="635" tIns="635" rIns="635" bIns="635" rtlCol="0" anchor="t">
            <a:normAutofit/>
          </a:bodyPr>
          <a:lstStyle/>
          <a:p>
            <a:pPr algn="ctr" indent="0" marL="0">
              <a:buNone/>
            </a:pPr>
            <a:r>
              <a:rPr lang="en-US" sz="1100" b="1" dirty="0">
                <a:solidFill>
                  <a:srgbClr val="18354A"/>
                </a:solidFill>
                <a:latin typeface="Aptos" pitchFamily="34" charset="0"/>
                <a:ea typeface="Aptos" pitchFamily="34" charset="-122"/>
                <a:cs typeface="Aptos" pitchFamily="34" charset="-120"/>
              </a:rPr>
              <a:t>Pray</a:t>
            </a:r>
            <a:endParaRPr lang="en-US" sz="1100" dirty="0"/>
          </a:p>
        </p:txBody>
      </p:sp>
      <p:sp>
        <p:nvSpPr>
          <p:cNvPr id="10" name="Text 7"/>
          <p:cNvSpPr/>
          <p:nvPr/>
        </p:nvSpPr>
        <p:spPr>
          <a:xfrm>
            <a:off x="822960" y="2999232"/>
            <a:ext cx="1097280" cy="384048"/>
          </a:xfrm>
          <a:prstGeom prst="rect">
            <a:avLst/>
          </a:prstGeom>
          <a:noFill/>
          <a:ln/>
        </p:spPr>
        <p:txBody>
          <a:bodyPr wrap="square" lIns="635" tIns="635" rIns="635" bIns="635" rtlCol="0" anchor="t">
            <a:normAutofit/>
          </a:bodyPr>
          <a:lstStyle/>
          <a:p>
            <a:pPr algn="ctr" indent="0" marL="0">
              <a:buNone/>
            </a:pPr>
            <a:r>
              <a:rPr lang="en-US" sz="850" dirty="0">
                <a:solidFill>
                  <a:srgbClr val="203040"/>
                </a:solidFill>
                <a:latin typeface="Aptos" pitchFamily="34" charset="0"/>
                <a:ea typeface="Aptos" pitchFamily="34" charset="-122"/>
                <a:cs typeface="Aptos" pitchFamily="34" charset="-120"/>
              </a:rPr>
              <a:t>John 14:27 each morning</a:t>
            </a:r>
            <a:endParaRPr lang="en-US" sz="850" dirty="0"/>
          </a:p>
        </p:txBody>
      </p:sp>
      <p:sp>
        <p:nvSpPr>
          <p:cNvPr id="11" name="Shape 8"/>
          <p:cNvSpPr/>
          <p:nvPr/>
        </p:nvSpPr>
        <p:spPr>
          <a:xfrm>
            <a:off x="3017520" y="1828800"/>
            <a:ext cx="640080" cy="640080"/>
          </a:xfrm>
          <a:prstGeom prst="ellipse">
            <a:avLst/>
          </a:prstGeom>
          <a:solidFill>
            <a:srgbClr val="B7892B"/>
          </a:solidFill>
          <a:ln w="12700">
            <a:solidFill>
              <a:srgbClr val="B7892B"/>
            </a:solidFill>
            <a:prstDash val="solid"/>
          </a:ln>
        </p:spPr>
      </p:sp>
      <p:sp>
        <p:nvSpPr>
          <p:cNvPr id="12" name="Text 9"/>
          <p:cNvSpPr/>
          <p:nvPr/>
        </p:nvSpPr>
        <p:spPr>
          <a:xfrm>
            <a:off x="2926080" y="2697480"/>
            <a:ext cx="822960" cy="201168"/>
          </a:xfrm>
          <a:prstGeom prst="rect">
            <a:avLst/>
          </a:prstGeom>
          <a:noFill/>
          <a:ln/>
        </p:spPr>
        <p:txBody>
          <a:bodyPr wrap="square" lIns="635" tIns="635" rIns="635" bIns="635" rtlCol="0" anchor="t">
            <a:normAutofit/>
          </a:bodyPr>
          <a:lstStyle/>
          <a:p>
            <a:pPr algn="ctr" indent="0" marL="0">
              <a:buNone/>
            </a:pPr>
            <a:r>
              <a:rPr lang="en-US" sz="1100" b="1" dirty="0">
                <a:solidFill>
                  <a:srgbClr val="18354A"/>
                </a:solidFill>
                <a:latin typeface="Aptos" pitchFamily="34" charset="0"/>
                <a:ea typeface="Aptos" pitchFamily="34" charset="-122"/>
                <a:cs typeface="Aptos" pitchFamily="34" charset="-120"/>
              </a:rPr>
              <a:t>Name</a:t>
            </a:r>
            <a:endParaRPr lang="en-US" sz="1100" dirty="0"/>
          </a:p>
        </p:txBody>
      </p:sp>
      <p:sp>
        <p:nvSpPr>
          <p:cNvPr id="13" name="Text 10"/>
          <p:cNvSpPr/>
          <p:nvPr/>
        </p:nvSpPr>
        <p:spPr>
          <a:xfrm>
            <a:off x="2788920" y="2999232"/>
            <a:ext cx="1097280" cy="384048"/>
          </a:xfrm>
          <a:prstGeom prst="rect">
            <a:avLst/>
          </a:prstGeom>
          <a:noFill/>
          <a:ln/>
        </p:spPr>
        <p:txBody>
          <a:bodyPr wrap="square" lIns="635" tIns="635" rIns="635" bIns="635" rtlCol="0" anchor="t">
            <a:normAutofit/>
          </a:bodyPr>
          <a:lstStyle/>
          <a:p>
            <a:pPr algn="ctr" indent="0" marL="0">
              <a:buNone/>
            </a:pPr>
            <a:r>
              <a:rPr lang="en-US" sz="850" dirty="0">
                <a:solidFill>
                  <a:srgbClr val="203040"/>
                </a:solidFill>
                <a:latin typeface="Aptos" pitchFamily="34" charset="0"/>
                <a:ea typeface="Aptos" pitchFamily="34" charset="-122"/>
                <a:cs typeface="Aptos" pitchFamily="34" charset="-120"/>
              </a:rPr>
              <a:t>one fear honestly before God</a:t>
            </a:r>
            <a:endParaRPr lang="en-US" sz="850" dirty="0"/>
          </a:p>
        </p:txBody>
      </p:sp>
      <p:sp>
        <p:nvSpPr>
          <p:cNvPr id="14" name="Shape 11"/>
          <p:cNvSpPr/>
          <p:nvPr/>
        </p:nvSpPr>
        <p:spPr>
          <a:xfrm>
            <a:off x="4983480" y="1828800"/>
            <a:ext cx="640080" cy="640080"/>
          </a:xfrm>
          <a:prstGeom prst="ellipse">
            <a:avLst/>
          </a:prstGeom>
          <a:solidFill>
            <a:srgbClr val="B7892B"/>
          </a:solidFill>
          <a:ln w="12700">
            <a:solidFill>
              <a:srgbClr val="B7892B"/>
            </a:solidFill>
            <a:prstDash val="solid"/>
          </a:ln>
        </p:spPr>
      </p:sp>
      <p:sp>
        <p:nvSpPr>
          <p:cNvPr id="15" name="Text 12"/>
          <p:cNvSpPr/>
          <p:nvPr/>
        </p:nvSpPr>
        <p:spPr>
          <a:xfrm>
            <a:off x="4892040" y="2697480"/>
            <a:ext cx="822960" cy="201168"/>
          </a:xfrm>
          <a:prstGeom prst="rect">
            <a:avLst/>
          </a:prstGeom>
          <a:noFill/>
          <a:ln/>
        </p:spPr>
        <p:txBody>
          <a:bodyPr wrap="square" lIns="635" tIns="635" rIns="635" bIns="635" rtlCol="0" anchor="t">
            <a:normAutofit/>
          </a:bodyPr>
          <a:lstStyle/>
          <a:p>
            <a:pPr algn="ctr" indent="0" marL="0">
              <a:buNone/>
            </a:pPr>
            <a:r>
              <a:rPr lang="en-US" sz="1100" b="1" dirty="0">
                <a:solidFill>
                  <a:srgbClr val="18354A"/>
                </a:solidFill>
                <a:latin typeface="Aptos" pitchFamily="34" charset="0"/>
                <a:ea typeface="Aptos" pitchFamily="34" charset="-122"/>
                <a:cs typeface="Aptos" pitchFamily="34" charset="-120"/>
              </a:rPr>
              <a:t>Answer</a:t>
            </a:r>
            <a:endParaRPr lang="en-US" sz="1100" dirty="0"/>
          </a:p>
        </p:txBody>
      </p:sp>
      <p:sp>
        <p:nvSpPr>
          <p:cNvPr id="16" name="Text 13"/>
          <p:cNvSpPr/>
          <p:nvPr/>
        </p:nvSpPr>
        <p:spPr>
          <a:xfrm>
            <a:off x="4754880" y="2999232"/>
            <a:ext cx="1097280" cy="384048"/>
          </a:xfrm>
          <a:prstGeom prst="rect">
            <a:avLst/>
          </a:prstGeom>
          <a:noFill/>
          <a:ln/>
        </p:spPr>
        <p:txBody>
          <a:bodyPr wrap="square" lIns="635" tIns="635" rIns="635" bIns="635" rtlCol="0" anchor="t">
            <a:normAutofit/>
          </a:bodyPr>
          <a:lstStyle/>
          <a:p>
            <a:pPr algn="ctr" indent="0" marL="0">
              <a:buNone/>
            </a:pPr>
            <a:r>
              <a:rPr lang="en-US" sz="850" dirty="0">
                <a:solidFill>
                  <a:srgbClr val="203040"/>
                </a:solidFill>
                <a:latin typeface="Aptos" pitchFamily="34" charset="0"/>
                <a:ea typeface="Aptos" pitchFamily="34" charset="-122"/>
                <a:cs typeface="Aptos" pitchFamily="34" charset="-120"/>
              </a:rPr>
              <a:t>fear with one promise</a:t>
            </a:r>
            <a:endParaRPr lang="en-US" sz="850" dirty="0"/>
          </a:p>
        </p:txBody>
      </p:sp>
      <p:sp>
        <p:nvSpPr>
          <p:cNvPr id="17" name="Shape 14"/>
          <p:cNvSpPr/>
          <p:nvPr/>
        </p:nvSpPr>
        <p:spPr>
          <a:xfrm>
            <a:off x="6949440" y="1828800"/>
            <a:ext cx="640080" cy="640080"/>
          </a:xfrm>
          <a:prstGeom prst="ellipse">
            <a:avLst/>
          </a:prstGeom>
          <a:solidFill>
            <a:srgbClr val="B7892B"/>
          </a:solidFill>
          <a:ln w="12700">
            <a:solidFill>
              <a:srgbClr val="B7892B"/>
            </a:solidFill>
            <a:prstDash val="solid"/>
          </a:ln>
        </p:spPr>
      </p:sp>
      <p:sp>
        <p:nvSpPr>
          <p:cNvPr id="18" name="Text 15"/>
          <p:cNvSpPr/>
          <p:nvPr/>
        </p:nvSpPr>
        <p:spPr>
          <a:xfrm>
            <a:off x="6858000" y="2697480"/>
            <a:ext cx="822960" cy="201168"/>
          </a:xfrm>
          <a:prstGeom prst="rect">
            <a:avLst/>
          </a:prstGeom>
          <a:noFill/>
          <a:ln/>
        </p:spPr>
        <p:txBody>
          <a:bodyPr wrap="square" lIns="635" tIns="635" rIns="635" bIns="635" rtlCol="0" anchor="t">
            <a:normAutofit/>
          </a:bodyPr>
          <a:lstStyle/>
          <a:p>
            <a:pPr algn="ctr" indent="0" marL="0">
              <a:buNone/>
            </a:pPr>
            <a:r>
              <a:rPr lang="en-US" sz="1100" b="1" dirty="0">
                <a:solidFill>
                  <a:srgbClr val="18354A"/>
                </a:solidFill>
                <a:latin typeface="Aptos" pitchFamily="34" charset="0"/>
                <a:ea typeface="Aptos" pitchFamily="34" charset="-122"/>
                <a:cs typeface="Aptos" pitchFamily="34" charset="-120"/>
              </a:rPr>
              <a:t>Encourage</a:t>
            </a:r>
            <a:endParaRPr lang="en-US" sz="1100" dirty="0"/>
          </a:p>
        </p:txBody>
      </p:sp>
      <p:sp>
        <p:nvSpPr>
          <p:cNvPr id="19" name="Text 16"/>
          <p:cNvSpPr/>
          <p:nvPr/>
        </p:nvSpPr>
        <p:spPr>
          <a:xfrm>
            <a:off x="6720840" y="2999232"/>
            <a:ext cx="1097280" cy="384048"/>
          </a:xfrm>
          <a:prstGeom prst="rect">
            <a:avLst/>
          </a:prstGeom>
          <a:noFill/>
          <a:ln/>
        </p:spPr>
        <p:txBody>
          <a:bodyPr wrap="square" lIns="635" tIns="635" rIns="635" bIns="635" rtlCol="0" anchor="t">
            <a:normAutofit/>
          </a:bodyPr>
          <a:lstStyle/>
          <a:p>
            <a:pPr algn="ctr" indent="0" marL="0">
              <a:buNone/>
            </a:pPr>
            <a:r>
              <a:rPr lang="en-US" sz="850" dirty="0">
                <a:solidFill>
                  <a:srgbClr val="203040"/>
                </a:solidFill>
                <a:latin typeface="Aptos" pitchFamily="34" charset="0"/>
                <a:ea typeface="Aptos" pitchFamily="34" charset="-122"/>
                <a:cs typeface="Aptos" pitchFamily="34" charset="-120"/>
              </a:rPr>
              <a:t>someone who feels alone</a:t>
            </a:r>
            <a:endParaRPr lang="en-US" sz="850" dirty="0"/>
          </a:p>
        </p:txBody>
      </p:sp>
      <p:sp>
        <p:nvSpPr>
          <p:cNvPr id="20" name="Shape 17"/>
          <p:cNvSpPr/>
          <p:nvPr/>
        </p:nvSpPr>
        <p:spPr>
          <a:xfrm>
            <a:off x="8915400" y="1828800"/>
            <a:ext cx="640080" cy="640080"/>
          </a:xfrm>
          <a:prstGeom prst="ellipse">
            <a:avLst/>
          </a:prstGeom>
          <a:solidFill>
            <a:srgbClr val="B7892B"/>
          </a:solidFill>
          <a:ln w="12700">
            <a:solidFill>
              <a:srgbClr val="B7892B"/>
            </a:solidFill>
            <a:prstDash val="solid"/>
          </a:ln>
        </p:spPr>
      </p:sp>
      <p:sp>
        <p:nvSpPr>
          <p:cNvPr id="21" name="Text 18"/>
          <p:cNvSpPr/>
          <p:nvPr/>
        </p:nvSpPr>
        <p:spPr>
          <a:xfrm>
            <a:off x="8823960" y="2697480"/>
            <a:ext cx="822960" cy="201168"/>
          </a:xfrm>
          <a:prstGeom prst="rect">
            <a:avLst/>
          </a:prstGeom>
          <a:noFill/>
          <a:ln/>
        </p:spPr>
        <p:txBody>
          <a:bodyPr wrap="square" lIns="635" tIns="635" rIns="635" bIns="635" rtlCol="0" anchor="t">
            <a:normAutofit/>
          </a:bodyPr>
          <a:lstStyle/>
          <a:p>
            <a:pPr algn="ctr" indent="0" marL="0">
              <a:buNone/>
            </a:pPr>
            <a:r>
              <a:rPr lang="en-US" sz="1100" b="1" dirty="0">
                <a:solidFill>
                  <a:srgbClr val="18354A"/>
                </a:solidFill>
                <a:latin typeface="Aptos" pitchFamily="34" charset="0"/>
                <a:ea typeface="Aptos" pitchFamily="34" charset="-122"/>
                <a:cs typeface="Aptos" pitchFamily="34" charset="-120"/>
              </a:rPr>
              <a:t>Remember</a:t>
            </a:r>
            <a:endParaRPr lang="en-US" sz="1100" dirty="0"/>
          </a:p>
        </p:txBody>
      </p:sp>
      <p:sp>
        <p:nvSpPr>
          <p:cNvPr id="22" name="Text 19"/>
          <p:cNvSpPr/>
          <p:nvPr/>
        </p:nvSpPr>
        <p:spPr>
          <a:xfrm>
            <a:off x="8686800" y="2999232"/>
            <a:ext cx="1097280" cy="384048"/>
          </a:xfrm>
          <a:prstGeom prst="rect">
            <a:avLst/>
          </a:prstGeom>
          <a:noFill/>
          <a:ln/>
        </p:spPr>
        <p:txBody>
          <a:bodyPr wrap="square" lIns="635" tIns="635" rIns="635" bIns="635" rtlCol="0" anchor="t">
            <a:normAutofit/>
          </a:bodyPr>
          <a:lstStyle/>
          <a:p>
            <a:pPr algn="ctr" indent="0" marL="0">
              <a:buNone/>
            </a:pPr>
            <a:r>
              <a:rPr lang="en-US" sz="850" dirty="0">
                <a:solidFill>
                  <a:srgbClr val="203040"/>
                </a:solidFill>
                <a:latin typeface="Aptos" pitchFamily="34" charset="0"/>
                <a:ea typeface="Aptos" pitchFamily="34" charset="-122"/>
                <a:cs typeface="Aptos" pitchFamily="34" charset="-120"/>
              </a:rPr>
              <a:t>one mercy before sleep</a:t>
            </a:r>
            <a:endParaRPr lang="en-US" sz="850" dirty="0"/>
          </a:p>
        </p:txBody>
      </p:sp>
      <p:sp>
        <p:nvSpPr>
          <p:cNvPr id="23" name="Text 20"/>
          <p:cNvSpPr/>
          <p:nvPr/>
        </p:nvSpPr>
        <p:spPr>
          <a:xfrm>
            <a:off x="1143000" y="3904488"/>
            <a:ext cx="9144000" cy="329184"/>
          </a:xfrm>
          <a:prstGeom prst="rect">
            <a:avLst/>
          </a:prstGeom>
          <a:noFill/>
          <a:ln/>
        </p:spPr>
        <p:txBody>
          <a:bodyPr wrap="square" lIns="635" tIns="635" rIns="635" bIns="635" rtlCol="0" anchor="t">
            <a:normAutofit/>
          </a:bodyPr>
          <a:lstStyle/>
          <a:p>
            <a:pPr algn="ctr" indent="0" marL="0">
              <a:buNone/>
            </a:pPr>
            <a:r>
              <a:rPr lang="en-US" sz="1400" i="1" dirty="0">
                <a:solidFill>
                  <a:srgbClr val="B7892B"/>
                </a:solidFill>
                <a:latin typeface="Aptos" pitchFamily="34" charset="0"/>
                <a:ea typeface="Aptos" pitchFamily="34" charset="-122"/>
                <a:cs typeface="Aptos" pitchFamily="34" charset="-120"/>
              </a:rPr>
              <a:t>Peace is received from Christ and practiced through prayer, Scripture, memory, and loving presence.</a:t>
            </a:r>
            <a:endParaRPr lang="en-US" sz="1400" dirty="0"/>
          </a:p>
        </p:txBody>
      </p:sp>
      <p:sp>
        <p:nvSpPr>
          <p:cNvPr id="24" name="Text 21"/>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3" name="Text 1"/>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Suggested Lesson Flow</a:t>
            </a:r>
            <a:endParaRPr lang="en-US" sz="2400" dirty="0"/>
          </a:p>
        </p:txBody>
      </p:sp>
      <p:sp>
        <p:nvSpPr>
          <p:cNvPr id="4" name="Shape 2"/>
          <p:cNvSpPr/>
          <p:nvPr/>
        </p:nvSpPr>
        <p:spPr>
          <a:xfrm>
            <a:off x="594360" y="804672"/>
            <a:ext cx="2011680" cy="0"/>
          </a:xfrm>
          <a:prstGeom prst="line">
            <a:avLst/>
          </a:prstGeom>
          <a:noFill/>
          <a:ln w="25400">
            <a:solidFill>
              <a:srgbClr val="B7892B"/>
            </a:solidFill>
            <a:prstDash val="solid"/>
          </a:ln>
        </p:spPr>
      </p:sp>
      <p:sp>
        <p:nvSpPr>
          <p:cNvPr id="5" name="Text 3"/>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30-minute and 60-minute options</a:t>
            </a:r>
            <a:endParaRPr lang="en-US" sz="850" dirty="0"/>
          </a:p>
        </p:txBody>
      </p:sp>
      <p:pic>
        <p:nvPicPr>
          <p:cNvPr id="6" name="Image 0" descr="/mnt/data/peace_assets/hero_panel.jpg">    </p:cNvPr>
          <p:cNvPicPr>
            <a:picLocks noChangeAspect="1"/>
          </p:cNvPicPr>
          <p:nvPr/>
        </p:nvPicPr>
        <p:blipFill>
          <a:blip r:embed="rId1"/>
          <a:srcRect l="30386" r="30386" t="0" b="0"/>
          <a:stretch/>
        </p:blipFill>
        <p:spPr>
          <a:xfrm>
            <a:off x="7406640" y="0"/>
            <a:ext cx="4785055" cy="6858000"/>
          </a:xfrm>
          <a:prstGeom prst="rect">
            <a:avLst/>
          </a:prstGeom>
        </p:spPr>
      </p:pic>
      <p:sp>
        <p:nvSpPr>
          <p:cNvPr id="7" name="Shape 4"/>
          <p:cNvSpPr/>
          <p:nvPr/>
        </p:nvSpPr>
        <p:spPr>
          <a:xfrm>
            <a:off x="7406640" y="0"/>
            <a:ext cx="4785055" cy="6858000"/>
          </a:xfrm>
          <a:prstGeom prst="rect">
            <a:avLst/>
          </a:prstGeom>
          <a:solidFill>
            <a:srgbClr val="000000">
              <a:alpha val="34000"/>
            </a:srgbClr>
          </a:solidFill>
          <a:ln w="12700">
            <a:solidFill>
              <a:srgbClr val="000000">
                <a:alpha val="0"/>
              </a:srgbClr>
            </a:solidFill>
            <a:prstDash val="solid"/>
          </a:ln>
        </p:spPr>
      </p:sp>
      <p:sp>
        <p:nvSpPr>
          <p:cNvPr id="8" name="Shape 5"/>
          <p:cNvSpPr/>
          <p:nvPr/>
        </p:nvSpPr>
        <p:spPr>
          <a:xfrm>
            <a:off x="777240" y="1143000"/>
            <a:ext cx="2971800" cy="4206240"/>
          </a:xfrm>
          <a:prstGeom prst="roundRect">
            <a:avLst>
              <a:gd name="adj" fmla="val 2462"/>
            </a:avLst>
          </a:prstGeom>
          <a:solidFill>
            <a:srgbClr val="F9F4EA">
              <a:alpha val="96000"/>
            </a:srgbClr>
          </a:solidFill>
          <a:ln w="10160">
            <a:solidFill>
              <a:srgbClr val="E2D7C5">
                <a:alpha val="90000"/>
              </a:srgbClr>
            </a:solidFill>
            <a:prstDash val="solid"/>
          </a:ln>
        </p:spPr>
      </p:sp>
      <p:sp>
        <p:nvSpPr>
          <p:cNvPr id="9" name="Text 6"/>
          <p:cNvSpPr/>
          <p:nvPr/>
        </p:nvSpPr>
        <p:spPr>
          <a:xfrm>
            <a:off x="987552" y="1417320"/>
            <a:ext cx="2560320" cy="310896"/>
          </a:xfrm>
          <a:prstGeom prst="rect">
            <a:avLst/>
          </a:prstGeom>
          <a:noFill/>
          <a:ln/>
        </p:spPr>
        <p:txBody>
          <a:bodyPr wrap="square" lIns="635" tIns="635" rIns="635" bIns="635" rtlCol="0" anchor="t">
            <a:normAutofit/>
          </a:bodyPr>
          <a:lstStyle/>
          <a:p>
            <a:pPr algn="ctr" indent="0" marL="0">
              <a:buNone/>
            </a:pPr>
            <a:r>
              <a:rPr lang="en-US" sz="1800" b="1" dirty="0">
                <a:solidFill>
                  <a:srgbClr val="18354A"/>
                </a:solidFill>
                <a:latin typeface="Aptos" pitchFamily="34" charset="0"/>
                <a:ea typeface="Aptos" pitchFamily="34" charset="-122"/>
                <a:cs typeface="Aptos" pitchFamily="34" charset="-120"/>
              </a:rPr>
              <a:t>30 minutes</a:t>
            </a:r>
            <a:endParaRPr lang="en-US" sz="1800" dirty="0"/>
          </a:p>
        </p:txBody>
      </p:sp>
      <p:sp>
        <p:nvSpPr>
          <p:cNvPr id="10" name="Text 7"/>
          <p:cNvSpPr/>
          <p:nvPr/>
        </p:nvSpPr>
        <p:spPr>
          <a:xfrm>
            <a:off x="960120" y="1993392"/>
            <a:ext cx="2514600" cy="2331720"/>
          </a:xfrm>
          <a:prstGeom prst="rect">
            <a:avLst/>
          </a:prstGeom>
          <a:noFill/>
          <a:ln/>
        </p:spPr>
        <p:txBody>
          <a:bodyPr wrap="square" lIns="889" tIns="889" rIns="889" bIns="889" rtlCol="0" anchor="ctr">
            <a:normAutofit/>
          </a:bodyPr>
          <a:lstStyle/>
          <a:p>
            <a:pPr indent="0" marL="0">
              <a:buNone/>
            </a:pPr>
            <a:r>
              <a:rPr lang="en-US" sz="1180" dirty="0">
                <a:solidFill>
                  <a:srgbClr val="203040"/>
                </a:solidFill>
                <a:latin typeface="Aptos" pitchFamily="34" charset="0"/>
                <a:ea typeface="Aptos" pitchFamily="34" charset="-122"/>
                <a:cs typeface="Aptos" pitchFamily="34" charset="-120"/>
              </a:rPr>
              <a:t>1. Read John 14:27</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2. Introduce hymn identity</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3. Study the three movements</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4. Discuss one question</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5. Close with prayer</a:t>
            </a:r>
            <a:endParaRPr lang="en-US" sz="1180" dirty="0"/>
          </a:p>
        </p:txBody>
      </p:sp>
      <p:sp>
        <p:nvSpPr>
          <p:cNvPr id="11" name="Shape 8"/>
          <p:cNvSpPr/>
          <p:nvPr/>
        </p:nvSpPr>
        <p:spPr>
          <a:xfrm>
            <a:off x="4041648" y="1143000"/>
            <a:ext cx="2971800" cy="4206240"/>
          </a:xfrm>
          <a:prstGeom prst="roundRect">
            <a:avLst>
              <a:gd name="adj" fmla="val 2462"/>
            </a:avLst>
          </a:prstGeom>
          <a:solidFill>
            <a:srgbClr val="F9F4EA">
              <a:alpha val="96000"/>
            </a:srgbClr>
          </a:solidFill>
          <a:ln w="10160">
            <a:solidFill>
              <a:srgbClr val="E2D7C5">
                <a:alpha val="90000"/>
              </a:srgbClr>
            </a:solidFill>
            <a:prstDash val="solid"/>
          </a:ln>
        </p:spPr>
      </p:sp>
      <p:sp>
        <p:nvSpPr>
          <p:cNvPr id="12" name="Text 9"/>
          <p:cNvSpPr/>
          <p:nvPr/>
        </p:nvSpPr>
        <p:spPr>
          <a:xfrm>
            <a:off x="4251960" y="1417320"/>
            <a:ext cx="2560320" cy="310896"/>
          </a:xfrm>
          <a:prstGeom prst="rect">
            <a:avLst/>
          </a:prstGeom>
          <a:noFill/>
          <a:ln/>
        </p:spPr>
        <p:txBody>
          <a:bodyPr wrap="square" lIns="635" tIns="635" rIns="635" bIns="635" rtlCol="0" anchor="t">
            <a:normAutofit/>
          </a:bodyPr>
          <a:lstStyle/>
          <a:p>
            <a:pPr algn="ctr" indent="0" marL="0">
              <a:buNone/>
            </a:pPr>
            <a:r>
              <a:rPr lang="en-US" sz="1800" b="1" dirty="0">
                <a:solidFill>
                  <a:srgbClr val="18354A"/>
                </a:solidFill>
                <a:latin typeface="Aptos" pitchFamily="34" charset="0"/>
                <a:ea typeface="Aptos" pitchFamily="34" charset="-122"/>
                <a:cs typeface="Aptos" pitchFamily="34" charset="-120"/>
              </a:rPr>
              <a:t>60 minutes</a:t>
            </a:r>
            <a:endParaRPr lang="en-US" sz="1800" dirty="0"/>
          </a:p>
        </p:txBody>
      </p:sp>
      <p:sp>
        <p:nvSpPr>
          <p:cNvPr id="13" name="Text 10"/>
          <p:cNvSpPr/>
          <p:nvPr/>
        </p:nvSpPr>
        <p:spPr>
          <a:xfrm>
            <a:off x="4224528" y="1993392"/>
            <a:ext cx="2514600" cy="2331720"/>
          </a:xfrm>
          <a:prstGeom prst="rect">
            <a:avLst/>
          </a:prstGeom>
          <a:noFill/>
          <a:ln/>
        </p:spPr>
        <p:txBody>
          <a:bodyPr wrap="square" lIns="889" tIns="889" rIns="889" bIns="889" rtlCol="0" anchor="ctr">
            <a:normAutofit/>
          </a:bodyPr>
          <a:lstStyle/>
          <a:p>
            <a:pPr indent="0" marL="0">
              <a:buNone/>
            </a:pPr>
            <a:r>
              <a:rPr lang="en-US" sz="1180" dirty="0">
                <a:solidFill>
                  <a:srgbClr val="203040"/>
                </a:solidFill>
                <a:latin typeface="Aptos" pitchFamily="34" charset="0"/>
                <a:ea typeface="Aptos" pitchFamily="34" charset="-122"/>
                <a:cs typeface="Aptos" pitchFamily="34" charset="-120"/>
              </a:rPr>
              <a:t>1. Read John 14:27 and 16:33</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2. Historical background</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3. Stanza movement study</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4. Group discussion</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5. Pastoral application</a:t>
            </a:r>
            <a:endParaRPr lang="en-US" sz="1180" dirty="0"/>
          </a:p>
          <a:p>
            <a:pPr indent="0" marL="0">
              <a:buNone/>
            </a:pPr>
            <a:r>
              <a:rPr lang="en-US" sz="1180" dirty="0">
                <a:solidFill>
                  <a:srgbClr val="203040"/>
                </a:solidFill>
                <a:latin typeface="Aptos" pitchFamily="34" charset="0"/>
                <a:ea typeface="Aptos" pitchFamily="34" charset="-122"/>
                <a:cs typeface="Aptos" pitchFamily="34" charset="-120"/>
              </a:rPr>
              <a:t>6. Closing prayer and testimony</a:t>
            </a:r>
            <a:endParaRPr lang="en-US" sz="1180" dirty="0"/>
          </a:p>
        </p:txBody>
      </p:sp>
      <p:sp>
        <p:nvSpPr>
          <p:cNvPr id="14" name="Text 11"/>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B1822"/>
        </a:solidFill>
      </p:bgPr>
    </p:bg>
    <p:spTree>
      <p:nvGrpSpPr>
        <p:cNvPr id="1" name=""/>
        <p:cNvGrpSpPr/>
        <p:nvPr/>
      </p:nvGrpSpPr>
      <p:grpSpPr>
        <a:xfrm>
          <a:off x="0" y="0"/>
          <a:ext cx="0" cy="0"/>
          <a:chOff x="0" y="0"/>
          <a:chExt cx="0" cy="0"/>
        </a:xfrm>
      </p:grpSpPr>
      <p:pic>
        <p:nvPicPr>
          <p:cNvPr id="2" name="Image 0" descr="/mnt/data/peace_assets/chapel_rest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60000"/>
            </a:srgbClr>
          </a:solidFill>
          <a:ln w="12700">
            <a:solidFill>
              <a:srgbClr val="06111A">
                <a:alpha val="0"/>
              </a:srgbClr>
            </a:solidFill>
            <a:prstDash val="solid"/>
          </a:ln>
        </p:spPr>
      </p:sp>
      <p:sp>
        <p:nvSpPr>
          <p:cNvPr id="4" name="Text 1"/>
          <p:cNvSpPr/>
          <p:nvPr/>
        </p:nvSpPr>
        <p:spPr>
          <a:xfrm>
            <a:off x="822960" y="841248"/>
            <a:ext cx="4846320" cy="530352"/>
          </a:xfrm>
          <a:prstGeom prst="rect">
            <a:avLst/>
          </a:prstGeom>
          <a:noFill/>
          <a:ln/>
        </p:spPr>
        <p:txBody>
          <a:bodyPr wrap="square" lIns="0" tIns="0" rIns="0" bIns="0" rtlCol="0" anchor="ctr"/>
          <a:lstStyle/>
          <a:p>
            <a:pPr indent="0" marL="0">
              <a:buNone/>
            </a:pPr>
            <a:r>
              <a:rPr lang="en-US" sz="3100" b="1" dirty="0">
                <a:solidFill>
                  <a:srgbClr val="FFFFFF"/>
                </a:solidFill>
                <a:latin typeface="Georgia" pitchFamily="34" charset="0"/>
                <a:ea typeface="Georgia" pitchFamily="34" charset="-122"/>
                <a:cs typeface="Georgia" pitchFamily="34" charset="-120"/>
              </a:rPr>
              <a:t>Closing Prayer</a:t>
            </a:r>
            <a:endParaRPr lang="en-US" sz="3100" dirty="0"/>
          </a:p>
        </p:txBody>
      </p:sp>
      <p:sp>
        <p:nvSpPr>
          <p:cNvPr id="5" name="Shape 2"/>
          <p:cNvSpPr/>
          <p:nvPr/>
        </p:nvSpPr>
        <p:spPr>
          <a:xfrm>
            <a:off x="841248" y="1490472"/>
            <a:ext cx="1828800" cy="0"/>
          </a:xfrm>
          <a:prstGeom prst="line">
            <a:avLst/>
          </a:prstGeom>
          <a:noFill/>
          <a:ln w="33020">
            <a:solidFill>
              <a:srgbClr val="D8B66A"/>
            </a:solidFill>
            <a:prstDash val="solid"/>
          </a:ln>
        </p:spPr>
      </p:sp>
      <p:sp>
        <p:nvSpPr>
          <p:cNvPr id="6" name="Text 3"/>
          <p:cNvSpPr/>
          <p:nvPr/>
        </p:nvSpPr>
        <p:spPr>
          <a:xfrm>
            <a:off x="877824" y="1892808"/>
            <a:ext cx="5577840" cy="1645920"/>
          </a:xfrm>
          <a:prstGeom prst="rect">
            <a:avLst/>
          </a:prstGeom>
          <a:noFill/>
          <a:ln/>
        </p:spPr>
        <p:txBody>
          <a:bodyPr wrap="square" lIns="508" tIns="508" rIns="508" bIns="508" rtlCol="0" anchor="ctr">
            <a:normAutofit/>
          </a:bodyPr>
          <a:lstStyle/>
          <a:p>
            <a:pPr indent="0" marL="0">
              <a:buNone/>
            </a:pPr>
            <a:r>
              <a:rPr lang="en-US" sz="1900" i="1" dirty="0">
                <a:solidFill>
                  <a:srgbClr val="F7F1E6"/>
                </a:solidFill>
                <a:latin typeface="Georgia" pitchFamily="34" charset="0"/>
                <a:ea typeface="Georgia" pitchFamily="34" charset="-122"/>
                <a:cs typeface="Georgia" pitchFamily="34" charset="-120"/>
              </a:rPr>
              <a:t>Lord Jesus, give us the peace you promised. Where our hearts are troubled, speak your Word. Where we feel alone, make your presence known. Where we are weak, show your treasure in us. Keep us faithful until you receive your people into the Father's house. Amen.</a:t>
            </a:r>
            <a:endParaRPr lang="en-US" sz="1900" dirty="0"/>
          </a:p>
        </p:txBody>
      </p:sp>
      <p:sp>
        <p:nvSpPr>
          <p:cNvPr id="7" name="Text 4"/>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peace_assets/group_prayer_panel.jpg">    </p:cNvPr>
          <p:cNvPicPr>
            <a:picLocks noChangeAspect="1"/>
          </p:cNvPicPr>
          <p:nvPr/>
        </p:nvPicPr>
        <p:blipFill>
          <a:blip r:embed="rId1"/>
          <a:srcRect l="30386" r="30386" t="0" b="0"/>
          <a:stretch/>
        </p:blipFill>
        <p:spPr>
          <a:xfrm>
            <a:off x="7406640" y="0"/>
            <a:ext cx="4785055" cy="6858000"/>
          </a:xfrm>
          <a:prstGeom prst="rect">
            <a:avLst/>
          </a:prstGeom>
        </p:spPr>
      </p:pic>
      <p:sp>
        <p:nvSpPr>
          <p:cNvPr id="3" name="Shape 0"/>
          <p:cNvSpPr/>
          <p:nvPr/>
        </p:nvSpPr>
        <p:spPr>
          <a:xfrm>
            <a:off x="7406640" y="0"/>
            <a:ext cx="4785055" cy="6858000"/>
          </a:xfrm>
          <a:prstGeom prst="rect">
            <a:avLst/>
          </a:prstGeom>
          <a:solidFill>
            <a:srgbClr val="000000">
              <a:alpha val="34000"/>
            </a:srgbClr>
          </a:solidFill>
          <a:ln w="12700">
            <a:solidFill>
              <a:srgbClr val="000000">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Teaching Aim</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Understand • Receive • Practice</a:t>
            </a:r>
            <a:endParaRPr lang="en-US" sz="850" dirty="0"/>
          </a:p>
        </p:txBody>
      </p:sp>
      <p:sp>
        <p:nvSpPr>
          <p:cNvPr id="8" name="Text 5"/>
          <p:cNvSpPr/>
          <p:nvPr/>
        </p:nvSpPr>
        <p:spPr>
          <a:xfrm>
            <a:off x="685800" y="1078992"/>
            <a:ext cx="6172200" cy="530352"/>
          </a:xfrm>
          <a:prstGeom prst="rect">
            <a:avLst/>
          </a:prstGeom>
          <a:noFill/>
          <a:ln/>
        </p:spPr>
        <p:txBody>
          <a:bodyPr wrap="square" lIns="635" tIns="635" rIns="635" bIns="635" rtlCol="0" anchor="t">
            <a:normAutofit/>
          </a:bodyPr>
          <a:lstStyle/>
          <a:p>
            <a:pPr algn="l" indent="0" marL="0">
              <a:buNone/>
            </a:pPr>
            <a:r>
              <a:rPr lang="en-US" sz="1500" b="1" dirty="0">
                <a:solidFill>
                  <a:srgbClr val="18354A"/>
                </a:solidFill>
                <a:latin typeface="Aptos" pitchFamily="34" charset="0"/>
                <a:ea typeface="Aptos" pitchFamily="34" charset="-122"/>
                <a:cs typeface="Aptos" pitchFamily="34" charset="-120"/>
              </a:rPr>
              <a:t>This lesson helps believers hear the hymn as a pastoral testimony: Christ gives peace that remains when circumstances do not.</a:t>
            </a:r>
            <a:endParaRPr lang="en-US" sz="1500" dirty="0"/>
          </a:p>
        </p:txBody>
      </p:sp>
      <p:sp>
        <p:nvSpPr>
          <p:cNvPr id="9" name="Shape 6"/>
          <p:cNvSpPr/>
          <p:nvPr/>
        </p:nvSpPr>
        <p:spPr>
          <a:xfrm>
            <a:off x="749808" y="2011680"/>
            <a:ext cx="1645920" cy="2103120"/>
          </a:xfrm>
          <a:prstGeom prst="roundRect">
            <a:avLst>
              <a:gd name="adj" fmla="val 4444"/>
            </a:avLst>
          </a:prstGeom>
          <a:solidFill>
            <a:srgbClr val="F9F4EA">
              <a:alpha val="96000"/>
            </a:srgbClr>
          </a:solidFill>
          <a:ln w="10160">
            <a:solidFill>
              <a:srgbClr val="E2D7C5">
                <a:alpha val="90000"/>
              </a:srgbClr>
            </a:solidFill>
            <a:prstDash val="solid"/>
          </a:ln>
        </p:spPr>
      </p:sp>
      <p:sp>
        <p:nvSpPr>
          <p:cNvPr id="10" name="Shape 7"/>
          <p:cNvSpPr/>
          <p:nvPr/>
        </p:nvSpPr>
        <p:spPr>
          <a:xfrm>
            <a:off x="1243584" y="2331720"/>
            <a:ext cx="621792" cy="621792"/>
          </a:xfrm>
          <a:prstGeom prst="ellipse">
            <a:avLst/>
          </a:prstGeom>
          <a:solidFill>
            <a:srgbClr val="234E68"/>
          </a:solidFill>
          <a:ln w="8890">
            <a:solidFill>
              <a:srgbClr val="FFFFFF">
                <a:alpha val="60000"/>
              </a:srgbClr>
            </a:solidFill>
            <a:prstDash val="solid"/>
          </a:ln>
        </p:spPr>
      </p:sp>
      <p:sp>
        <p:nvSpPr>
          <p:cNvPr id="11" name="Text 8"/>
          <p:cNvSpPr/>
          <p:nvPr/>
        </p:nvSpPr>
        <p:spPr>
          <a:xfrm>
            <a:off x="1289304" y="2450592"/>
            <a:ext cx="530352" cy="274320"/>
          </a:xfrm>
          <a:prstGeom prst="rect">
            <a:avLst/>
          </a:prstGeom>
          <a:noFill/>
          <a:ln/>
        </p:spPr>
        <p:txBody>
          <a:bodyPr wrap="square" lIns="0" tIns="0" rIns="0" bIns="0" rtlCol="0" anchor="ctr">
            <a:normAutofit/>
          </a:bodyPr>
          <a:lstStyle/>
          <a:p>
            <a:pPr algn="ctr" indent="0" marL="0">
              <a:buNone/>
            </a:pPr>
            <a:r>
              <a:rPr lang="en-US" sz="1800" b="1" dirty="0">
                <a:solidFill>
                  <a:srgbClr val="FFFFFF"/>
                </a:solidFill>
                <a:latin typeface="Georgia" pitchFamily="34" charset="0"/>
                <a:ea typeface="Georgia" pitchFamily="34" charset="-122"/>
                <a:cs typeface="Georgia" pitchFamily="34" charset="-120"/>
              </a:rPr>
              <a:t>1</a:t>
            </a:r>
            <a:endParaRPr lang="en-US" sz="1800" dirty="0"/>
          </a:p>
        </p:txBody>
      </p:sp>
      <p:sp>
        <p:nvSpPr>
          <p:cNvPr id="12" name="Text 9"/>
          <p:cNvSpPr/>
          <p:nvPr/>
        </p:nvSpPr>
        <p:spPr>
          <a:xfrm>
            <a:off x="923544" y="3044952"/>
            <a:ext cx="1261872" cy="274320"/>
          </a:xfrm>
          <a:prstGeom prst="rect">
            <a:avLst/>
          </a:prstGeom>
          <a:noFill/>
          <a:ln/>
        </p:spPr>
        <p:txBody>
          <a:bodyPr wrap="square" lIns="0" tIns="0" rIns="0" bIns="0" rtlCol="0" anchor="ctr">
            <a:normAutofit/>
          </a:bodyPr>
          <a:lstStyle/>
          <a:p>
            <a:pPr algn="ctr" indent="0" marL="0">
              <a:buNone/>
            </a:pPr>
            <a:r>
              <a:rPr lang="en-US" sz="750" b="1" dirty="0">
                <a:solidFill>
                  <a:srgbClr val="18354A"/>
                </a:solidFill>
                <a:latin typeface="Aptos" pitchFamily="34" charset="0"/>
                <a:ea typeface="Aptos" pitchFamily="34" charset="-122"/>
                <a:cs typeface="Aptos" pitchFamily="34" charset="-120"/>
              </a:rPr>
              <a:t>UNDERSTAND</a:t>
            </a:r>
            <a:endParaRPr lang="en-US" sz="750" dirty="0"/>
          </a:p>
        </p:txBody>
      </p:sp>
      <p:sp>
        <p:nvSpPr>
          <p:cNvPr id="13" name="Text 10"/>
          <p:cNvSpPr/>
          <p:nvPr/>
        </p:nvSpPr>
        <p:spPr>
          <a:xfrm>
            <a:off x="941832" y="3401568"/>
            <a:ext cx="1261872" cy="493776"/>
          </a:xfrm>
          <a:prstGeom prst="rect">
            <a:avLst/>
          </a:prstGeom>
          <a:noFill/>
          <a:ln/>
        </p:spPr>
        <p:txBody>
          <a:bodyPr wrap="square" lIns="635" tIns="635" rIns="635" bIns="635" rtlCol="0" anchor="t">
            <a:normAutofit/>
          </a:bodyPr>
          <a:lstStyle/>
          <a:p>
            <a:pPr algn="ctr" indent="0" marL="0">
              <a:buNone/>
            </a:pPr>
            <a:r>
              <a:rPr lang="en-US" sz="1050" dirty="0">
                <a:solidFill>
                  <a:srgbClr val="203040"/>
                </a:solidFill>
                <a:latin typeface="Aptos" pitchFamily="34" charset="0"/>
                <a:ea typeface="Aptos" pitchFamily="34" charset="-122"/>
                <a:cs typeface="Aptos" pitchFamily="34" charset="-120"/>
              </a:rPr>
              <a:t>Christ's peace is his gift, not the product of outward calm.</a:t>
            </a:r>
            <a:endParaRPr lang="en-US" sz="1050" dirty="0"/>
          </a:p>
        </p:txBody>
      </p:sp>
      <p:sp>
        <p:nvSpPr>
          <p:cNvPr id="14" name="Shape 11"/>
          <p:cNvSpPr/>
          <p:nvPr/>
        </p:nvSpPr>
        <p:spPr>
          <a:xfrm>
            <a:off x="2788920" y="2011680"/>
            <a:ext cx="1645920" cy="2103120"/>
          </a:xfrm>
          <a:prstGeom prst="roundRect">
            <a:avLst>
              <a:gd name="adj" fmla="val 4444"/>
            </a:avLst>
          </a:prstGeom>
          <a:solidFill>
            <a:srgbClr val="F9F4EA">
              <a:alpha val="96000"/>
            </a:srgbClr>
          </a:solidFill>
          <a:ln w="10160">
            <a:solidFill>
              <a:srgbClr val="E2D7C5">
                <a:alpha val="90000"/>
              </a:srgbClr>
            </a:solidFill>
            <a:prstDash val="solid"/>
          </a:ln>
        </p:spPr>
      </p:sp>
      <p:sp>
        <p:nvSpPr>
          <p:cNvPr id="15" name="Shape 12"/>
          <p:cNvSpPr/>
          <p:nvPr/>
        </p:nvSpPr>
        <p:spPr>
          <a:xfrm>
            <a:off x="3282696" y="2331720"/>
            <a:ext cx="621792" cy="621792"/>
          </a:xfrm>
          <a:prstGeom prst="ellipse">
            <a:avLst/>
          </a:prstGeom>
          <a:solidFill>
            <a:srgbClr val="B7892B"/>
          </a:solidFill>
          <a:ln w="8890">
            <a:solidFill>
              <a:srgbClr val="FFFFFF">
                <a:alpha val="60000"/>
              </a:srgbClr>
            </a:solidFill>
            <a:prstDash val="solid"/>
          </a:ln>
        </p:spPr>
      </p:sp>
      <p:sp>
        <p:nvSpPr>
          <p:cNvPr id="16" name="Text 13"/>
          <p:cNvSpPr/>
          <p:nvPr/>
        </p:nvSpPr>
        <p:spPr>
          <a:xfrm>
            <a:off x="3328416" y="2450592"/>
            <a:ext cx="530352" cy="274320"/>
          </a:xfrm>
          <a:prstGeom prst="rect">
            <a:avLst/>
          </a:prstGeom>
          <a:noFill/>
          <a:ln/>
        </p:spPr>
        <p:txBody>
          <a:bodyPr wrap="square" lIns="0" tIns="0" rIns="0" bIns="0" rtlCol="0" anchor="ctr">
            <a:normAutofit/>
          </a:bodyPr>
          <a:lstStyle/>
          <a:p>
            <a:pPr algn="ctr" indent="0" marL="0">
              <a:buNone/>
            </a:pPr>
            <a:r>
              <a:rPr lang="en-US" sz="1800" b="1" dirty="0">
                <a:solidFill>
                  <a:srgbClr val="FFFFFF"/>
                </a:solidFill>
                <a:latin typeface="Georgia" pitchFamily="34" charset="0"/>
                <a:ea typeface="Georgia" pitchFamily="34" charset="-122"/>
                <a:cs typeface="Georgia" pitchFamily="34" charset="-120"/>
              </a:rPr>
              <a:t>2</a:t>
            </a:r>
            <a:endParaRPr lang="en-US" sz="1800" dirty="0"/>
          </a:p>
        </p:txBody>
      </p:sp>
      <p:sp>
        <p:nvSpPr>
          <p:cNvPr id="17" name="Text 14"/>
          <p:cNvSpPr/>
          <p:nvPr/>
        </p:nvSpPr>
        <p:spPr>
          <a:xfrm>
            <a:off x="2962656" y="3044952"/>
            <a:ext cx="1261872" cy="274320"/>
          </a:xfrm>
          <a:prstGeom prst="rect">
            <a:avLst/>
          </a:prstGeom>
          <a:noFill/>
          <a:ln/>
        </p:spPr>
        <p:txBody>
          <a:bodyPr wrap="square" lIns="0" tIns="0" rIns="0" bIns="0" rtlCol="0" anchor="ctr">
            <a:normAutofit/>
          </a:bodyPr>
          <a:lstStyle/>
          <a:p>
            <a:pPr algn="ctr" indent="0" marL="0">
              <a:buNone/>
            </a:pPr>
            <a:r>
              <a:rPr lang="en-US" sz="750" b="1" dirty="0">
                <a:solidFill>
                  <a:srgbClr val="18354A"/>
                </a:solidFill>
                <a:latin typeface="Aptos" pitchFamily="34" charset="0"/>
                <a:ea typeface="Aptos" pitchFamily="34" charset="-122"/>
                <a:cs typeface="Aptos" pitchFamily="34" charset="-120"/>
              </a:rPr>
              <a:t>RECEIVE</a:t>
            </a:r>
            <a:endParaRPr lang="en-US" sz="750" dirty="0"/>
          </a:p>
        </p:txBody>
      </p:sp>
      <p:sp>
        <p:nvSpPr>
          <p:cNvPr id="18" name="Text 15"/>
          <p:cNvSpPr/>
          <p:nvPr/>
        </p:nvSpPr>
        <p:spPr>
          <a:xfrm>
            <a:off x="2980944" y="3401568"/>
            <a:ext cx="1261872" cy="493776"/>
          </a:xfrm>
          <a:prstGeom prst="rect">
            <a:avLst/>
          </a:prstGeom>
          <a:noFill/>
          <a:ln/>
        </p:spPr>
        <p:txBody>
          <a:bodyPr wrap="square" lIns="635" tIns="635" rIns="635" bIns="635" rtlCol="0" anchor="t">
            <a:normAutofit/>
          </a:bodyPr>
          <a:lstStyle/>
          <a:p>
            <a:pPr algn="ctr" indent="0" marL="0">
              <a:buNone/>
            </a:pPr>
            <a:r>
              <a:rPr lang="en-US" sz="1050" dirty="0">
                <a:solidFill>
                  <a:srgbClr val="203040"/>
                </a:solidFill>
                <a:latin typeface="Aptos" pitchFamily="34" charset="0"/>
                <a:ea typeface="Aptos" pitchFamily="34" charset="-122"/>
                <a:cs typeface="Aptos" pitchFamily="34" charset="-120"/>
              </a:rPr>
              <a:t>The Lord remains near to the lonely, fearful, and weary.</a:t>
            </a:r>
            <a:endParaRPr lang="en-US" sz="1050" dirty="0"/>
          </a:p>
        </p:txBody>
      </p:sp>
      <p:sp>
        <p:nvSpPr>
          <p:cNvPr id="19" name="Shape 16"/>
          <p:cNvSpPr/>
          <p:nvPr/>
        </p:nvSpPr>
        <p:spPr>
          <a:xfrm>
            <a:off x="4828032" y="2011680"/>
            <a:ext cx="1645920" cy="2103120"/>
          </a:xfrm>
          <a:prstGeom prst="roundRect">
            <a:avLst>
              <a:gd name="adj" fmla="val 4444"/>
            </a:avLst>
          </a:prstGeom>
          <a:solidFill>
            <a:srgbClr val="F9F4EA">
              <a:alpha val="96000"/>
            </a:srgbClr>
          </a:solidFill>
          <a:ln w="10160">
            <a:solidFill>
              <a:srgbClr val="E2D7C5">
                <a:alpha val="90000"/>
              </a:srgbClr>
            </a:solidFill>
            <a:prstDash val="solid"/>
          </a:ln>
        </p:spPr>
      </p:sp>
      <p:sp>
        <p:nvSpPr>
          <p:cNvPr id="20" name="Shape 17"/>
          <p:cNvSpPr/>
          <p:nvPr/>
        </p:nvSpPr>
        <p:spPr>
          <a:xfrm>
            <a:off x="5321808" y="2331720"/>
            <a:ext cx="621792" cy="621792"/>
          </a:xfrm>
          <a:prstGeom prst="ellipse">
            <a:avLst/>
          </a:prstGeom>
          <a:solidFill>
            <a:srgbClr val="35554D"/>
          </a:solidFill>
          <a:ln w="8890">
            <a:solidFill>
              <a:srgbClr val="FFFFFF">
                <a:alpha val="60000"/>
              </a:srgbClr>
            </a:solidFill>
            <a:prstDash val="solid"/>
          </a:ln>
        </p:spPr>
      </p:sp>
      <p:sp>
        <p:nvSpPr>
          <p:cNvPr id="21" name="Text 18"/>
          <p:cNvSpPr/>
          <p:nvPr/>
        </p:nvSpPr>
        <p:spPr>
          <a:xfrm>
            <a:off x="5367528" y="2450592"/>
            <a:ext cx="530352" cy="274320"/>
          </a:xfrm>
          <a:prstGeom prst="rect">
            <a:avLst/>
          </a:prstGeom>
          <a:noFill/>
          <a:ln/>
        </p:spPr>
        <p:txBody>
          <a:bodyPr wrap="square" lIns="0" tIns="0" rIns="0" bIns="0" rtlCol="0" anchor="ctr">
            <a:normAutofit/>
          </a:bodyPr>
          <a:lstStyle/>
          <a:p>
            <a:pPr algn="ctr" indent="0" marL="0">
              <a:buNone/>
            </a:pPr>
            <a:r>
              <a:rPr lang="en-US" sz="1800" b="1" dirty="0">
                <a:solidFill>
                  <a:srgbClr val="FFFFFF"/>
                </a:solidFill>
                <a:latin typeface="Georgia" pitchFamily="34" charset="0"/>
                <a:ea typeface="Georgia" pitchFamily="34" charset="-122"/>
                <a:cs typeface="Georgia" pitchFamily="34" charset="-120"/>
              </a:rPr>
              <a:t>3</a:t>
            </a:r>
            <a:endParaRPr lang="en-US" sz="1800" dirty="0"/>
          </a:p>
        </p:txBody>
      </p:sp>
      <p:sp>
        <p:nvSpPr>
          <p:cNvPr id="22" name="Text 19"/>
          <p:cNvSpPr/>
          <p:nvPr/>
        </p:nvSpPr>
        <p:spPr>
          <a:xfrm>
            <a:off x="5001768" y="3044952"/>
            <a:ext cx="1261872" cy="274320"/>
          </a:xfrm>
          <a:prstGeom prst="rect">
            <a:avLst/>
          </a:prstGeom>
          <a:noFill/>
          <a:ln/>
        </p:spPr>
        <p:txBody>
          <a:bodyPr wrap="square" lIns="0" tIns="0" rIns="0" bIns="0" rtlCol="0" anchor="ctr">
            <a:normAutofit/>
          </a:bodyPr>
          <a:lstStyle/>
          <a:p>
            <a:pPr algn="ctr" indent="0" marL="0">
              <a:buNone/>
            </a:pPr>
            <a:r>
              <a:rPr lang="en-US" sz="750" b="1" dirty="0">
                <a:solidFill>
                  <a:srgbClr val="18354A"/>
                </a:solidFill>
                <a:latin typeface="Aptos" pitchFamily="34" charset="0"/>
                <a:ea typeface="Aptos" pitchFamily="34" charset="-122"/>
                <a:cs typeface="Aptos" pitchFamily="34" charset="-120"/>
              </a:rPr>
              <a:t>PRACTICE</a:t>
            </a:r>
            <a:endParaRPr lang="en-US" sz="750" dirty="0"/>
          </a:p>
        </p:txBody>
      </p:sp>
      <p:sp>
        <p:nvSpPr>
          <p:cNvPr id="23" name="Text 20"/>
          <p:cNvSpPr/>
          <p:nvPr/>
        </p:nvSpPr>
        <p:spPr>
          <a:xfrm>
            <a:off x="5020056" y="3401568"/>
            <a:ext cx="1261872" cy="493776"/>
          </a:xfrm>
          <a:prstGeom prst="rect">
            <a:avLst/>
          </a:prstGeom>
          <a:noFill/>
          <a:ln/>
        </p:spPr>
        <p:txBody>
          <a:bodyPr wrap="square" lIns="635" tIns="635" rIns="635" bIns="635" rtlCol="0" anchor="t">
            <a:normAutofit/>
          </a:bodyPr>
          <a:lstStyle/>
          <a:p>
            <a:pPr algn="ctr" indent="0" marL="0">
              <a:buNone/>
            </a:pPr>
            <a:r>
              <a:rPr lang="en-US" sz="1050" dirty="0">
                <a:solidFill>
                  <a:srgbClr val="203040"/>
                </a:solidFill>
                <a:latin typeface="Aptos" pitchFamily="34" charset="0"/>
                <a:ea typeface="Aptos" pitchFamily="34" charset="-122"/>
                <a:cs typeface="Aptos" pitchFamily="34" charset="-120"/>
              </a:rPr>
              <a:t>Prayer, Scripture, and mutual care become habits of peace.</a:t>
            </a:r>
            <a:endParaRPr lang="en-US" sz="1050" dirty="0"/>
          </a:p>
        </p:txBody>
      </p:sp>
      <p:sp>
        <p:nvSpPr>
          <p:cNvPr id="24" name="Text 21"/>
          <p:cNvSpPr/>
          <p:nvPr/>
        </p:nvSpPr>
        <p:spPr>
          <a:xfrm>
            <a:off x="777240" y="4892040"/>
            <a:ext cx="6035040" cy="438912"/>
          </a:xfrm>
          <a:prstGeom prst="rect">
            <a:avLst/>
          </a:prstGeom>
          <a:noFill/>
          <a:ln/>
        </p:spPr>
        <p:txBody>
          <a:bodyPr wrap="square" lIns="635" tIns="635" rIns="635" bIns="635" rtlCol="0" anchor="t">
            <a:normAutofit/>
          </a:bodyPr>
          <a:lstStyle/>
          <a:p>
            <a:pPr algn="l" indent="0" marL="0">
              <a:buNone/>
            </a:pPr>
            <a:r>
              <a:rPr lang="en-US" sz="1400" i="1" dirty="0">
                <a:solidFill>
                  <a:srgbClr val="B7892B"/>
                </a:solidFill>
                <a:latin typeface="Aptos" pitchFamily="34" charset="0"/>
                <a:ea typeface="Aptos" pitchFamily="34" charset="-122"/>
                <a:cs typeface="Aptos" pitchFamily="34" charset="-120"/>
              </a:rPr>
              <a:t>Key question: How can a troubled heart rest in Christ without pretending life is easy?</a:t>
            </a:r>
            <a:endParaRPr lang="en-US" sz="1400" dirty="0"/>
          </a:p>
        </p:txBody>
      </p:sp>
      <p:sp>
        <p:nvSpPr>
          <p:cNvPr id="25" name="Text 22"/>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B1822"/>
        </a:solidFill>
      </p:bgPr>
    </p:bg>
    <p:spTree>
      <p:nvGrpSpPr>
        <p:cNvPr id="1" name=""/>
        <p:cNvGrpSpPr/>
        <p:nvPr/>
      </p:nvGrpSpPr>
      <p:grpSpPr>
        <a:xfrm>
          <a:off x="0" y="0"/>
          <a:ext cx="0" cy="0"/>
          <a:chOff x="0" y="0"/>
          <a:chExt cx="0" cy="0"/>
        </a:xfrm>
      </p:grpSpPr>
      <p:pic>
        <p:nvPicPr>
          <p:cNvPr id="2" name="Image 0" descr="/mnt/data/peace_assets/bible_cross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55000"/>
            </a:srgbClr>
          </a:solidFill>
          <a:ln w="12700">
            <a:solidFill>
              <a:srgbClr val="06111A">
                <a:alpha val="0"/>
              </a:srgbClr>
            </a:solidFill>
            <a:prstDash val="solid"/>
          </a:ln>
        </p:spPr>
      </p:sp>
      <p:sp>
        <p:nvSpPr>
          <p:cNvPr id="4" name="Text 1"/>
          <p:cNvSpPr/>
          <p:nvPr/>
        </p:nvSpPr>
        <p:spPr>
          <a:xfrm>
            <a:off x="1051560" y="1444752"/>
            <a:ext cx="9966960" cy="548640"/>
          </a:xfrm>
          <a:prstGeom prst="rect">
            <a:avLst/>
          </a:prstGeom>
          <a:noFill/>
          <a:ln/>
        </p:spPr>
        <p:txBody>
          <a:bodyPr wrap="square" lIns="0" tIns="0" rIns="0" bIns="0" rtlCol="0" anchor="ctr">
            <a:normAutofit/>
          </a:bodyPr>
          <a:lstStyle/>
          <a:p>
            <a:pPr algn="ctr" indent="0" marL="0">
              <a:buNone/>
            </a:pPr>
            <a:r>
              <a:rPr lang="en-US" sz="2900" b="1" dirty="0">
                <a:solidFill>
                  <a:srgbClr val="FFFFFF"/>
                </a:solidFill>
                <a:latin typeface="Georgia" pitchFamily="34" charset="0"/>
                <a:ea typeface="Georgia" pitchFamily="34" charset="-122"/>
                <a:cs typeface="Georgia" pitchFamily="34" charset="-120"/>
              </a:rPr>
              <a:t>There's a Peace in My Heart</a:t>
            </a:r>
            <a:endParaRPr lang="en-US" sz="2900" dirty="0"/>
          </a:p>
        </p:txBody>
      </p:sp>
      <p:sp>
        <p:nvSpPr>
          <p:cNvPr id="5" name="Text 2"/>
          <p:cNvSpPr/>
          <p:nvPr/>
        </p:nvSpPr>
        <p:spPr>
          <a:xfrm>
            <a:off x="2011680" y="2148840"/>
            <a:ext cx="8046720" cy="384048"/>
          </a:xfrm>
          <a:prstGeom prst="rect">
            <a:avLst/>
          </a:prstGeom>
          <a:noFill/>
          <a:ln/>
        </p:spPr>
        <p:txBody>
          <a:bodyPr wrap="square" lIns="0" tIns="0" rIns="0" bIns="0" rtlCol="0" anchor="ctr"/>
          <a:lstStyle/>
          <a:p>
            <a:pPr algn="ctr" indent="0" marL="0">
              <a:buNone/>
            </a:pPr>
            <a:r>
              <a:rPr lang="en-US" sz="1700" dirty="0">
                <a:solidFill>
                  <a:srgbClr val="F2D899"/>
                </a:solidFill>
                <a:latin typeface="Aptos" pitchFamily="34" charset="0"/>
                <a:ea typeface="Aptos" pitchFamily="34" charset="-122"/>
                <a:cs typeface="Aptos" pitchFamily="34" charset="-120"/>
              </a:rPr>
              <a:t>Christ gives peace. Christ abides. Christ brings his people home.</a:t>
            </a:r>
            <a:endParaRPr lang="en-US" sz="1700" dirty="0"/>
          </a:p>
        </p:txBody>
      </p:sp>
      <p:sp>
        <p:nvSpPr>
          <p:cNvPr id="6" name="Shape 3"/>
          <p:cNvSpPr/>
          <p:nvPr/>
        </p:nvSpPr>
        <p:spPr>
          <a:xfrm>
            <a:off x="2148840" y="3977640"/>
            <a:ext cx="7909560" cy="1097280"/>
          </a:xfrm>
          <a:prstGeom prst="roundRect">
            <a:avLst>
              <a:gd name="adj" fmla="val 6667"/>
            </a:avLst>
          </a:prstGeom>
          <a:solidFill>
            <a:srgbClr val="FFFFFF">
              <a:alpha val="92000"/>
            </a:srgbClr>
          </a:solidFill>
          <a:ln w="10160">
            <a:solidFill>
              <a:srgbClr val="D8B66A">
                <a:alpha val="90000"/>
              </a:srgbClr>
            </a:solidFill>
            <a:prstDash val="solid"/>
          </a:ln>
        </p:spPr>
      </p:sp>
      <p:sp>
        <p:nvSpPr>
          <p:cNvPr id="7" name="Text 4"/>
          <p:cNvSpPr/>
          <p:nvPr/>
        </p:nvSpPr>
        <p:spPr>
          <a:xfrm>
            <a:off x="2395728" y="4325112"/>
            <a:ext cx="7406640" cy="347472"/>
          </a:xfrm>
          <a:prstGeom prst="rect">
            <a:avLst/>
          </a:prstGeom>
          <a:noFill/>
          <a:ln/>
        </p:spPr>
        <p:txBody>
          <a:bodyPr wrap="square" lIns="254" tIns="254" rIns="254" bIns="254" rtlCol="0" anchor="ctr">
            <a:normAutofit/>
          </a:bodyPr>
          <a:lstStyle/>
          <a:p>
            <a:pPr algn="ctr" indent="0" marL="0">
              <a:buNone/>
            </a:pPr>
            <a:r>
              <a:rPr lang="en-US" sz="820" dirty="0">
                <a:solidFill>
                  <a:srgbClr val="203040"/>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820" dirty="0"/>
          </a:p>
        </p:txBody>
      </p:sp>
      <p:sp>
        <p:nvSpPr>
          <p:cNvPr id="8" name="Text 5"/>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peace_assets/bible_cross_panel.jpg">    </p:cNvPr>
          <p:cNvPicPr>
            <a:picLocks noChangeAspect="1"/>
          </p:cNvPicPr>
          <p:nvPr/>
        </p:nvPicPr>
        <p:blipFill>
          <a:blip r:embed="rId1"/>
          <a:srcRect l="30386" r="30386" t="0" b="0"/>
          <a:stretch/>
        </p:blipFill>
        <p:spPr>
          <a:xfrm>
            <a:off x="7406640" y="0"/>
            <a:ext cx="4785055" cy="6858000"/>
          </a:xfrm>
          <a:prstGeom prst="rect">
            <a:avLst/>
          </a:prstGeom>
        </p:spPr>
      </p:pic>
      <p:sp>
        <p:nvSpPr>
          <p:cNvPr id="3" name="Shape 0"/>
          <p:cNvSpPr/>
          <p:nvPr/>
        </p:nvSpPr>
        <p:spPr>
          <a:xfrm>
            <a:off x="7406640" y="0"/>
            <a:ext cx="4785055" cy="6858000"/>
          </a:xfrm>
          <a:prstGeom prst="rect">
            <a:avLst/>
          </a:prstGeom>
          <a:solidFill>
            <a:srgbClr val="000000">
              <a:alpha val="34000"/>
            </a:srgbClr>
          </a:solidFill>
          <a:ln w="12700">
            <a:solidFill>
              <a:srgbClr val="000000">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Hymn Identity</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Known also as Constantly Abiding</a:t>
            </a:r>
            <a:endParaRPr lang="en-US" sz="850" dirty="0"/>
          </a:p>
        </p:txBody>
      </p:sp>
      <p:sp>
        <p:nvSpPr>
          <p:cNvPr id="8" name="Shape 5"/>
          <p:cNvSpPr/>
          <p:nvPr/>
        </p:nvSpPr>
        <p:spPr>
          <a:xfrm>
            <a:off x="658368" y="1170432"/>
            <a:ext cx="6400800" cy="4553712"/>
          </a:xfrm>
          <a:prstGeom prst="roundRect">
            <a:avLst>
              <a:gd name="adj" fmla="val 1606"/>
            </a:avLst>
          </a:prstGeom>
          <a:solidFill>
            <a:srgbClr val="FFFFFF">
              <a:alpha val="96000"/>
            </a:srgbClr>
          </a:solidFill>
          <a:ln w="10160">
            <a:solidFill>
              <a:srgbClr val="E2D7C5">
                <a:alpha val="90000"/>
              </a:srgbClr>
            </a:solidFill>
            <a:prstDash val="solid"/>
          </a:ln>
        </p:spPr>
      </p:sp>
      <p:sp>
        <p:nvSpPr>
          <p:cNvPr id="9" name="Text 6"/>
          <p:cNvSpPr/>
          <p:nvPr/>
        </p:nvSpPr>
        <p:spPr>
          <a:xfrm>
            <a:off x="960120" y="1426464"/>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TITLE</a:t>
            </a:r>
            <a:endParaRPr lang="en-US" sz="740" dirty="0"/>
          </a:p>
        </p:txBody>
      </p:sp>
      <p:sp>
        <p:nvSpPr>
          <p:cNvPr id="10" name="Text 7"/>
          <p:cNvSpPr/>
          <p:nvPr/>
        </p:nvSpPr>
        <p:spPr>
          <a:xfrm>
            <a:off x="2670048" y="1389888"/>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There's a Peace in My Heart</a:t>
            </a:r>
            <a:endParaRPr lang="en-US" sz="1080" dirty="0"/>
          </a:p>
        </p:txBody>
      </p:sp>
      <p:sp>
        <p:nvSpPr>
          <p:cNvPr id="11" name="Text 8"/>
          <p:cNvSpPr/>
          <p:nvPr/>
        </p:nvSpPr>
        <p:spPr>
          <a:xfrm>
            <a:off x="960120" y="1901952"/>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COMMON TITLE</a:t>
            </a:r>
            <a:endParaRPr lang="en-US" sz="740" dirty="0"/>
          </a:p>
        </p:txBody>
      </p:sp>
      <p:sp>
        <p:nvSpPr>
          <p:cNvPr id="12" name="Text 9"/>
          <p:cNvSpPr/>
          <p:nvPr/>
        </p:nvSpPr>
        <p:spPr>
          <a:xfrm>
            <a:off x="2670048" y="1865376"/>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Constantly Abiding</a:t>
            </a:r>
            <a:endParaRPr lang="en-US" sz="1080" dirty="0"/>
          </a:p>
        </p:txBody>
      </p:sp>
      <p:sp>
        <p:nvSpPr>
          <p:cNvPr id="13" name="Text 10"/>
          <p:cNvSpPr/>
          <p:nvPr/>
        </p:nvSpPr>
        <p:spPr>
          <a:xfrm>
            <a:off x="960120" y="2377440"/>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FIRST LINE</a:t>
            </a:r>
            <a:endParaRPr lang="en-US" sz="740" dirty="0"/>
          </a:p>
        </p:txBody>
      </p:sp>
      <p:sp>
        <p:nvSpPr>
          <p:cNvPr id="14" name="Text 11"/>
          <p:cNvSpPr/>
          <p:nvPr/>
        </p:nvSpPr>
        <p:spPr>
          <a:xfrm>
            <a:off x="2670048" y="2340864"/>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There's a peace in my heart that the world never gave</a:t>
            </a:r>
            <a:endParaRPr lang="en-US" sz="1080" dirty="0"/>
          </a:p>
        </p:txBody>
      </p:sp>
      <p:sp>
        <p:nvSpPr>
          <p:cNvPr id="15" name="Text 12"/>
          <p:cNvSpPr/>
          <p:nvPr/>
        </p:nvSpPr>
        <p:spPr>
          <a:xfrm>
            <a:off x="960120" y="2852928"/>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WRITER / COMPOSER</a:t>
            </a:r>
            <a:endParaRPr lang="en-US" sz="740" dirty="0"/>
          </a:p>
        </p:txBody>
      </p:sp>
      <p:sp>
        <p:nvSpPr>
          <p:cNvPr id="16" name="Text 13"/>
          <p:cNvSpPr/>
          <p:nvPr/>
        </p:nvSpPr>
        <p:spPr>
          <a:xfrm>
            <a:off x="2670048" y="2816352"/>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Anne S. Murphy</a:t>
            </a:r>
            <a:endParaRPr lang="en-US" sz="1080" dirty="0"/>
          </a:p>
        </p:txBody>
      </p:sp>
      <p:sp>
        <p:nvSpPr>
          <p:cNvPr id="17" name="Text 14"/>
          <p:cNvSpPr/>
          <p:nvPr/>
        </p:nvSpPr>
        <p:spPr>
          <a:xfrm>
            <a:off x="960120" y="3328416"/>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DATE</a:t>
            </a:r>
            <a:endParaRPr lang="en-US" sz="740" dirty="0"/>
          </a:p>
        </p:txBody>
      </p:sp>
      <p:sp>
        <p:nvSpPr>
          <p:cNvPr id="18" name="Text 15"/>
          <p:cNvSpPr/>
          <p:nvPr/>
        </p:nvSpPr>
        <p:spPr>
          <a:xfrm>
            <a:off x="2670048" y="3291840"/>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1908</a:t>
            </a:r>
            <a:endParaRPr lang="en-US" sz="1080" dirty="0"/>
          </a:p>
        </p:txBody>
      </p:sp>
      <p:sp>
        <p:nvSpPr>
          <p:cNvPr id="19" name="Text 16"/>
          <p:cNvSpPr/>
          <p:nvPr/>
        </p:nvSpPr>
        <p:spPr>
          <a:xfrm>
            <a:off x="960120" y="3803904"/>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TUNE</a:t>
            </a:r>
            <a:endParaRPr lang="en-US" sz="740" dirty="0"/>
          </a:p>
        </p:txBody>
      </p:sp>
      <p:sp>
        <p:nvSpPr>
          <p:cNvPr id="20" name="Text 17"/>
          <p:cNvSpPr/>
          <p:nvPr/>
        </p:nvSpPr>
        <p:spPr>
          <a:xfrm>
            <a:off x="2670048" y="3767328"/>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CONSTANTLY ABIDING</a:t>
            </a:r>
            <a:endParaRPr lang="en-US" sz="1080" dirty="0"/>
          </a:p>
        </p:txBody>
      </p:sp>
      <p:sp>
        <p:nvSpPr>
          <p:cNvPr id="21" name="Text 18"/>
          <p:cNvSpPr/>
          <p:nvPr/>
        </p:nvSpPr>
        <p:spPr>
          <a:xfrm>
            <a:off x="960120" y="4279392"/>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METER</a:t>
            </a:r>
            <a:endParaRPr lang="en-US" sz="740" dirty="0"/>
          </a:p>
        </p:txBody>
      </p:sp>
      <p:sp>
        <p:nvSpPr>
          <p:cNvPr id="22" name="Text 19"/>
          <p:cNvSpPr/>
          <p:nvPr/>
        </p:nvSpPr>
        <p:spPr>
          <a:xfrm>
            <a:off x="2670048" y="4242816"/>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12.8.12.9 with refrain</a:t>
            </a:r>
            <a:endParaRPr lang="en-US" sz="1080" dirty="0"/>
          </a:p>
        </p:txBody>
      </p:sp>
      <p:sp>
        <p:nvSpPr>
          <p:cNvPr id="23" name="Text 20"/>
          <p:cNvSpPr/>
          <p:nvPr/>
        </p:nvSpPr>
        <p:spPr>
          <a:xfrm>
            <a:off x="960120" y="4754880"/>
            <a:ext cx="1627632" cy="173736"/>
          </a:xfrm>
          <a:prstGeom prst="rect">
            <a:avLst/>
          </a:prstGeom>
          <a:noFill/>
          <a:ln/>
        </p:spPr>
        <p:txBody>
          <a:bodyPr wrap="square" lIns="0" tIns="0" rIns="0" bIns="0" rtlCol="0" anchor="t">
            <a:normAutofit/>
          </a:bodyPr>
          <a:lstStyle/>
          <a:p>
            <a:pPr algn="l" indent="0" marL="0">
              <a:buNone/>
            </a:pPr>
            <a:r>
              <a:rPr lang="en-US" sz="740" b="1" dirty="0">
                <a:solidFill>
                  <a:srgbClr val="B7892B"/>
                </a:solidFill>
                <a:latin typeface="Aptos" pitchFamily="34" charset="0"/>
                <a:ea typeface="Aptos" pitchFamily="34" charset="-122"/>
                <a:cs typeface="Aptos" pitchFamily="34" charset="-120"/>
              </a:rPr>
              <a:t>PRIMARY SCRIPTURE</a:t>
            </a:r>
            <a:endParaRPr lang="en-US" sz="740" dirty="0"/>
          </a:p>
        </p:txBody>
      </p:sp>
      <p:sp>
        <p:nvSpPr>
          <p:cNvPr id="24" name="Text 21"/>
          <p:cNvSpPr/>
          <p:nvPr/>
        </p:nvSpPr>
        <p:spPr>
          <a:xfrm>
            <a:off x="2670048" y="4718304"/>
            <a:ext cx="3977640" cy="237744"/>
          </a:xfrm>
          <a:prstGeom prst="rect">
            <a:avLst/>
          </a:prstGeom>
          <a:noFill/>
          <a:ln/>
        </p:spPr>
        <p:txBody>
          <a:bodyPr wrap="square" lIns="0" tIns="0" rIns="0" bIns="0" rtlCol="0" anchor="t">
            <a:normAutofit/>
          </a:bodyPr>
          <a:lstStyle/>
          <a:p>
            <a:pPr algn="l" indent="0" marL="0">
              <a:buNone/>
            </a:pPr>
            <a:r>
              <a:rPr lang="en-US" sz="1080" dirty="0">
                <a:solidFill>
                  <a:srgbClr val="203040"/>
                </a:solidFill>
                <a:latin typeface="Aptos" pitchFamily="34" charset="0"/>
                <a:ea typeface="Aptos" pitchFamily="34" charset="-122"/>
                <a:cs typeface="Aptos" pitchFamily="34" charset="-120"/>
              </a:rPr>
              <a:t>John 14:27</a:t>
            </a:r>
            <a:endParaRPr lang="en-US" sz="1080" dirty="0"/>
          </a:p>
        </p:txBody>
      </p:sp>
      <p:sp>
        <p:nvSpPr>
          <p:cNvPr id="25" name="Text 22"/>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peace_assets/hero_panel.jpg">    </p:cNvPr>
          <p:cNvPicPr>
            <a:picLocks noChangeAspect="1"/>
          </p:cNvPicPr>
          <p:nvPr/>
        </p:nvPicPr>
        <p:blipFill>
          <a:blip r:embed="rId1"/>
          <a:srcRect l="30386" r="30386" t="0" b="0"/>
          <a:stretch/>
        </p:blipFill>
        <p:spPr>
          <a:xfrm>
            <a:off x="0" y="0"/>
            <a:ext cx="4785055" cy="6858000"/>
          </a:xfrm>
          <a:prstGeom prst="rect">
            <a:avLst/>
          </a:prstGeom>
        </p:spPr>
      </p:pic>
      <p:sp>
        <p:nvSpPr>
          <p:cNvPr id="3" name="Shape 0"/>
          <p:cNvSpPr/>
          <p:nvPr/>
        </p:nvSpPr>
        <p:spPr>
          <a:xfrm>
            <a:off x="0" y="0"/>
            <a:ext cx="4785055" cy="6858000"/>
          </a:xfrm>
          <a:prstGeom prst="rect">
            <a:avLst/>
          </a:prstGeom>
          <a:solidFill>
            <a:srgbClr val="000000">
              <a:alpha val="38000"/>
            </a:srgbClr>
          </a:solidFill>
          <a:ln w="12700">
            <a:solidFill>
              <a:srgbClr val="000000">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Historical Background</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A gospel song of assurance</a:t>
            </a:r>
            <a:endParaRPr lang="en-US" sz="850" dirty="0"/>
          </a:p>
        </p:txBody>
      </p:sp>
      <p:sp>
        <p:nvSpPr>
          <p:cNvPr id="8" name="Shape 5"/>
          <p:cNvSpPr/>
          <p:nvPr/>
        </p:nvSpPr>
        <p:spPr>
          <a:xfrm>
            <a:off x="5257800" y="960120"/>
            <a:ext cx="6263640" cy="4480560"/>
          </a:xfrm>
          <a:prstGeom prst="roundRect">
            <a:avLst>
              <a:gd name="adj" fmla="val 1633"/>
            </a:avLst>
          </a:prstGeom>
          <a:solidFill>
            <a:srgbClr val="FFFFFF">
              <a:alpha val="96000"/>
            </a:srgbClr>
          </a:solidFill>
          <a:ln w="10160">
            <a:solidFill>
              <a:srgbClr val="E2D7C5">
                <a:alpha val="90000"/>
              </a:srgbClr>
            </a:solidFill>
            <a:prstDash val="solid"/>
          </a:ln>
        </p:spPr>
      </p:sp>
      <p:sp>
        <p:nvSpPr>
          <p:cNvPr id="9" name="Text 6"/>
          <p:cNvSpPr/>
          <p:nvPr/>
        </p:nvSpPr>
        <p:spPr>
          <a:xfrm>
            <a:off x="5559552" y="1353312"/>
            <a:ext cx="5440680" cy="2816352"/>
          </a:xfrm>
          <a:prstGeom prst="rect">
            <a:avLst/>
          </a:prstGeom>
          <a:noFill/>
          <a:ln/>
        </p:spPr>
        <p:txBody>
          <a:bodyPr wrap="square" lIns="889" tIns="889" rIns="889" bIns="889" rtlCol="0" anchor="ctr">
            <a:normAutofit/>
          </a:bodyPr>
          <a:lstStyle/>
          <a:p>
            <a:r>
              <a:rPr lang="en-US" sz="1400" dirty="0">
                <a:solidFill>
                  <a:srgbClr val="203040"/>
                </a:solidFill>
                <a:latin typeface="Aptos" pitchFamily="34" charset="0"/>
                <a:ea typeface="Aptos" pitchFamily="34" charset="-122"/>
                <a:cs typeface="Aptos" pitchFamily="34" charset="-120"/>
              </a:rPr>
              <a:t>Anne S. Murphy wrote both words and music in 1908.</a:t>
            </a:r>
            <a:endParaRPr lang="en-US" sz="1400" dirty="0"/>
          </a:p>
          <a:p>
            <a:r>
              <a:rPr lang="en-US" sz="1400" dirty="0">
                <a:solidFill>
                  <a:srgbClr val="203040"/>
                </a:solidFill>
                <a:latin typeface="Aptos" pitchFamily="34" charset="0"/>
                <a:ea typeface="Aptos" pitchFamily="34" charset="-122"/>
                <a:cs typeface="Aptos" pitchFamily="34" charset="-120"/>
              </a:rPr>
              <a:t>Some hymnals identify her as Mrs. Will L. Murphy.</a:t>
            </a:r>
            <a:endParaRPr lang="en-US" sz="1400" dirty="0"/>
          </a:p>
          <a:p>
            <a:r>
              <a:rPr lang="en-US" sz="1400" dirty="0">
                <a:solidFill>
                  <a:srgbClr val="203040"/>
                </a:solidFill>
                <a:latin typeface="Aptos" pitchFamily="34" charset="0"/>
                <a:ea typeface="Aptos" pitchFamily="34" charset="-122"/>
                <a:cs typeface="Aptos" pitchFamily="34" charset="-120"/>
              </a:rPr>
              <a:t>The song became known in twentieth-century evangelical hymnals and gospel collections.</a:t>
            </a:r>
            <a:endParaRPr lang="en-US" sz="1400" dirty="0"/>
          </a:p>
          <a:p>
            <a:r>
              <a:rPr lang="en-US" sz="1400" dirty="0">
                <a:solidFill>
                  <a:srgbClr val="203040"/>
                </a:solidFill>
                <a:latin typeface="Aptos" pitchFamily="34" charset="0"/>
                <a:ea typeface="Aptos" pitchFamily="34" charset="-122"/>
                <a:cs typeface="Aptos" pitchFamily="34" charset="-120"/>
              </a:rPr>
              <a:t>Its endurance rests in a simple testimony: Jesus abides with his people.</a:t>
            </a:r>
            <a:endParaRPr lang="en-US" sz="1400" dirty="0"/>
          </a:p>
        </p:txBody>
      </p:sp>
      <p:sp>
        <p:nvSpPr>
          <p:cNvPr id="10" name="Text 7"/>
          <p:cNvSpPr/>
          <p:nvPr/>
        </p:nvSpPr>
        <p:spPr>
          <a:xfrm>
            <a:off x="5559552" y="4407408"/>
            <a:ext cx="5440680" cy="566928"/>
          </a:xfrm>
          <a:prstGeom prst="rect">
            <a:avLst/>
          </a:prstGeom>
          <a:noFill/>
          <a:ln/>
        </p:spPr>
        <p:txBody>
          <a:bodyPr wrap="square" lIns="635" tIns="635" rIns="635" bIns="635" rtlCol="0" anchor="t">
            <a:normAutofit/>
          </a:bodyPr>
          <a:lstStyle/>
          <a:p>
            <a:pPr algn="l" indent="0" marL="0">
              <a:buNone/>
            </a:pPr>
            <a:r>
              <a:rPr lang="en-US" sz="1080" i="1" dirty="0">
                <a:solidFill>
                  <a:srgbClr val="56636D"/>
                </a:solidFill>
                <a:latin typeface="Aptos" pitchFamily="34" charset="0"/>
                <a:ea typeface="Aptos" pitchFamily="34" charset="-122"/>
                <a:cs typeface="Aptos" pitchFamily="34" charset="-120"/>
              </a:rPr>
              <a:t>Historically responsible note: surviving public details about Murphy's life are limited, but her authorship of this song is well established in hymn indexes and hymnals.</a:t>
            </a:r>
            <a:endParaRPr lang="en-US" sz="1080" dirty="0"/>
          </a:p>
        </p:txBody>
      </p:sp>
      <p:sp>
        <p:nvSpPr>
          <p:cNvPr id="11" name="Text 8"/>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822"/>
        </a:solidFill>
      </p:bgPr>
    </p:bg>
    <p:spTree>
      <p:nvGrpSpPr>
        <p:cNvPr id="1" name=""/>
        <p:cNvGrpSpPr/>
        <p:nvPr/>
      </p:nvGrpSpPr>
      <p:grpSpPr>
        <a:xfrm>
          <a:off x="0" y="0"/>
          <a:ext cx="0" cy="0"/>
          <a:chOff x="0" y="0"/>
          <a:chExt cx="0" cy="0"/>
        </a:xfrm>
      </p:grpSpPr>
      <p:pic>
        <p:nvPicPr>
          <p:cNvPr id="2" name="Image 0" descr="/mnt/data/peace_assets/chapel_rest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52000"/>
            </a:srgbClr>
          </a:solidFill>
          <a:ln w="12700">
            <a:solidFill>
              <a:srgbClr val="06111A">
                <a:alpha val="0"/>
              </a:srgbClr>
            </a:solidFill>
            <a:prstDash val="solid"/>
          </a:ln>
        </p:spPr>
      </p:sp>
      <p:sp>
        <p:nvSpPr>
          <p:cNvPr id="4" name="Text 1"/>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FFFFFF"/>
                </a:solidFill>
                <a:latin typeface="Georgia" pitchFamily="34" charset="0"/>
                <a:ea typeface="Georgia" pitchFamily="34" charset="-122"/>
                <a:cs typeface="Georgia" pitchFamily="34" charset="-120"/>
              </a:rPr>
              <a:t>Why This Hymn Matters Today</a:t>
            </a:r>
            <a:endParaRPr lang="en-US" sz="2400" dirty="0"/>
          </a:p>
        </p:txBody>
      </p:sp>
      <p:sp>
        <p:nvSpPr>
          <p:cNvPr id="5" name="Shape 2"/>
          <p:cNvSpPr/>
          <p:nvPr/>
        </p:nvSpPr>
        <p:spPr>
          <a:xfrm>
            <a:off x="594360" y="804672"/>
            <a:ext cx="2011680" cy="0"/>
          </a:xfrm>
          <a:prstGeom prst="line">
            <a:avLst/>
          </a:prstGeom>
          <a:noFill/>
          <a:ln w="25400">
            <a:solidFill>
              <a:srgbClr val="B7892B"/>
            </a:solidFill>
            <a:prstDash val="solid"/>
          </a:ln>
        </p:spPr>
      </p:sp>
      <p:sp>
        <p:nvSpPr>
          <p:cNvPr id="6" name="Text 3"/>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F2D899"/>
                </a:solidFill>
                <a:latin typeface="Aptos" pitchFamily="34" charset="0"/>
                <a:ea typeface="Aptos" pitchFamily="34" charset="-122"/>
                <a:cs typeface="Aptos" pitchFamily="34" charset="-120"/>
              </a:rPr>
              <a:t>Peace for troubled hearts</a:t>
            </a:r>
            <a:endParaRPr lang="en-US" sz="850" dirty="0"/>
          </a:p>
        </p:txBody>
      </p:sp>
      <p:sp>
        <p:nvSpPr>
          <p:cNvPr id="7" name="Shape 4"/>
          <p:cNvSpPr/>
          <p:nvPr/>
        </p:nvSpPr>
        <p:spPr>
          <a:xfrm>
            <a:off x="731520" y="1261872"/>
            <a:ext cx="3246120" cy="3566160"/>
          </a:xfrm>
          <a:prstGeom prst="roundRect">
            <a:avLst>
              <a:gd name="adj" fmla="val 2254"/>
            </a:avLst>
          </a:prstGeom>
          <a:solidFill>
            <a:srgbClr val="FFFFFF">
              <a:alpha val="95000"/>
            </a:srgbClr>
          </a:solidFill>
          <a:ln w="10160">
            <a:solidFill>
              <a:srgbClr val="D8B66A">
                <a:alpha val="90000"/>
              </a:srgbClr>
            </a:solidFill>
            <a:prstDash val="solid"/>
          </a:ln>
        </p:spPr>
      </p:sp>
      <p:sp>
        <p:nvSpPr>
          <p:cNvPr id="8" name="Text 5"/>
          <p:cNvSpPr/>
          <p:nvPr/>
        </p:nvSpPr>
        <p:spPr>
          <a:xfrm>
            <a:off x="1005840" y="1554480"/>
            <a:ext cx="2743200" cy="310896"/>
          </a:xfrm>
          <a:prstGeom prst="rect">
            <a:avLst/>
          </a:prstGeom>
          <a:noFill/>
          <a:ln/>
        </p:spPr>
        <p:txBody>
          <a:bodyPr wrap="square" lIns="635" tIns="635" rIns="635" bIns="635" rtlCol="0" anchor="t">
            <a:normAutofit/>
          </a:bodyPr>
          <a:lstStyle/>
          <a:p>
            <a:pPr algn="l" indent="0" marL="0">
              <a:buNone/>
            </a:pPr>
            <a:r>
              <a:rPr lang="en-US" sz="1700" b="1" dirty="0">
                <a:solidFill>
                  <a:srgbClr val="18354A"/>
                </a:solidFill>
                <a:latin typeface="Aptos" pitchFamily="34" charset="0"/>
                <a:ea typeface="Aptos" pitchFamily="34" charset="-122"/>
                <a:cs typeface="Aptos" pitchFamily="34" charset="-120"/>
              </a:rPr>
              <a:t>Pastoral value</a:t>
            </a:r>
            <a:endParaRPr lang="en-US" sz="1700" dirty="0"/>
          </a:p>
        </p:txBody>
      </p:sp>
      <p:sp>
        <p:nvSpPr>
          <p:cNvPr id="9" name="Text 6"/>
          <p:cNvSpPr/>
          <p:nvPr/>
        </p:nvSpPr>
        <p:spPr>
          <a:xfrm>
            <a:off x="1005840" y="2011680"/>
            <a:ext cx="2706624" cy="585216"/>
          </a:xfrm>
          <a:prstGeom prst="rect">
            <a:avLst/>
          </a:prstGeom>
          <a:noFill/>
          <a:ln/>
        </p:spPr>
        <p:txBody>
          <a:bodyPr wrap="square" lIns="635" tIns="635" rIns="635" bIns="635" rtlCol="0" anchor="t">
            <a:normAutofit/>
          </a:bodyPr>
          <a:lstStyle/>
          <a:p>
            <a:pPr algn="l" indent="0" marL="0">
              <a:buNone/>
            </a:pPr>
            <a:r>
              <a:rPr lang="en-US" sz="1300" dirty="0">
                <a:solidFill>
                  <a:srgbClr val="203040"/>
                </a:solidFill>
                <a:latin typeface="Aptos" pitchFamily="34" charset="0"/>
                <a:ea typeface="Aptos" pitchFamily="34" charset="-122"/>
                <a:cs typeface="Aptos" pitchFamily="34" charset="-120"/>
              </a:rPr>
              <a:t>It gives language to believers who need comfort without denial.</a:t>
            </a:r>
            <a:endParaRPr lang="en-US" sz="1300" dirty="0"/>
          </a:p>
        </p:txBody>
      </p:sp>
      <p:sp>
        <p:nvSpPr>
          <p:cNvPr id="10" name="Text 7"/>
          <p:cNvSpPr/>
          <p:nvPr/>
        </p:nvSpPr>
        <p:spPr>
          <a:xfrm>
            <a:off x="1005840" y="2779776"/>
            <a:ext cx="2743200" cy="310896"/>
          </a:xfrm>
          <a:prstGeom prst="rect">
            <a:avLst/>
          </a:prstGeom>
          <a:noFill/>
          <a:ln/>
        </p:spPr>
        <p:txBody>
          <a:bodyPr wrap="square" lIns="635" tIns="635" rIns="635" bIns="635" rtlCol="0" anchor="t">
            <a:normAutofit/>
          </a:bodyPr>
          <a:lstStyle/>
          <a:p>
            <a:pPr algn="l" indent="0" marL="0">
              <a:buNone/>
            </a:pPr>
            <a:r>
              <a:rPr lang="en-US" sz="1700" b="1" dirty="0">
                <a:solidFill>
                  <a:srgbClr val="18354A"/>
                </a:solidFill>
                <a:latin typeface="Aptos" pitchFamily="34" charset="0"/>
                <a:ea typeface="Aptos" pitchFamily="34" charset="-122"/>
                <a:cs typeface="Aptos" pitchFamily="34" charset="-120"/>
              </a:rPr>
              <a:t>Worship value</a:t>
            </a:r>
            <a:endParaRPr lang="en-US" sz="1700" dirty="0"/>
          </a:p>
        </p:txBody>
      </p:sp>
      <p:sp>
        <p:nvSpPr>
          <p:cNvPr id="11" name="Text 8"/>
          <p:cNvSpPr/>
          <p:nvPr/>
        </p:nvSpPr>
        <p:spPr>
          <a:xfrm>
            <a:off x="1005840" y="3236976"/>
            <a:ext cx="2706624" cy="585216"/>
          </a:xfrm>
          <a:prstGeom prst="rect">
            <a:avLst/>
          </a:prstGeom>
          <a:noFill/>
          <a:ln/>
        </p:spPr>
        <p:txBody>
          <a:bodyPr wrap="square" lIns="635" tIns="635" rIns="635" bIns="635" rtlCol="0" anchor="t">
            <a:normAutofit/>
          </a:bodyPr>
          <a:lstStyle/>
          <a:p>
            <a:pPr algn="l" indent="0" marL="0">
              <a:buNone/>
            </a:pPr>
            <a:r>
              <a:rPr lang="en-US" sz="1300" dirty="0">
                <a:solidFill>
                  <a:srgbClr val="203040"/>
                </a:solidFill>
                <a:latin typeface="Aptos" pitchFamily="34" charset="0"/>
                <a:ea typeface="Aptos" pitchFamily="34" charset="-122"/>
                <a:cs typeface="Aptos" pitchFamily="34" charset="-120"/>
              </a:rPr>
              <a:t>It centers worship on Christ's gift of peace and faithful presence.</a:t>
            </a:r>
            <a:endParaRPr lang="en-US" sz="1300" dirty="0"/>
          </a:p>
        </p:txBody>
      </p:sp>
      <p:sp>
        <p:nvSpPr>
          <p:cNvPr id="12" name="Text 9"/>
          <p:cNvSpPr/>
          <p:nvPr/>
        </p:nvSpPr>
        <p:spPr>
          <a:xfrm>
            <a:off x="1005840" y="3968496"/>
            <a:ext cx="2743200" cy="310896"/>
          </a:xfrm>
          <a:prstGeom prst="rect">
            <a:avLst/>
          </a:prstGeom>
          <a:noFill/>
          <a:ln/>
        </p:spPr>
        <p:txBody>
          <a:bodyPr wrap="square" lIns="635" tIns="635" rIns="635" bIns="635" rtlCol="0" anchor="t">
            <a:normAutofit/>
          </a:bodyPr>
          <a:lstStyle/>
          <a:p>
            <a:pPr algn="l" indent="0" marL="0">
              <a:buNone/>
            </a:pPr>
            <a:r>
              <a:rPr lang="en-US" sz="1700" b="1" dirty="0">
                <a:solidFill>
                  <a:srgbClr val="18354A"/>
                </a:solidFill>
                <a:latin typeface="Aptos" pitchFamily="34" charset="0"/>
                <a:ea typeface="Aptos" pitchFamily="34" charset="-122"/>
                <a:cs typeface="Aptos" pitchFamily="34" charset="-120"/>
              </a:rPr>
              <a:t>Teaching value</a:t>
            </a:r>
            <a:endParaRPr lang="en-US" sz="1700" dirty="0"/>
          </a:p>
        </p:txBody>
      </p:sp>
      <p:sp>
        <p:nvSpPr>
          <p:cNvPr id="13" name="Text 10"/>
          <p:cNvSpPr/>
          <p:nvPr/>
        </p:nvSpPr>
        <p:spPr>
          <a:xfrm>
            <a:off x="1005840" y="4425696"/>
            <a:ext cx="2706624" cy="502920"/>
          </a:xfrm>
          <a:prstGeom prst="rect">
            <a:avLst/>
          </a:prstGeom>
          <a:noFill/>
          <a:ln/>
        </p:spPr>
        <p:txBody>
          <a:bodyPr wrap="square" lIns="635" tIns="635" rIns="635" bIns="635" rtlCol="0" anchor="t">
            <a:normAutofit/>
          </a:bodyPr>
          <a:lstStyle/>
          <a:p>
            <a:pPr algn="l" indent="0" marL="0">
              <a:buNone/>
            </a:pPr>
            <a:r>
              <a:rPr lang="en-US" sz="1300" dirty="0">
                <a:solidFill>
                  <a:srgbClr val="203040"/>
                </a:solidFill>
                <a:latin typeface="Aptos" pitchFamily="34" charset="0"/>
                <a:ea typeface="Aptos" pitchFamily="34" charset="-122"/>
                <a:cs typeface="Aptos" pitchFamily="34" charset="-120"/>
              </a:rPr>
              <a:t>It connects assurance, weakness, perseverance, and hope.</a:t>
            </a:r>
            <a:endParaRPr lang="en-US" sz="1300" dirty="0"/>
          </a:p>
        </p:txBody>
      </p:sp>
      <p:sp>
        <p:nvSpPr>
          <p:cNvPr id="14" name="Text 11"/>
          <p:cNvSpPr/>
          <p:nvPr/>
        </p:nvSpPr>
        <p:spPr>
          <a:xfrm>
            <a:off x="4617720" y="1847088"/>
            <a:ext cx="6217920" cy="914400"/>
          </a:xfrm>
          <a:prstGeom prst="rect">
            <a:avLst/>
          </a:prstGeom>
          <a:noFill/>
          <a:ln/>
        </p:spPr>
        <p:txBody>
          <a:bodyPr wrap="square" lIns="635" tIns="635" rIns="635" bIns="635" rtlCol="0" anchor="t">
            <a:normAutofit/>
          </a:bodyPr>
          <a:lstStyle/>
          <a:p>
            <a:pPr algn="l" indent="0" marL="0">
              <a:buNone/>
            </a:pPr>
            <a:r>
              <a:rPr lang="en-US" sz="2000" b="1" dirty="0">
                <a:solidFill>
                  <a:srgbClr val="FFFFFF"/>
                </a:solidFill>
                <a:latin typeface="Georgia" pitchFamily="34" charset="0"/>
                <a:ea typeface="Georgia" pitchFamily="34" charset="-122"/>
                <a:cs typeface="Georgia" pitchFamily="34" charset="-120"/>
              </a:rPr>
              <a:t>The hymn is not a call to forced cheerfulness. It is a call to trust the Lord who remains near in trouble.</a:t>
            </a:r>
            <a:endParaRPr lang="en-US" sz="2000" dirty="0"/>
          </a:p>
        </p:txBody>
      </p:sp>
      <p:sp>
        <p:nvSpPr>
          <p:cNvPr id="15" name="Text 12"/>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822"/>
        </a:solidFill>
      </p:bgPr>
    </p:bg>
    <p:spTree>
      <p:nvGrpSpPr>
        <p:cNvPr id="1" name=""/>
        <p:cNvGrpSpPr/>
        <p:nvPr/>
      </p:nvGrpSpPr>
      <p:grpSpPr>
        <a:xfrm>
          <a:off x="0" y="0"/>
          <a:ext cx="0" cy="0"/>
          <a:chOff x="0" y="0"/>
          <a:chExt cx="0" cy="0"/>
        </a:xfrm>
      </p:grpSpPr>
      <p:pic>
        <p:nvPicPr>
          <p:cNvPr id="2" name="Image 0" descr="/mnt/data/peace_assets/bible_cross_dark.jpg">    </p:cNvPr>
          <p:cNvPicPr>
            <a:picLocks noChangeAspect="1"/>
          </p:cNvPicPr>
          <p:nvPr/>
        </p:nvPicPr>
        <p:blipFill>
          <a:blip r:embed="rId1"/>
          <a:srcRect l="26" r="26"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6111A">
              <a:alpha val="62000"/>
            </a:srgbClr>
          </a:solidFill>
          <a:ln w="12700">
            <a:solidFill>
              <a:srgbClr val="06111A">
                <a:alpha val="0"/>
              </a:srgbClr>
            </a:solidFill>
            <a:prstDash val="solid"/>
          </a:ln>
        </p:spPr>
      </p:sp>
      <p:sp>
        <p:nvSpPr>
          <p:cNvPr id="4" name="Shape 1"/>
          <p:cNvSpPr/>
          <p:nvPr/>
        </p:nvSpPr>
        <p:spPr>
          <a:xfrm>
            <a:off x="658368" y="1078992"/>
            <a:ext cx="6309360" cy="4160520"/>
          </a:xfrm>
          <a:prstGeom prst="rect">
            <a:avLst/>
          </a:prstGeom>
          <a:solidFill>
            <a:srgbClr val="0B1822">
              <a:alpha val="86000"/>
            </a:srgbClr>
          </a:solidFill>
          <a:ln w="19050">
            <a:solidFill>
              <a:srgbClr val="B7892B">
                <a:alpha val="85000"/>
              </a:srgbClr>
            </a:solidFill>
            <a:prstDash val="solid"/>
          </a:ln>
        </p:spPr>
      </p:sp>
      <p:sp>
        <p:nvSpPr>
          <p:cNvPr id="5" name="Text 2"/>
          <p:cNvSpPr/>
          <p:nvPr/>
        </p:nvSpPr>
        <p:spPr>
          <a:xfrm>
            <a:off x="960120" y="2039112"/>
            <a:ext cx="5715000" cy="749808"/>
          </a:xfrm>
          <a:prstGeom prst="rect">
            <a:avLst/>
          </a:prstGeom>
          <a:noFill/>
          <a:ln/>
        </p:spPr>
        <p:txBody>
          <a:bodyPr wrap="square" lIns="0" tIns="0" rIns="0" bIns="0" rtlCol="0" anchor="ctr">
            <a:normAutofit/>
          </a:bodyPr>
          <a:lstStyle/>
          <a:p>
            <a:pPr indent="0" marL="0">
              <a:buNone/>
            </a:pPr>
            <a:r>
              <a:rPr lang="en-US" sz="3100" b="1" dirty="0">
                <a:solidFill>
                  <a:srgbClr val="FFFFFF"/>
                </a:solidFill>
                <a:latin typeface="Georgia" pitchFamily="34" charset="0"/>
                <a:ea typeface="Georgia" pitchFamily="34" charset="-122"/>
                <a:cs typeface="Georgia" pitchFamily="34" charset="-120"/>
              </a:rPr>
              <a:t>Biblical Foundation</a:t>
            </a:r>
            <a:endParaRPr lang="en-US" sz="3100" dirty="0"/>
          </a:p>
        </p:txBody>
      </p:sp>
      <p:sp>
        <p:nvSpPr>
          <p:cNvPr id="6" name="Shape 3"/>
          <p:cNvSpPr/>
          <p:nvPr/>
        </p:nvSpPr>
        <p:spPr>
          <a:xfrm>
            <a:off x="978408" y="2953512"/>
            <a:ext cx="1645920" cy="0"/>
          </a:xfrm>
          <a:prstGeom prst="line">
            <a:avLst/>
          </a:prstGeom>
          <a:noFill/>
          <a:ln w="38100">
            <a:solidFill>
              <a:srgbClr val="D8B66A"/>
            </a:solidFill>
            <a:prstDash val="solid"/>
          </a:ln>
        </p:spPr>
      </p:sp>
      <p:sp>
        <p:nvSpPr>
          <p:cNvPr id="7" name="Text 4"/>
          <p:cNvSpPr/>
          <p:nvPr/>
        </p:nvSpPr>
        <p:spPr>
          <a:xfrm>
            <a:off x="987552" y="3154680"/>
            <a:ext cx="5303520" cy="640080"/>
          </a:xfrm>
          <a:prstGeom prst="rect">
            <a:avLst/>
          </a:prstGeom>
          <a:noFill/>
          <a:ln/>
        </p:spPr>
        <p:txBody>
          <a:bodyPr wrap="square" lIns="0" tIns="0" rIns="0" bIns="0" rtlCol="0" anchor="ctr">
            <a:normAutofit/>
          </a:bodyPr>
          <a:lstStyle/>
          <a:p>
            <a:pPr indent="0" marL="0">
              <a:buNone/>
            </a:pPr>
            <a:r>
              <a:rPr lang="en-US" sz="1600" dirty="0">
                <a:solidFill>
                  <a:srgbClr val="F5EACF"/>
                </a:solidFill>
                <a:latin typeface="Aptos" pitchFamily="34" charset="0"/>
                <a:ea typeface="Aptos" pitchFamily="34" charset="-122"/>
                <a:cs typeface="Aptos" pitchFamily="34" charset="-120"/>
              </a:rPr>
              <a:t>Christ's own promise: “My peace I give to you.”</a:t>
            </a:r>
            <a:endParaRPr lang="en-US" sz="1600" dirty="0"/>
          </a:p>
        </p:txBody>
      </p:sp>
      <p:sp>
        <p:nvSpPr>
          <p:cNvPr id="8" name="Text 5"/>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D9D5CA"/>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peace_assets/hands_panel.jpg">    </p:cNvPr>
          <p:cNvPicPr>
            <a:picLocks noChangeAspect="1"/>
          </p:cNvPicPr>
          <p:nvPr/>
        </p:nvPicPr>
        <p:blipFill>
          <a:blip r:embed="rId1"/>
          <a:srcRect l="30386" r="30386" t="0" b="0"/>
          <a:stretch/>
        </p:blipFill>
        <p:spPr>
          <a:xfrm>
            <a:off x="7406640" y="0"/>
            <a:ext cx="4785055" cy="6858000"/>
          </a:xfrm>
          <a:prstGeom prst="rect">
            <a:avLst/>
          </a:prstGeom>
        </p:spPr>
      </p:pic>
      <p:sp>
        <p:nvSpPr>
          <p:cNvPr id="3" name="Shape 0"/>
          <p:cNvSpPr/>
          <p:nvPr/>
        </p:nvSpPr>
        <p:spPr>
          <a:xfrm>
            <a:off x="7406640" y="0"/>
            <a:ext cx="4785055" cy="6858000"/>
          </a:xfrm>
          <a:prstGeom prst="rect">
            <a:avLst/>
          </a:prstGeom>
          <a:solidFill>
            <a:srgbClr val="000000">
              <a:alpha val="34000"/>
            </a:srgbClr>
          </a:solidFill>
          <a:ln w="12700">
            <a:solidFill>
              <a:srgbClr val="000000">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Biblical Foundation</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Texts that anchor the hymn</a:t>
            </a:r>
            <a:endParaRPr lang="en-US" sz="850" dirty="0"/>
          </a:p>
        </p:txBody>
      </p:sp>
      <p:sp>
        <p:nvSpPr>
          <p:cNvPr id="8" name="Shape 5"/>
          <p:cNvSpPr/>
          <p:nvPr/>
        </p:nvSpPr>
        <p:spPr>
          <a:xfrm>
            <a:off x="713232" y="1078992"/>
            <a:ext cx="6400800" cy="4800600"/>
          </a:xfrm>
          <a:prstGeom prst="roundRect">
            <a:avLst>
              <a:gd name="adj" fmla="val 1524"/>
            </a:avLst>
          </a:prstGeom>
          <a:solidFill>
            <a:srgbClr val="FFFFFF">
              <a:alpha val="96000"/>
            </a:srgbClr>
          </a:solidFill>
          <a:ln w="10160">
            <a:solidFill>
              <a:srgbClr val="E2D7C5">
                <a:alpha val="90000"/>
              </a:srgbClr>
            </a:solidFill>
            <a:prstDash val="solid"/>
          </a:ln>
        </p:spPr>
      </p:sp>
      <p:sp>
        <p:nvSpPr>
          <p:cNvPr id="9" name="Shape 6"/>
          <p:cNvSpPr/>
          <p:nvPr/>
        </p:nvSpPr>
        <p:spPr>
          <a:xfrm>
            <a:off x="960120" y="1408176"/>
            <a:ext cx="1417320" cy="347472"/>
          </a:xfrm>
          <a:prstGeom prst="roundRect">
            <a:avLst>
              <a:gd name="adj" fmla="val 18421"/>
            </a:avLst>
          </a:prstGeom>
          <a:solidFill>
            <a:srgbClr val="B7892B"/>
          </a:solidFill>
          <a:ln w="12700">
            <a:solidFill>
              <a:srgbClr val="B7892B"/>
            </a:solidFill>
            <a:prstDash val="solid"/>
          </a:ln>
        </p:spPr>
      </p:sp>
      <p:sp>
        <p:nvSpPr>
          <p:cNvPr id="10" name="Text 7"/>
          <p:cNvSpPr/>
          <p:nvPr/>
        </p:nvSpPr>
        <p:spPr>
          <a:xfrm>
            <a:off x="1024128" y="1472184"/>
            <a:ext cx="1289304" cy="146304"/>
          </a:xfrm>
          <a:prstGeom prst="rect">
            <a:avLst/>
          </a:prstGeom>
          <a:noFill/>
          <a:ln/>
        </p:spPr>
        <p:txBody>
          <a:bodyPr wrap="square" lIns="0" tIns="0" rIns="0" bIns="0" rtlCol="0" anchor="t">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John 14:27</a:t>
            </a:r>
            <a:endParaRPr lang="en-US" sz="850" dirty="0"/>
          </a:p>
        </p:txBody>
      </p:sp>
      <p:sp>
        <p:nvSpPr>
          <p:cNvPr id="11" name="Text 8"/>
          <p:cNvSpPr/>
          <p:nvPr/>
        </p:nvSpPr>
        <p:spPr>
          <a:xfrm>
            <a:off x="2606040" y="1426464"/>
            <a:ext cx="3977640" cy="292608"/>
          </a:xfrm>
          <a:prstGeom prst="rect">
            <a:avLst/>
          </a:prstGeom>
          <a:noFill/>
          <a:ln/>
        </p:spPr>
        <p:txBody>
          <a:bodyPr wrap="square" lIns="0" tIns="0" rIns="0" bIns="0" rtlCol="0" anchor="t">
            <a:normAutofit/>
          </a:bodyPr>
          <a:lstStyle/>
          <a:p>
            <a:pPr algn="l" indent="0" marL="0">
              <a:buNone/>
            </a:pPr>
            <a:r>
              <a:rPr lang="en-US" sz="1270" dirty="0">
                <a:solidFill>
                  <a:srgbClr val="203040"/>
                </a:solidFill>
                <a:latin typeface="Aptos" pitchFamily="34" charset="0"/>
                <a:ea typeface="Aptos" pitchFamily="34" charset="-122"/>
                <a:cs typeface="Aptos" pitchFamily="34" charset="-120"/>
              </a:rPr>
              <a:t>Christ gives peace unlike the world.</a:t>
            </a:r>
            <a:endParaRPr lang="en-US" sz="1270" dirty="0"/>
          </a:p>
        </p:txBody>
      </p:sp>
      <p:sp>
        <p:nvSpPr>
          <p:cNvPr id="12" name="Shape 9"/>
          <p:cNvSpPr/>
          <p:nvPr/>
        </p:nvSpPr>
        <p:spPr>
          <a:xfrm>
            <a:off x="960120" y="2194560"/>
            <a:ext cx="1417320" cy="347472"/>
          </a:xfrm>
          <a:prstGeom prst="roundRect">
            <a:avLst>
              <a:gd name="adj" fmla="val 18421"/>
            </a:avLst>
          </a:prstGeom>
          <a:solidFill>
            <a:srgbClr val="B7892B"/>
          </a:solidFill>
          <a:ln w="12700">
            <a:solidFill>
              <a:srgbClr val="B7892B"/>
            </a:solidFill>
            <a:prstDash val="solid"/>
          </a:ln>
        </p:spPr>
      </p:sp>
      <p:sp>
        <p:nvSpPr>
          <p:cNvPr id="13" name="Text 10"/>
          <p:cNvSpPr/>
          <p:nvPr/>
        </p:nvSpPr>
        <p:spPr>
          <a:xfrm>
            <a:off x="1024128" y="2258568"/>
            <a:ext cx="1289304" cy="146304"/>
          </a:xfrm>
          <a:prstGeom prst="rect">
            <a:avLst/>
          </a:prstGeom>
          <a:noFill/>
          <a:ln/>
        </p:spPr>
        <p:txBody>
          <a:bodyPr wrap="square" lIns="0" tIns="0" rIns="0" bIns="0" rtlCol="0" anchor="t">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John 16:33</a:t>
            </a:r>
            <a:endParaRPr lang="en-US" sz="850" dirty="0"/>
          </a:p>
        </p:txBody>
      </p:sp>
      <p:sp>
        <p:nvSpPr>
          <p:cNvPr id="14" name="Text 11"/>
          <p:cNvSpPr/>
          <p:nvPr/>
        </p:nvSpPr>
        <p:spPr>
          <a:xfrm>
            <a:off x="2606040" y="2212848"/>
            <a:ext cx="3977640" cy="292608"/>
          </a:xfrm>
          <a:prstGeom prst="rect">
            <a:avLst/>
          </a:prstGeom>
          <a:noFill/>
          <a:ln/>
        </p:spPr>
        <p:txBody>
          <a:bodyPr wrap="square" lIns="0" tIns="0" rIns="0" bIns="0" rtlCol="0" anchor="t">
            <a:normAutofit/>
          </a:bodyPr>
          <a:lstStyle/>
          <a:p>
            <a:pPr algn="l" indent="0" marL="0">
              <a:buNone/>
            </a:pPr>
            <a:r>
              <a:rPr lang="en-US" sz="1270" dirty="0">
                <a:solidFill>
                  <a:srgbClr val="203040"/>
                </a:solidFill>
                <a:latin typeface="Aptos" pitchFamily="34" charset="0"/>
                <a:ea typeface="Aptos" pitchFamily="34" charset="-122"/>
                <a:cs typeface="Aptos" pitchFamily="34" charset="-120"/>
              </a:rPr>
              <a:t>Trouble remains, but Christ has overcome.</a:t>
            </a:r>
            <a:endParaRPr lang="en-US" sz="1270" dirty="0"/>
          </a:p>
        </p:txBody>
      </p:sp>
      <p:sp>
        <p:nvSpPr>
          <p:cNvPr id="15" name="Shape 12"/>
          <p:cNvSpPr/>
          <p:nvPr/>
        </p:nvSpPr>
        <p:spPr>
          <a:xfrm>
            <a:off x="960120" y="2980944"/>
            <a:ext cx="1417320" cy="347472"/>
          </a:xfrm>
          <a:prstGeom prst="roundRect">
            <a:avLst>
              <a:gd name="adj" fmla="val 18421"/>
            </a:avLst>
          </a:prstGeom>
          <a:solidFill>
            <a:srgbClr val="B7892B"/>
          </a:solidFill>
          <a:ln w="12700">
            <a:solidFill>
              <a:srgbClr val="B7892B"/>
            </a:solidFill>
            <a:prstDash val="solid"/>
          </a:ln>
        </p:spPr>
      </p:sp>
      <p:sp>
        <p:nvSpPr>
          <p:cNvPr id="16" name="Text 13"/>
          <p:cNvSpPr/>
          <p:nvPr/>
        </p:nvSpPr>
        <p:spPr>
          <a:xfrm>
            <a:off x="1024128" y="3044952"/>
            <a:ext cx="1289304" cy="146304"/>
          </a:xfrm>
          <a:prstGeom prst="rect">
            <a:avLst/>
          </a:prstGeom>
          <a:noFill/>
          <a:ln/>
        </p:spPr>
        <p:txBody>
          <a:bodyPr wrap="square" lIns="0" tIns="0" rIns="0" bIns="0" rtlCol="0" anchor="t">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Hebrews 13:5-6</a:t>
            </a:r>
            <a:endParaRPr lang="en-US" sz="850" dirty="0"/>
          </a:p>
        </p:txBody>
      </p:sp>
      <p:sp>
        <p:nvSpPr>
          <p:cNvPr id="17" name="Text 14"/>
          <p:cNvSpPr/>
          <p:nvPr/>
        </p:nvSpPr>
        <p:spPr>
          <a:xfrm>
            <a:off x="2606040" y="2999232"/>
            <a:ext cx="3977640" cy="292608"/>
          </a:xfrm>
          <a:prstGeom prst="rect">
            <a:avLst/>
          </a:prstGeom>
          <a:noFill/>
          <a:ln/>
        </p:spPr>
        <p:txBody>
          <a:bodyPr wrap="square" lIns="0" tIns="0" rIns="0" bIns="0" rtlCol="0" anchor="t">
            <a:normAutofit/>
          </a:bodyPr>
          <a:lstStyle/>
          <a:p>
            <a:pPr algn="l" indent="0" marL="0">
              <a:buNone/>
            </a:pPr>
            <a:r>
              <a:rPr lang="en-US" sz="1270" dirty="0">
                <a:solidFill>
                  <a:srgbClr val="203040"/>
                </a:solidFill>
                <a:latin typeface="Aptos" pitchFamily="34" charset="0"/>
                <a:ea typeface="Aptos" pitchFamily="34" charset="-122"/>
                <a:cs typeface="Aptos" pitchFamily="34" charset="-120"/>
              </a:rPr>
              <a:t>The Lord will not leave or forsake.</a:t>
            </a:r>
            <a:endParaRPr lang="en-US" sz="1270" dirty="0"/>
          </a:p>
        </p:txBody>
      </p:sp>
      <p:sp>
        <p:nvSpPr>
          <p:cNvPr id="18" name="Shape 15"/>
          <p:cNvSpPr/>
          <p:nvPr/>
        </p:nvSpPr>
        <p:spPr>
          <a:xfrm>
            <a:off x="960120" y="3767328"/>
            <a:ext cx="1417320" cy="347472"/>
          </a:xfrm>
          <a:prstGeom prst="roundRect">
            <a:avLst>
              <a:gd name="adj" fmla="val 18421"/>
            </a:avLst>
          </a:prstGeom>
          <a:solidFill>
            <a:srgbClr val="B7892B"/>
          </a:solidFill>
          <a:ln w="12700">
            <a:solidFill>
              <a:srgbClr val="B7892B"/>
            </a:solidFill>
            <a:prstDash val="solid"/>
          </a:ln>
        </p:spPr>
      </p:sp>
      <p:sp>
        <p:nvSpPr>
          <p:cNvPr id="19" name="Text 16"/>
          <p:cNvSpPr/>
          <p:nvPr/>
        </p:nvSpPr>
        <p:spPr>
          <a:xfrm>
            <a:off x="1024128" y="3831336"/>
            <a:ext cx="1289304" cy="146304"/>
          </a:xfrm>
          <a:prstGeom prst="rect">
            <a:avLst/>
          </a:prstGeom>
          <a:noFill/>
          <a:ln/>
        </p:spPr>
        <p:txBody>
          <a:bodyPr wrap="square" lIns="0" tIns="0" rIns="0" bIns="0" rtlCol="0" anchor="t">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2 Corinthians 4:7</a:t>
            </a:r>
            <a:endParaRPr lang="en-US" sz="850" dirty="0"/>
          </a:p>
        </p:txBody>
      </p:sp>
      <p:sp>
        <p:nvSpPr>
          <p:cNvPr id="20" name="Text 17"/>
          <p:cNvSpPr/>
          <p:nvPr/>
        </p:nvSpPr>
        <p:spPr>
          <a:xfrm>
            <a:off x="2606040" y="3785616"/>
            <a:ext cx="3977640" cy="292608"/>
          </a:xfrm>
          <a:prstGeom prst="rect">
            <a:avLst/>
          </a:prstGeom>
          <a:noFill/>
          <a:ln/>
        </p:spPr>
        <p:txBody>
          <a:bodyPr wrap="square" lIns="0" tIns="0" rIns="0" bIns="0" rtlCol="0" anchor="t">
            <a:normAutofit/>
          </a:bodyPr>
          <a:lstStyle/>
          <a:p>
            <a:pPr algn="l" indent="0" marL="0">
              <a:buNone/>
            </a:pPr>
            <a:r>
              <a:rPr lang="en-US" sz="1270" dirty="0">
                <a:solidFill>
                  <a:srgbClr val="203040"/>
                </a:solidFill>
                <a:latin typeface="Aptos" pitchFamily="34" charset="0"/>
                <a:ea typeface="Aptos" pitchFamily="34" charset="-122"/>
                <a:cs typeface="Aptos" pitchFamily="34" charset="-120"/>
              </a:rPr>
              <a:t>God places treasure in fragile vessels.</a:t>
            </a:r>
            <a:endParaRPr lang="en-US" sz="1270" dirty="0"/>
          </a:p>
        </p:txBody>
      </p:sp>
      <p:sp>
        <p:nvSpPr>
          <p:cNvPr id="21" name="Shape 18"/>
          <p:cNvSpPr/>
          <p:nvPr/>
        </p:nvSpPr>
        <p:spPr>
          <a:xfrm>
            <a:off x="960120" y="4553712"/>
            <a:ext cx="1417320" cy="347472"/>
          </a:xfrm>
          <a:prstGeom prst="roundRect">
            <a:avLst>
              <a:gd name="adj" fmla="val 18421"/>
            </a:avLst>
          </a:prstGeom>
          <a:solidFill>
            <a:srgbClr val="B7892B"/>
          </a:solidFill>
          <a:ln w="12700">
            <a:solidFill>
              <a:srgbClr val="B7892B"/>
            </a:solidFill>
            <a:prstDash val="solid"/>
          </a:ln>
        </p:spPr>
      </p:sp>
      <p:sp>
        <p:nvSpPr>
          <p:cNvPr id="22" name="Text 19"/>
          <p:cNvSpPr/>
          <p:nvPr/>
        </p:nvSpPr>
        <p:spPr>
          <a:xfrm>
            <a:off x="1024128" y="4617720"/>
            <a:ext cx="1289304" cy="146304"/>
          </a:xfrm>
          <a:prstGeom prst="rect">
            <a:avLst/>
          </a:prstGeom>
          <a:noFill/>
          <a:ln/>
        </p:spPr>
        <p:txBody>
          <a:bodyPr wrap="square" lIns="0" tIns="0" rIns="0" bIns="0" rtlCol="0" anchor="t">
            <a:normAutofit/>
          </a:bodyPr>
          <a:lstStyle/>
          <a:p>
            <a:pPr algn="ctr" indent="0" marL="0">
              <a:buNone/>
            </a:pPr>
            <a:r>
              <a:rPr lang="en-US" sz="850" b="1" dirty="0">
                <a:solidFill>
                  <a:srgbClr val="FFFFFF"/>
                </a:solidFill>
                <a:latin typeface="Aptos" pitchFamily="34" charset="0"/>
                <a:ea typeface="Aptos" pitchFamily="34" charset="-122"/>
                <a:cs typeface="Aptos" pitchFamily="34" charset="-120"/>
              </a:rPr>
              <a:t>John 14:1-3</a:t>
            </a:r>
            <a:endParaRPr lang="en-US" sz="850" dirty="0"/>
          </a:p>
        </p:txBody>
      </p:sp>
      <p:sp>
        <p:nvSpPr>
          <p:cNvPr id="23" name="Text 20"/>
          <p:cNvSpPr/>
          <p:nvPr/>
        </p:nvSpPr>
        <p:spPr>
          <a:xfrm>
            <a:off x="2606040" y="4572000"/>
            <a:ext cx="3977640" cy="292608"/>
          </a:xfrm>
          <a:prstGeom prst="rect">
            <a:avLst/>
          </a:prstGeom>
          <a:noFill/>
          <a:ln/>
        </p:spPr>
        <p:txBody>
          <a:bodyPr wrap="square" lIns="0" tIns="0" rIns="0" bIns="0" rtlCol="0" anchor="t">
            <a:normAutofit/>
          </a:bodyPr>
          <a:lstStyle/>
          <a:p>
            <a:pPr algn="l" indent="0" marL="0">
              <a:buNone/>
            </a:pPr>
            <a:r>
              <a:rPr lang="en-US" sz="1270" dirty="0">
                <a:solidFill>
                  <a:srgbClr val="203040"/>
                </a:solidFill>
                <a:latin typeface="Aptos" pitchFamily="34" charset="0"/>
                <a:ea typeface="Aptos" pitchFamily="34" charset="-122"/>
                <a:cs typeface="Aptos" pitchFamily="34" charset="-120"/>
              </a:rPr>
              <a:t>The Father's house gives future hope.</a:t>
            </a:r>
            <a:endParaRPr lang="en-US" sz="1270" dirty="0"/>
          </a:p>
        </p:txBody>
      </p:sp>
      <p:sp>
        <p:nvSpPr>
          <p:cNvPr id="24" name="Text 21"/>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peace_assets/hero_panel.jpg">    </p:cNvPr>
          <p:cNvPicPr>
            <a:picLocks noChangeAspect="1"/>
          </p:cNvPicPr>
          <p:nvPr/>
        </p:nvPicPr>
        <p:blipFill>
          <a:blip r:embed="rId1"/>
          <a:srcRect l="30386" r="30386" t="0" b="0"/>
          <a:stretch/>
        </p:blipFill>
        <p:spPr>
          <a:xfrm>
            <a:off x="7406640" y="0"/>
            <a:ext cx="4785055" cy="6858000"/>
          </a:xfrm>
          <a:prstGeom prst="rect">
            <a:avLst/>
          </a:prstGeom>
        </p:spPr>
      </p:pic>
      <p:sp>
        <p:nvSpPr>
          <p:cNvPr id="3" name="Shape 0"/>
          <p:cNvSpPr/>
          <p:nvPr/>
        </p:nvSpPr>
        <p:spPr>
          <a:xfrm>
            <a:off x="7406640" y="0"/>
            <a:ext cx="4785055" cy="6858000"/>
          </a:xfrm>
          <a:prstGeom prst="rect">
            <a:avLst/>
          </a:prstGeom>
          <a:solidFill>
            <a:srgbClr val="000000">
              <a:alpha val="34000"/>
            </a:srgbClr>
          </a:solidFill>
          <a:ln w="12700">
            <a:solidFill>
              <a:srgbClr val="000000">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Hymn Movement 1</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Peace Christ gives</a:t>
            </a:r>
            <a:endParaRPr lang="en-US" sz="850" dirty="0"/>
          </a:p>
        </p:txBody>
      </p:sp>
      <p:sp>
        <p:nvSpPr>
          <p:cNvPr id="8" name="Text 5"/>
          <p:cNvSpPr/>
          <p:nvPr/>
        </p:nvSpPr>
        <p:spPr>
          <a:xfrm>
            <a:off x="685800" y="1234440"/>
            <a:ext cx="6217920" cy="1060704"/>
          </a:xfrm>
          <a:prstGeom prst="rect">
            <a:avLst/>
          </a:prstGeom>
          <a:noFill/>
          <a:ln/>
        </p:spPr>
        <p:txBody>
          <a:bodyPr wrap="square" lIns="635" tIns="635" rIns="635" bIns="635" rtlCol="0" anchor="t">
            <a:normAutofit/>
          </a:bodyPr>
          <a:lstStyle/>
          <a:p>
            <a:pPr algn="l" indent="0" marL="0">
              <a:buNone/>
            </a:pPr>
            <a:r>
              <a:rPr lang="en-US" sz="1800" b="1" dirty="0">
                <a:solidFill>
                  <a:srgbClr val="18354A"/>
                </a:solidFill>
                <a:latin typeface="Aptos" pitchFamily="34" charset="0"/>
                <a:ea typeface="Aptos" pitchFamily="34" charset="-122"/>
                <a:cs typeface="Aptos" pitchFamily="34" charset="-120"/>
              </a:rPr>
              <a:t>The opening movement contrasts the world's unstable peace with the peace that Christ gives. Trials may surround the believer, yet peace can remain because its foundation is not outward circumstance.</a:t>
            </a:r>
            <a:endParaRPr lang="en-US" sz="1800" dirty="0"/>
          </a:p>
        </p:txBody>
      </p:sp>
      <p:sp>
        <p:nvSpPr>
          <p:cNvPr id="9" name="Shape 6"/>
          <p:cNvSpPr/>
          <p:nvPr/>
        </p:nvSpPr>
        <p:spPr>
          <a:xfrm>
            <a:off x="713232" y="2761488"/>
            <a:ext cx="2816352" cy="1389888"/>
          </a:xfrm>
          <a:prstGeom prst="roundRect">
            <a:avLst>
              <a:gd name="adj" fmla="val 5263"/>
            </a:avLst>
          </a:prstGeom>
          <a:solidFill>
            <a:srgbClr val="F9F4EA">
              <a:alpha val="96000"/>
            </a:srgbClr>
          </a:solidFill>
          <a:ln w="10160">
            <a:solidFill>
              <a:srgbClr val="E2D7C5">
                <a:alpha val="90000"/>
              </a:srgbClr>
            </a:solidFill>
            <a:prstDash val="solid"/>
          </a:ln>
        </p:spPr>
      </p:sp>
      <p:sp>
        <p:nvSpPr>
          <p:cNvPr id="10" name="Text 7"/>
          <p:cNvSpPr/>
          <p:nvPr/>
        </p:nvSpPr>
        <p:spPr>
          <a:xfrm>
            <a:off x="932688" y="2944368"/>
            <a:ext cx="2331720" cy="274320"/>
          </a:xfrm>
          <a:prstGeom prst="rect">
            <a:avLst/>
          </a:prstGeom>
          <a:noFill/>
          <a:ln/>
        </p:spPr>
        <p:txBody>
          <a:bodyPr wrap="square" lIns="635" tIns="635" rIns="635" bIns="635" rtlCol="0" anchor="t">
            <a:normAutofit/>
          </a:bodyPr>
          <a:lstStyle/>
          <a:p>
            <a:pPr algn="l" indent="0" marL="0">
              <a:buNone/>
            </a:pPr>
            <a:r>
              <a:rPr lang="en-US" sz="1400" b="1" dirty="0">
                <a:solidFill>
                  <a:srgbClr val="B7892B"/>
                </a:solidFill>
                <a:latin typeface="Aptos" pitchFamily="34" charset="0"/>
                <a:ea typeface="Aptos" pitchFamily="34" charset="-122"/>
                <a:cs typeface="Aptos" pitchFamily="34" charset="-120"/>
              </a:rPr>
              <a:t>Teaching emphasis</a:t>
            </a:r>
            <a:endParaRPr lang="en-US" sz="1400" dirty="0"/>
          </a:p>
        </p:txBody>
      </p:sp>
      <p:sp>
        <p:nvSpPr>
          <p:cNvPr id="11" name="Text 8"/>
          <p:cNvSpPr/>
          <p:nvPr/>
        </p:nvSpPr>
        <p:spPr>
          <a:xfrm>
            <a:off x="932688" y="3410712"/>
            <a:ext cx="2304288" cy="329184"/>
          </a:xfrm>
          <a:prstGeom prst="rect">
            <a:avLst/>
          </a:prstGeom>
          <a:noFill/>
          <a:ln/>
        </p:spPr>
        <p:txBody>
          <a:bodyPr wrap="square" lIns="635" tIns="635" rIns="635" bIns="635" rtlCol="0" anchor="t">
            <a:normAutofit/>
          </a:bodyPr>
          <a:lstStyle/>
          <a:p>
            <a:pPr algn="l" indent="0" marL="0">
              <a:buNone/>
            </a:pPr>
            <a:r>
              <a:rPr lang="en-US" sz="1250" dirty="0">
                <a:solidFill>
                  <a:srgbClr val="203040"/>
                </a:solidFill>
                <a:latin typeface="Aptos" pitchFamily="34" charset="0"/>
                <a:ea typeface="Aptos" pitchFamily="34" charset="-122"/>
                <a:cs typeface="Aptos" pitchFamily="34" charset="-120"/>
              </a:rPr>
              <a:t>Peace is a gift before it becomes a feeling.</a:t>
            </a:r>
            <a:endParaRPr lang="en-US" sz="1250" dirty="0"/>
          </a:p>
        </p:txBody>
      </p:sp>
      <p:sp>
        <p:nvSpPr>
          <p:cNvPr id="12" name="Shape 9"/>
          <p:cNvSpPr/>
          <p:nvPr/>
        </p:nvSpPr>
        <p:spPr>
          <a:xfrm>
            <a:off x="3794760" y="2761488"/>
            <a:ext cx="2816352" cy="1389888"/>
          </a:xfrm>
          <a:prstGeom prst="roundRect">
            <a:avLst>
              <a:gd name="adj" fmla="val 5263"/>
            </a:avLst>
          </a:prstGeom>
          <a:solidFill>
            <a:srgbClr val="F9F4EA">
              <a:alpha val="96000"/>
            </a:srgbClr>
          </a:solidFill>
          <a:ln w="10160">
            <a:solidFill>
              <a:srgbClr val="E2D7C5">
                <a:alpha val="90000"/>
              </a:srgbClr>
            </a:solidFill>
            <a:prstDash val="solid"/>
          </a:ln>
        </p:spPr>
      </p:sp>
      <p:sp>
        <p:nvSpPr>
          <p:cNvPr id="13" name="Text 10"/>
          <p:cNvSpPr/>
          <p:nvPr/>
        </p:nvSpPr>
        <p:spPr>
          <a:xfrm>
            <a:off x="4014216" y="2944368"/>
            <a:ext cx="2331720" cy="274320"/>
          </a:xfrm>
          <a:prstGeom prst="rect">
            <a:avLst/>
          </a:prstGeom>
          <a:noFill/>
          <a:ln/>
        </p:spPr>
        <p:txBody>
          <a:bodyPr wrap="square" lIns="635" tIns="635" rIns="635" bIns="635" rtlCol="0" anchor="t">
            <a:normAutofit/>
          </a:bodyPr>
          <a:lstStyle/>
          <a:p>
            <a:pPr algn="l" indent="0" marL="0">
              <a:buNone/>
            </a:pPr>
            <a:r>
              <a:rPr lang="en-US" sz="1400" b="1" dirty="0">
                <a:solidFill>
                  <a:srgbClr val="B7892B"/>
                </a:solidFill>
                <a:latin typeface="Aptos" pitchFamily="34" charset="0"/>
                <a:ea typeface="Aptos" pitchFamily="34" charset="-122"/>
                <a:cs typeface="Aptos" pitchFamily="34" charset="-120"/>
              </a:rPr>
              <a:t>Scripture link</a:t>
            </a:r>
            <a:endParaRPr lang="en-US" sz="1400" dirty="0"/>
          </a:p>
        </p:txBody>
      </p:sp>
      <p:sp>
        <p:nvSpPr>
          <p:cNvPr id="14" name="Text 11"/>
          <p:cNvSpPr/>
          <p:nvPr/>
        </p:nvSpPr>
        <p:spPr>
          <a:xfrm>
            <a:off x="4014216" y="3410712"/>
            <a:ext cx="2304288" cy="329184"/>
          </a:xfrm>
          <a:prstGeom prst="rect">
            <a:avLst/>
          </a:prstGeom>
          <a:noFill/>
          <a:ln/>
        </p:spPr>
        <p:txBody>
          <a:bodyPr wrap="square" lIns="635" tIns="635" rIns="635" bIns="635" rtlCol="0" anchor="t">
            <a:normAutofit/>
          </a:bodyPr>
          <a:lstStyle/>
          <a:p>
            <a:pPr algn="l" indent="0" marL="0">
              <a:buNone/>
            </a:pPr>
            <a:r>
              <a:rPr lang="en-US" sz="1250" dirty="0">
                <a:solidFill>
                  <a:srgbClr val="203040"/>
                </a:solidFill>
                <a:latin typeface="Aptos" pitchFamily="34" charset="0"/>
                <a:ea typeface="Aptos" pitchFamily="34" charset="-122"/>
                <a:cs typeface="Aptos" pitchFamily="34" charset="-120"/>
              </a:rPr>
              <a:t>John 14:27 guards the heart from fear.</a:t>
            </a:r>
            <a:endParaRPr lang="en-US" sz="1250" dirty="0"/>
          </a:p>
        </p:txBody>
      </p:sp>
      <p:sp>
        <p:nvSpPr>
          <p:cNvPr id="15" name="Text 12"/>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peace_assets/cross_path_panel.jpg">    </p:cNvPr>
          <p:cNvPicPr>
            <a:picLocks noChangeAspect="1"/>
          </p:cNvPicPr>
          <p:nvPr/>
        </p:nvPicPr>
        <p:blipFill>
          <a:blip r:embed="rId1"/>
          <a:srcRect l="30386" r="30386" t="0" b="0"/>
          <a:stretch/>
        </p:blipFill>
        <p:spPr>
          <a:xfrm>
            <a:off x="0" y="0"/>
            <a:ext cx="4785055" cy="6858000"/>
          </a:xfrm>
          <a:prstGeom prst="rect">
            <a:avLst/>
          </a:prstGeom>
        </p:spPr>
      </p:pic>
      <p:sp>
        <p:nvSpPr>
          <p:cNvPr id="3" name="Shape 0"/>
          <p:cNvSpPr/>
          <p:nvPr/>
        </p:nvSpPr>
        <p:spPr>
          <a:xfrm>
            <a:off x="0" y="0"/>
            <a:ext cx="4785055" cy="6858000"/>
          </a:xfrm>
          <a:prstGeom prst="rect">
            <a:avLst/>
          </a:prstGeom>
          <a:solidFill>
            <a:srgbClr val="000000">
              <a:alpha val="38000"/>
            </a:srgbClr>
          </a:solidFill>
          <a:ln w="12700">
            <a:solidFill>
              <a:srgbClr val="000000">
                <a:alpha val="0"/>
              </a:srgbClr>
            </a:solidFill>
            <a:prstDash val="solid"/>
          </a:ln>
        </p:spPr>
      </p:sp>
      <p:sp>
        <p:nvSpPr>
          <p:cNvPr id="4" name="Shape 1"/>
          <p:cNvSpPr/>
          <p:nvPr/>
        </p:nvSpPr>
        <p:spPr>
          <a:xfrm>
            <a:off x="411480" y="164592"/>
            <a:ext cx="7818120" cy="859536"/>
          </a:xfrm>
          <a:prstGeom prst="rect">
            <a:avLst/>
          </a:prstGeom>
          <a:solidFill>
            <a:srgbClr val="FFFFFF">
              <a:alpha val="90000"/>
            </a:srgbClr>
          </a:solidFill>
          <a:ln w="12700">
            <a:solidFill>
              <a:srgbClr val="FFFFFF">
                <a:alpha val="0"/>
              </a:srgbClr>
            </a:solidFill>
            <a:prstDash val="solid"/>
          </a:ln>
        </p:spPr>
      </p:sp>
      <p:sp>
        <p:nvSpPr>
          <p:cNvPr id="5" name="Text 2"/>
          <p:cNvSpPr/>
          <p:nvPr/>
        </p:nvSpPr>
        <p:spPr>
          <a:xfrm>
            <a:off x="594360" y="292608"/>
            <a:ext cx="7863840" cy="384048"/>
          </a:xfrm>
          <a:prstGeom prst="rect">
            <a:avLst/>
          </a:prstGeom>
          <a:noFill/>
          <a:ln/>
        </p:spPr>
        <p:txBody>
          <a:bodyPr wrap="square" lIns="0" tIns="0" rIns="0" bIns="0" rtlCol="0" anchor="ctr">
            <a:normAutofit/>
          </a:bodyPr>
          <a:lstStyle/>
          <a:p>
            <a:pPr indent="0" marL="0">
              <a:buNone/>
            </a:pPr>
            <a:r>
              <a:rPr lang="en-US" sz="2400" b="1" dirty="0">
                <a:solidFill>
                  <a:srgbClr val="18354A"/>
                </a:solidFill>
                <a:latin typeface="Georgia" pitchFamily="34" charset="0"/>
                <a:ea typeface="Georgia" pitchFamily="34" charset="-122"/>
                <a:cs typeface="Georgia" pitchFamily="34" charset="-120"/>
              </a:rPr>
              <a:t>Hymn Movement 2</a:t>
            </a:r>
            <a:endParaRPr lang="en-US" sz="2400" dirty="0"/>
          </a:p>
        </p:txBody>
      </p:sp>
      <p:sp>
        <p:nvSpPr>
          <p:cNvPr id="6" name="Shape 3"/>
          <p:cNvSpPr/>
          <p:nvPr/>
        </p:nvSpPr>
        <p:spPr>
          <a:xfrm>
            <a:off x="594360" y="804672"/>
            <a:ext cx="2011680" cy="0"/>
          </a:xfrm>
          <a:prstGeom prst="line">
            <a:avLst/>
          </a:prstGeom>
          <a:noFill/>
          <a:ln w="25400">
            <a:solidFill>
              <a:srgbClr val="B7892B"/>
            </a:solidFill>
            <a:prstDash val="solid"/>
          </a:ln>
        </p:spPr>
      </p:sp>
      <p:sp>
        <p:nvSpPr>
          <p:cNvPr id="7" name="Text 4"/>
          <p:cNvSpPr/>
          <p:nvPr/>
        </p:nvSpPr>
        <p:spPr>
          <a:xfrm>
            <a:off x="2743200" y="713232"/>
            <a:ext cx="8046720" cy="201168"/>
          </a:xfrm>
          <a:prstGeom prst="rect">
            <a:avLst/>
          </a:prstGeom>
          <a:noFill/>
          <a:ln/>
        </p:spPr>
        <p:txBody>
          <a:bodyPr wrap="square" lIns="0" tIns="0" rIns="0" bIns="0" rtlCol="0" anchor="ctr"/>
          <a:lstStyle/>
          <a:p>
            <a:pPr indent="0" marL="0">
              <a:buNone/>
            </a:pPr>
            <a:r>
              <a:rPr lang="en-US" sz="850" i="1" dirty="0">
                <a:solidFill>
                  <a:srgbClr val="B7892B"/>
                </a:solidFill>
                <a:latin typeface="Aptos" pitchFamily="34" charset="0"/>
                <a:ea typeface="Aptos" pitchFamily="34" charset="-122"/>
                <a:cs typeface="Aptos" pitchFamily="34" charset="-120"/>
              </a:rPr>
              <a:t>Joy in knowing Christ</a:t>
            </a:r>
            <a:endParaRPr lang="en-US" sz="850" dirty="0"/>
          </a:p>
        </p:txBody>
      </p:sp>
      <p:sp>
        <p:nvSpPr>
          <p:cNvPr id="8" name="Text 5"/>
          <p:cNvSpPr/>
          <p:nvPr/>
        </p:nvSpPr>
        <p:spPr>
          <a:xfrm>
            <a:off x="5257800" y="1152144"/>
            <a:ext cx="6080760" cy="1152144"/>
          </a:xfrm>
          <a:prstGeom prst="rect">
            <a:avLst/>
          </a:prstGeom>
          <a:noFill/>
          <a:ln/>
        </p:spPr>
        <p:txBody>
          <a:bodyPr wrap="square" lIns="635" tIns="635" rIns="635" bIns="635" rtlCol="0" anchor="t">
            <a:normAutofit/>
          </a:bodyPr>
          <a:lstStyle/>
          <a:p>
            <a:pPr algn="l" indent="0" marL="0">
              <a:buNone/>
            </a:pPr>
            <a:r>
              <a:rPr lang="en-US" sz="1800" b="1" dirty="0">
                <a:solidFill>
                  <a:srgbClr val="18354A"/>
                </a:solidFill>
                <a:latin typeface="Aptos" pitchFamily="34" charset="0"/>
                <a:ea typeface="Aptos" pitchFamily="34" charset="-122"/>
                <a:cs typeface="Aptos" pitchFamily="34" charset="-120"/>
              </a:rPr>
              <a:t>The song then remembers the change brought by knowing Christ as Savior and King. The believer is not merely calmed; the heart is redirected from darkness toward the Lord who reigns.</a:t>
            </a:r>
            <a:endParaRPr lang="en-US" sz="1800" dirty="0"/>
          </a:p>
        </p:txBody>
      </p:sp>
      <p:sp>
        <p:nvSpPr>
          <p:cNvPr id="9" name="Text 6"/>
          <p:cNvSpPr/>
          <p:nvPr/>
        </p:nvSpPr>
        <p:spPr>
          <a:xfrm>
            <a:off x="5394960" y="2788920"/>
            <a:ext cx="5349240" cy="1508760"/>
          </a:xfrm>
          <a:prstGeom prst="rect">
            <a:avLst/>
          </a:prstGeom>
          <a:noFill/>
          <a:ln/>
        </p:spPr>
        <p:txBody>
          <a:bodyPr wrap="square" lIns="889" tIns="889" rIns="889" bIns="889" rtlCol="0" anchor="ctr">
            <a:normAutofit/>
          </a:bodyPr>
          <a:lstStyle/>
          <a:p>
            <a:r>
              <a:rPr lang="en-US" sz="1360" dirty="0">
                <a:solidFill>
                  <a:srgbClr val="203040"/>
                </a:solidFill>
                <a:latin typeface="Aptos" pitchFamily="34" charset="0"/>
                <a:ea typeface="Aptos" pitchFamily="34" charset="-122"/>
                <a:cs typeface="Aptos" pitchFamily="34" charset="-120"/>
              </a:rPr>
              <a:t>Christian peace is personal because it is tied to Christ himself.</a:t>
            </a:r>
            <a:endParaRPr lang="en-US" sz="1360" dirty="0"/>
          </a:p>
          <a:p>
            <a:r>
              <a:rPr lang="en-US" sz="1360" dirty="0">
                <a:solidFill>
                  <a:srgbClr val="203040"/>
                </a:solidFill>
                <a:latin typeface="Aptos" pitchFamily="34" charset="0"/>
                <a:ea typeface="Aptos" pitchFamily="34" charset="-122"/>
                <a:cs typeface="Aptos" pitchFamily="34" charset="-120"/>
              </a:rPr>
              <a:t>Joy is not the absence of burden; it is the presence of a stronger Savior.</a:t>
            </a:r>
            <a:endParaRPr lang="en-US" sz="1360" dirty="0"/>
          </a:p>
          <a:p>
            <a:r>
              <a:rPr lang="en-US" sz="1360" dirty="0">
                <a:solidFill>
                  <a:srgbClr val="203040"/>
                </a:solidFill>
                <a:latin typeface="Aptos" pitchFamily="34" charset="0"/>
                <a:ea typeface="Aptos" pitchFamily="34" charset="-122"/>
                <a:cs typeface="Aptos" pitchFamily="34" charset="-120"/>
              </a:rPr>
              <a:t>The congregation can sing this as testimony, not theory.</a:t>
            </a:r>
            <a:endParaRPr lang="en-US" sz="1360" dirty="0"/>
          </a:p>
        </p:txBody>
      </p:sp>
      <p:sp>
        <p:nvSpPr>
          <p:cNvPr id="10" name="Text 7"/>
          <p:cNvSpPr/>
          <p:nvPr/>
        </p:nvSpPr>
        <p:spPr>
          <a:xfrm>
            <a:off x="502920" y="6537960"/>
            <a:ext cx="11155680" cy="164592"/>
          </a:xfrm>
          <a:prstGeom prst="rect">
            <a:avLst/>
          </a:prstGeom>
          <a:noFill/>
          <a:ln/>
        </p:spPr>
        <p:txBody>
          <a:bodyPr wrap="square" lIns="0" tIns="0" rIns="0" bIns="0" rtlCol="0" anchor="ctr"/>
          <a:lstStyle/>
          <a:p>
            <a:pPr algn="ctr" indent="0" marL="0">
              <a:buNone/>
            </a:pPr>
            <a:r>
              <a:rPr lang="en-US" sz="680" dirty="0">
                <a:solidFill>
                  <a:srgbClr val="69747B"/>
                </a:solidFill>
                <a:latin typeface="Aptos" pitchFamily="34" charset="0"/>
                <a:ea typeface="Aptos" pitchFamily="34" charset="-122"/>
                <a:cs typeface="Aptos" pitchFamily="34" charset="-120"/>
              </a:rPr>
              <a:t>Prepared for teaching and small group use - hymninfo.com</a:t>
            </a:r>
            <a:endParaRPr lang="en-US" sz="68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There's a Peace in My Heart</dc:title>
  <dc:subject>Hymn study resource</dc:subject>
  <dc:creator>HymnInfo.com</dc:creator>
  <cp:lastModifiedBy>HymnInfo.com</cp:lastModifiedBy>
  <cp:revision>1</cp:revision>
  <dcterms:created xsi:type="dcterms:W3CDTF">2026-07-24T14:24:31Z</dcterms:created>
  <dcterms:modified xsi:type="dcterms:W3CDTF">2026-07-24T14:24:31Z</dcterms:modified>
</cp:coreProperties>
</file>