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wide_cinematic_landscape_at_golden_hour_sunri_batch_1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640080" y="685800"/>
            <a:ext cx="6400800" cy="5257800"/>
          </a:xfrm>
          <a:prstGeom prst="rect">
            <a:avLst/>
          </a:prstGeom>
          <a:solidFill>
            <a:srgbClr val="182630">
              <a:alpha val="88000"/>
            </a:srgbClr>
          </a:solidFill>
          <a:ln w="12700">
            <a:solidFill>
              <a:srgbClr val="B47A2B">
                <a:alpha val="80000"/>
              </a:srgbClr>
            </a:solidFill>
            <a:prstDash val="solid"/>
          </a:ln>
        </p:spPr>
      </p:sp>
      <p:sp>
        <p:nvSpPr>
          <p:cNvPr id="4" name="Text 1"/>
          <p:cNvSpPr/>
          <p:nvPr/>
        </p:nvSpPr>
        <p:spPr>
          <a:xfrm>
            <a:off x="960120" y="1133856"/>
            <a:ext cx="5806440" cy="1170432"/>
          </a:xfrm>
          <a:prstGeom prst="rect">
            <a:avLst/>
          </a:prstGeom>
          <a:noFill/>
          <a:ln/>
        </p:spPr>
        <p:txBody>
          <a:bodyPr wrap="square" lIns="635" tIns="635" rIns="635" bIns="635" rtlCol="0" anchor="ctr">
            <a:normAutofit/>
          </a:bodyPr>
          <a:lstStyle/>
          <a:p>
            <a:pPr indent="0" marL="0">
              <a:buNone/>
            </a:pPr>
            <a:r>
              <a:rPr lang="en-US" sz="3900" b="1" dirty="0">
                <a:solidFill>
                  <a:srgbClr val="FFFFFF"/>
                </a:solidFill>
                <a:latin typeface="Aptos Display" pitchFamily="34" charset="0"/>
                <a:ea typeface="Aptos Display" pitchFamily="34" charset="-122"/>
                <a:cs typeface="Aptos Display" pitchFamily="34" charset="-120"/>
              </a:rPr>
              <a:t>All Creatures of Our God and King</a:t>
            </a:r>
            <a:endParaRPr lang="en-US" sz="3900" dirty="0"/>
          </a:p>
        </p:txBody>
      </p:sp>
      <p:sp>
        <p:nvSpPr>
          <p:cNvPr id="5" name="Text 2"/>
          <p:cNvSpPr/>
          <p:nvPr/>
        </p:nvSpPr>
        <p:spPr>
          <a:xfrm>
            <a:off x="987552" y="2532888"/>
            <a:ext cx="5577840" cy="310896"/>
          </a:xfrm>
          <a:prstGeom prst="rect">
            <a:avLst/>
          </a:prstGeom>
          <a:noFill/>
          <a:ln/>
        </p:spPr>
        <p:txBody>
          <a:bodyPr wrap="square" lIns="0" tIns="0" rIns="0" bIns="0" rtlCol="0" anchor="ctr">
            <a:normAutofit/>
          </a:bodyPr>
          <a:lstStyle/>
          <a:p>
            <a:pPr indent="0" marL="0">
              <a:buNone/>
            </a:pPr>
            <a:r>
              <a:rPr lang="en-US" sz="1500" i="1" dirty="0">
                <a:solidFill>
                  <a:srgbClr val="F6EBD5"/>
                </a:solidFill>
              </a:rPr>
              <a:t>First line: “All creatures of our God and King”</a:t>
            </a:r>
            <a:endParaRPr lang="en-US" sz="1500" dirty="0"/>
          </a:p>
        </p:txBody>
      </p:sp>
      <p:sp>
        <p:nvSpPr>
          <p:cNvPr id="6" name="Text 3"/>
          <p:cNvSpPr/>
          <p:nvPr/>
        </p:nvSpPr>
        <p:spPr>
          <a:xfrm>
            <a:off x="987552" y="3063240"/>
            <a:ext cx="5486400" cy="502920"/>
          </a:xfrm>
          <a:prstGeom prst="rect">
            <a:avLst/>
          </a:prstGeom>
          <a:noFill/>
          <a:ln/>
        </p:spPr>
        <p:txBody>
          <a:bodyPr wrap="square" lIns="254" tIns="254" rIns="254" bIns="254" rtlCol="0" anchor="ctr">
            <a:normAutofit/>
          </a:bodyPr>
          <a:lstStyle/>
          <a:p>
            <a:pPr indent="0" marL="0">
              <a:buNone/>
            </a:pPr>
            <a:r>
              <a:rPr lang="en-US" sz="1500" dirty="0">
                <a:solidFill>
                  <a:srgbClr val="F6EBD5"/>
                </a:solidFill>
              </a:rPr>
              <a:t>Francis of Assisi • William Henry Draper • LASST UNS ERFREUEN • 1919</a:t>
            </a:r>
            <a:endParaRPr lang="en-US" sz="1500" dirty="0"/>
          </a:p>
        </p:txBody>
      </p:sp>
      <p:sp>
        <p:nvSpPr>
          <p:cNvPr id="7" name="Text 4"/>
          <p:cNvSpPr/>
          <p:nvPr/>
        </p:nvSpPr>
        <p:spPr>
          <a:xfrm>
            <a:off x="987552" y="3858768"/>
            <a:ext cx="5303520" cy="292608"/>
          </a:xfrm>
          <a:prstGeom prst="rect">
            <a:avLst/>
          </a:prstGeom>
          <a:noFill/>
          <a:ln/>
        </p:spPr>
        <p:txBody>
          <a:bodyPr wrap="square" lIns="0" tIns="0" rIns="0" bIns="0" rtlCol="0" anchor="ctr"/>
          <a:lstStyle/>
          <a:p>
            <a:pPr indent="0" marL="0">
              <a:buNone/>
            </a:pPr>
            <a:r>
              <a:rPr lang="en-US" sz="1600" b="1" dirty="0">
                <a:solidFill>
                  <a:srgbClr val="F4E6C5"/>
                </a:solidFill>
              </a:rPr>
              <a:t>Primary Scripture: Psalm 148</a:t>
            </a:r>
            <a:endParaRPr lang="en-US" sz="1600" dirty="0"/>
          </a:p>
        </p:txBody>
      </p:sp>
      <p:sp>
        <p:nvSpPr>
          <p:cNvPr id="8" name="Text 5"/>
          <p:cNvSpPr/>
          <p:nvPr/>
        </p:nvSpPr>
        <p:spPr>
          <a:xfrm>
            <a:off x="987552" y="4343400"/>
            <a:ext cx="5303520" cy="585216"/>
          </a:xfrm>
          <a:prstGeom prst="rect">
            <a:avLst/>
          </a:prstGeom>
          <a:noFill/>
          <a:ln/>
        </p:spPr>
        <p:txBody>
          <a:bodyPr wrap="square" lIns="0" tIns="0" rIns="0" bIns="0" rtlCol="0" anchor="ctr">
            <a:normAutofit/>
          </a:bodyPr>
          <a:lstStyle/>
          <a:p>
            <a:pPr indent="0" marL="0">
              <a:buNone/>
            </a:pPr>
            <a:r>
              <a:rPr lang="en-US" sz="1600" dirty="0">
                <a:solidFill>
                  <a:srgbClr val="F6EBD5"/>
                </a:solidFill>
              </a:rPr>
              <a:t>A hymn study for worship, creation, providence, and doxology</a:t>
            </a:r>
            <a:endParaRPr lang="en-US" sz="1600" dirty="0"/>
          </a:p>
        </p:txBody>
      </p:sp>
      <p:sp>
        <p:nvSpPr>
          <p:cNvPr id="9" name="Text 6"/>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a_serene_warmly_lit_highly_detailed_scene_like_a_batch_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57200"/>
            <a:ext cx="4572000" cy="310896"/>
          </a:xfrm>
          <a:prstGeom prst="rect">
            <a:avLst/>
          </a:prstGeom>
          <a:noFill/>
          <a:ln/>
        </p:spPr>
        <p:txBody>
          <a:bodyPr wrap="square" lIns="0" tIns="0" rIns="0" bIns="0" rtlCol="0" anchor="ctr"/>
          <a:lstStyle/>
          <a:p>
            <a:pPr indent="0" marL="0">
              <a:buNone/>
            </a:pPr>
            <a:r>
              <a:rPr lang="en-US" sz="1500" b="1" dirty="0">
                <a:solidFill>
                  <a:srgbClr val="B47A2B"/>
                </a:solidFill>
              </a:rPr>
              <a:t>Stanza Study 2</a:t>
            </a:r>
            <a:endParaRPr lang="en-US" sz="1500" dirty="0"/>
          </a:p>
        </p:txBody>
      </p:sp>
      <p:sp>
        <p:nvSpPr>
          <p:cNvPr id="4" name="Text 1"/>
          <p:cNvSpPr/>
          <p:nvPr/>
        </p:nvSpPr>
        <p:spPr>
          <a:xfrm>
            <a:off x="658368" y="822960"/>
            <a:ext cx="10744200" cy="50292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Wind, Clouds, Morning, and Evening</a:t>
            </a:r>
            <a:endParaRPr lang="en-US" sz="3000" dirty="0"/>
          </a:p>
        </p:txBody>
      </p:sp>
      <p:sp>
        <p:nvSpPr>
          <p:cNvPr id="5" name="Shape 2"/>
          <p:cNvSpPr/>
          <p:nvPr/>
        </p:nvSpPr>
        <p:spPr>
          <a:xfrm>
            <a:off x="685800" y="1600200"/>
            <a:ext cx="3520440" cy="4251960"/>
          </a:xfrm>
          <a:prstGeom prst="rect">
            <a:avLst/>
          </a:prstGeom>
          <a:solidFill>
            <a:srgbClr val="F6F0E3">
              <a:alpha val="95000"/>
            </a:srgbClr>
          </a:solidFill>
          <a:ln w="12700">
            <a:solidFill>
              <a:srgbClr val="FFFFFF">
                <a:alpha val="40000"/>
              </a:srgbClr>
            </a:solidFill>
            <a:prstDash val="solid"/>
          </a:ln>
        </p:spPr>
      </p:sp>
      <p:sp>
        <p:nvSpPr>
          <p:cNvPr id="6" name="Shape 3"/>
          <p:cNvSpPr/>
          <p:nvPr/>
        </p:nvSpPr>
        <p:spPr>
          <a:xfrm>
            <a:off x="4434840" y="1600200"/>
            <a:ext cx="3520440" cy="4251960"/>
          </a:xfrm>
          <a:prstGeom prst="rect">
            <a:avLst/>
          </a:prstGeom>
          <a:solidFill>
            <a:srgbClr val="F6F0E3">
              <a:alpha val="95000"/>
            </a:srgbClr>
          </a:solidFill>
          <a:ln w="12700">
            <a:solidFill>
              <a:srgbClr val="FFFFFF">
                <a:alpha val="40000"/>
              </a:srgbClr>
            </a:solidFill>
            <a:prstDash val="solid"/>
          </a:ln>
        </p:spPr>
      </p:sp>
      <p:sp>
        <p:nvSpPr>
          <p:cNvPr id="7" name="Shape 4"/>
          <p:cNvSpPr/>
          <p:nvPr/>
        </p:nvSpPr>
        <p:spPr>
          <a:xfrm>
            <a:off x="8183880" y="1600200"/>
            <a:ext cx="3246120" cy="4251960"/>
          </a:xfrm>
          <a:prstGeom prst="rect">
            <a:avLst/>
          </a:prstGeom>
          <a:solidFill>
            <a:srgbClr val="F6F0E3">
              <a:alpha val="95000"/>
            </a:srgbClr>
          </a:solidFill>
          <a:ln w="12700">
            <a:solidFill>
              <a:srgbClr val="FFFFFF">
                <a:alpha val="40000"/>
              </a:srgbClr>
            </a:solidFill>
            <a:prstDash val="solid"/>
          </a:ln>
        </p:spPr>
      </p:sp>
      <p:sp>
        <p:nvSpPr>
          <p:cNvPr id="8" name="Text 5"/>
          <p:cNvSpPr/>
          <p:nvPr/>
        </p:nvSpPr>
        <p:spPr>
          <a:xfrm>
            <a:off x="93268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Theme</a:t>
            </a:r>
            <a:endParaRPr lang="en-US" sz="1700" dirty="0"/>
          </a:p>
        </p:txBody>
      </p:sp>
      <p:sp>
        <p:nvSpPr>
          <p:cNvPr id="9" name="Text 6"/>
          <p:cNvSpPr/>
          <p:nvPr/>
        </p:nvSpPr>
        <p:spPr>
          <a:xfrm>
            <a:off x="93268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The daily patterns of sky, weather, and time become reminders of God’s faithfulness.</a:t>
            </a:r>
            <a:endParaRPr lang="en-US" sz="1650" dirty="0"/>
          </a:p>
        </p:txBody>
      </p:sp>
      <p:sp>
        <p:nvSpPr>
          <p:cNvPr id="10" name="Text 7"/>
          <p:cNvSpPr/>
          <p:nvPr/>
        </p:nvSpPr>
        <p:spPr>
          <a:xfrm>
            <a:off x="468172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Scripture Link</a:t>
            </a:r>
            <a:endParaRPr lang="en-US" sz="1700" dirty="0"/>
          </a:p>
        </p:txBody>
      </p:sp>
      <p:sp>
        <p:nvSpPr>
          <p:cNvPr id="11" name="Text 8"/>
          <p:cNvSpPr/>
          <p:nvPr/>
        </p:nvSpPr>
        <p:spPr>
          <a:xfrm>
            <a:off x="468172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Psalm 104 celebrates God’s wisdom in the rhythms and gifts of creation.</a:t>
            </a:r>
            <a:endParaRPr lang="en-US" sz="1650" dirty="0"/>
          </a:p>
        </p:txBody>
      </p:sp>
      <p:sp>
        <p:nvSpPr>
          <p:cNvPr id="12" name="Text 9"/>
          <p:cNvSpPr/>
          <p:nvPr/>
        </p:nvSpPr>
        <p:spPr>
          <a:xfrm>
            <a:off x="8430768" y="1847088"/>
            <a:ext cx="2697480" cy="274320"/>
          </a:xfrm>
          <a:prstGeom prst="rect">
            <a:avLst/>
          </a:prstGeom>
          <a:noFill/>
          <a:ln/>
        </p:spPr>
        <p:txBody>
          <a:bodyPr wrap="square" lIns="0" tIns="0" rIns="0" bIns="0" rtlCol="0" anchor="ctr"/>
          <a:lstStyle/>
          <a:p>
            <a:pPr indent="0" marL="0">
              <a:buNone/>
            </a:pPr>
            <a:r>
              <a:rPr lang="en-US" sz="1700" b="1" dirty="0">
                <a:solidFill>
                  <a:srgbClr val="4F7052"/>
                </a:solidFill>
              </a:rPr>
              <a:t>Teaching Emphasis</a:t>
            </a:r>
            <a:endParaRPr lang="en-US" sz="1700" dirty="0"/>
          </a:p>
        </p:txBody>
      </p:sp>
      <p:sp>
        <p:nvSpPr>
          <p:cNvPr id="13" name="Text 10"/>
          <p:cNvSpPr/>
          <p:nvPr/>
        </p:nvSpPr>
        <p:spPr>
          <a:xfrm>
            <a:off x="8430768" y="2304288"/>
            <a:ext cx="269748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Teach believers to receive ordinary days as repeated calls to praise.</a:t>
            </a:r>
            <a:endParaRPr lang="en-US" sz="1650" dirty="0"/>
          </a:p>
        </p:txBody>
      </p:sp>
      <p:sp>
        <p:nvSpPr>
          <p:cNvPr id="14" name="Text 11"/>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a_wide_cinematic_landscape_at_golden_hour_sunri_batch_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57200"/>
            <a:ext cx="4572000" cy="310896"/>
          </a:xfrm>
          <a:prstGeom prst="rect">
            <a:avLst/>
          </a:prstGeom>
          <a:noFill/>
          <a:ln/>
        </p:spPr>
        <p:txBody>
          <a:bodyPr wrap="square" lIns="0" tIns="0" rIns="0" bIns="0" rtlCol="0" anchor="ctr"/>
          <a:lstStyle/>
          <a:p>
            <a:pPr indent="0" marL="0">
              <a:buNone/>
            </a:pPr>
            <a:r>
              <a:rPr lang="en-US" sz="1500" b="1" dirty="0">
                <a:solidFill>
                  <a:srgbClr val="B47A2B"/>
                </a:solidFill>
              </a:rPr>
              <a:t>Stanza Study 3</a:t>
            </a:r>
            <a:endParaRPr lang="en-US" sz="1500" dirty="0"/>
          </a:p>
        </p:txBody>
      </p:sp>
      <p:sp>
        <p:nvSpPr>
          <p:cNvPr id="4" name="Text 1"/>
          <p:cNvSpPr/>
          <p:nvPr/>
        </p:nvSpPr>
        <p:spPr>
          <a:xfrm>
            <a:off x="658368" y="822960"/>
            <a:ext cx="10744200" cy="50292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Water and Fire as Servants of God</a:t>
            </a:r>
            <a:endParaRPr lang="en-US" sz="3000" dirty="0"/>
          </a:p>
        </p:txBody>
      </p:sp>
      <p:sp>
        <p:nvSpPr>
          <p:cNvPr id="5" name="Shape 2"/>
          <p:cNvSpPr/>
          <p:nvPr/>
        </p:nvSpPr>
        <p:spPr>
          <a:xfrm>
            <a:off x="685800" y="1600200"/>
            <a:ext cx="3520440" cy="4251960"/>
          </a:xfrm>
          <a:prstGeom prst="rect">
            <a:avLst/>
          </a:prstGeom>
          <a:solidFill>
            <a:srgbClr val="F6F0E3">
              <a:alpha val="95000"/>
            </a:srgbClr>
          </a:solidFill>
          <a:ln w="12700">
            <a:solidFill>
              <a:srgbClr val="FFFFFF">
                <a:alpha val="40000"/>
              </a:srgbClr>
            </a:solidFill>
            <a:prstDash val="solid"/>
          </a:ln>
        </p:spPr>
      </p:sp>
      <p:sp>
        <p:nvSpPr>
          <p:cNvPr id="6" name="Shape 3"/>
          <p:cNvSpPr/>
          <p:nvPr/>
        </p:nvSpPr>
        <p:spPr>
          <a:xfrm>
            <a:off x="4434840" y="1600200"/>
            <a:ext cx="3520440" cy="4251960"/>
          </a:xfrm>
          <a:prstGeom prst="rect">
            <a:avLst/>
          </a:prstGeom>
          <a:solidFill>
            <a:srgbClr val="F6F0E3">
              <a:alpha val="95000"/>
            </a:srgbClr>
          </a:solidFill>
          <a:ln w="12700">
            <a:solidFill>
              <a:srgbClr val="FFFFFF">
                <a:alpha val="40000"/>
              </a:srgbClr>
            </a:solidFill>
            <a:prstDash val="solid"/>
          </a:ln>
        </p:spPr>
      </p:sp>
      <p:sp>
        <p:nvSpPr>
          <p:cNvPr id="7" name="Shape 4"/>
          <p:cNvSpPr/>
          <p:nvPr/>
        </p:nvSpPr>
        <p:spPr>
          <a:xfrm>
            <a:off x="8183880" y="1600200"/>
            <a:ext cx="3246120" cy="4251960"/>
          </a:xfrm>
          <a:prstGeom prst="rect">
            <a:avLst/>
          </a:prstGeom>
          <a:solidFill>
            <a:srgbClr val="F6F0E3">
              <a:alpha val="95000"/>
            </a:srgbClr>
          </a:solidFill>
          <a:ln w="12700">
            <a:solidFill>
              <a:srgbClr val="FFFFFF">
                <a:alpha val="40000"/>
              </a:srgbClr>
            </a:solidFill>
            <a:prstDash val="solid"/>
          </a:ln>
        </p:spPr>
      </p:sp>
      <p:sp>
        <p:nvSpPr>
          <p:cNvPr id="8" name="Text 5"/>
          <p:cNvSpPr/>
          <p:nvPr/>
        </p:nvSpPr>
        <p:spPr>
          <a:xfrm>
            <a:off x="93268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Theme</a:t>
            </a:r>
            <a:endParaRPr lang="en-US" sz="1700" dirty="0"/>
          </a:p>
        </p:txBody>
      </p:sp>
      <p:sp>
        <p:nvSpPr>
          <p:cNvPr id="9" name="Text 6"/>
          <p:cNvSpPr/>
          <p:nvPr/>
        </p:nvSpPr>
        <p:spPr>
          <a:xfrm>
            <a:off x="93268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Water and fire are pictured as useful, life-giving parts of God’s world: refreshing, warming, lighting, and sustaining.</a:t>
            </a:r>
            <a:endParaRPr lang="en-US" sz="1650" dirty="0"/>
          </a:p>
        </p:txBody>
      </p:sp>
      <p:sp>
        <p:nvSpPr>
          <p:cNvPr id="10" name="Text 7"/>
          <p:cNvSpPr/>
          <p:nvPr/>
        </p:nvSpPr>
        <p:spPr>
          <a:xfrm>
            <a:off x="468172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Scripture Link</a:t>
            </a:r>
            <a:endParaRPr lang="en-US" sz="1700" dirty="0"/>
          </a:p>
        </p:txBody>
      </p:sp>
      <p:sp>
        <p:nvSpPr>
          <p:cNvPr id="11" name="Text 8"/>
          <p:cNvSpPr/>
          <p:nvPr/>
        </p:nvSpPr>
        <p:spPr>
          <a:xfrm>
            <a:off x="468172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Psalm 104 sees creation as ordered by divine wisdom and sustained by God’s open hand.</a:t>
            </a:r>
            <a:endParaRPr lang="en-US" sz="1650" dirty="0"/>
          </a:p>
        </p:txBody>
      </p:sp>
      <p:sp>
        <p:nvSpPr>
          <p:cNvPr id="12" name="Text 9"/>
          <p:cNvSpPr/>
          <p:nvPr/>
        </p:nvSpPr>
        <p:spPr>
          <a:xfrm>
            <a:off x="8430768" y="1847088"/>
            <a:ext cx="2697480" cy="274320"/>
          </a:xfrm>
          <a:prstGeom prst="rect">
            <a:avLst/>
          </a:prstGeom>
          <a:noFill/>
          <a:ln/>
        </p:spPr>
        <p:txBody>
          <a:bodyPr wrap="square" lIns="0" tIns="0" rIns="0" bIns="0" rtlCol="0" anchor="ctr"/>
          <a:lstStyle/>
          <a:p>
            <a:pPr indent="0" marL="0">
              <a:buNone/>
            </a:pPr>
            <a:r>
              <a:rPr lang="en-US" sz="1700" b="1" dirty="0">
                <a:solidFill>
                  <a:srgbClr val="4F7052"/>
                </a:solidFill>
              </a:rPr>
              <a:t>Teaching Emphasis</a:t>
            </a:r>
            <a:endParaRPr lang="en-US" sz="1700" dirty="0"/>
          </a:p>
        </p:txBody>
      </p:sp>
      <p:sp>
        <p:nvSpPr>
          <p:cNvPr id="13" name="Text 10"/>
          <p:cNvSpPr/>
          <p:nvPr/>
        </p:nvSpPr>
        <p:spPr>
          <a:xfrm>
            <a:off x="8430768" y="2304288"/>
            <a:ext cx="269748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Creation’s usefulness points to the Creator’s generosity.</a:t>
            </a:r>
            <a:endParaRPr lang="en-US" sz="1650" dirty="0"/>
          </a:p>
        </p:txBody>
      </p:sp>
      <p:sp>
        <p:nvSpPr>
          <p:cNvPr id="14" name="Text 11"/>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a_warm_softly_lit_church_interior_scene_overall_batch_4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57200"/>
            <a:ext cx="4572000" cy="310896"/>
          </a:xfrm>
          <a:prstGeom prst="rect">
            <a:avLst/>
          </a:prstGeom>
          <a:noFill/>
          <a:ln/>
        </p:spPr>
        <p:txBody>
          <a:bodyPr wrap="square" lIns="0" tIns="0" rIns="0" bIns="0" rtlCol="0" anchor="ctr"/>
          <a:lstStyle/>
          <a:p>
            <a:pPr indent="0" marL="0">
              <a:buNone/>
            </a:pPr>
            <a:r>
              <a:rPr lang="en-US" sz="1500" b="1" dirty="0">
                <a:solidFill>
                  <a:srgbClr val="B47A2B"/>
                </a:solidFill>
              </a:rPr>
              <a:t>Stanza Study 4</a:t>
            </a:r>
            <a:endParaRPr lang="en-US" sz="1500" dirty="0"/>
          </a:p>
        </p:txBody>
      </p:sp>
      <p:sp>
        <p:nvSpPr>
          <p:cNvPr id="4" name="Text 1"/>
          <p:cNvSpPr/>
          <p:nvPr/>
        </p:nvSpPr>
        <p:spPr>
          <a:xfrm>
            <a:off x="658368" y="822960"/>
            <a:ext cx="10744200" cy="50292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Human Tenderness, Sorrow, and Mercy</a:t>
            </a:r>
            <a:endParaRPr lang="en-US" sz="3000" dirty="0"/>
          </a:p>
        </p:txBody>
      </p:sp>
      <p:sp>
        <p:nvSpPr>
          <p:cNvPr id="5" name="Shape 2"/>
          <p:cNvSpPr/>
          <p:nvPr/>
        </p:nvSpPr>
        <p:spPr>
          <a:xfrm>
            <a:off x="685800" y="1600200"/>
            <a:ext cx="3520440" cy="4251960"/>
          </a:xfrm>
          <a:prstGeom prst="rect">
            <a:avLst/>
          </a:prstGeom>
          <a:solidFill>
            <a:srgbClr val="F6F0E3">
              <a:alpha val="95000"/>
            </a:srgbClr>
          </a:solidFill>
          <a:ln w="12700">
            <a:solidFill>
              <a:srgbClr val="FFFFFF">
                <a:alpha val="40000"/>
              </a:srgbClr>
            </a:solidFill>
            <a:prstDash val="solid"/>
          </a:ln>
        </p:spPr>
      </p:sp>
      <p:sp>
        <p:nvSpPr>
          <p:cNvPr id="6" name="Shape 3"/>
          <p:cNvSpPr/>
          <p:nvPr/>
        </p:nvSpPr>
        <p:spPr>
          <a:xfrm>
            <a:off x="4434840" y="1600200"/>
            <a:ext cx="3520440" cy="4251960"/>
          </a:xfrm>
          <a:prstGeom prst="rect">
            <a:avLst/>
          </a:prstGeom>
          <a:solidFill>
            <a:srgbClr val="F6F0E3">
              <a:alpha val="95000"/>
            </a:srgbClr>
          </a:solidFill>
          <a:ln w="12700">
            <a:solidFill>
              <a:srgbClr val="FFFFFF">
                <a:alpha val="40000"/>
              </a:srgbClr>
            </a:solidFill>
            <a:prstDash val="solid"/>
          </a:ln>
        </p:spPr>
      </p:sp>
      <p:sp>
        <p:nvSpPr>
          <p:cNvPr id="7" name="Shape 4"/>
          <p:cNvSpPr/>
          <p:nvPr/>
        </p:nvSpPr>
        <p:spPr>
          <a:xfrm>
            <a:off x="8183880" y="1600200"/>
            <a:ext cx="3246120" cy="4251960"/>
          </a:xfrm>
          <a:prstGeom prst="rect">
            <a:avLst/>
          </a:prstGeom>
          <a:solidFill>
            <a:srgbClr val="F6F0E3">
              <a:alpha val="95000"/>
            </a:srgbClr>
          </a:solidFill>
          <a:ln w="12700">
            <a:solidFill>
              <a:srgbClr val="FFFFFF">
                <a:alpha val="40000"/>
              </a:srgbClr>
            </a:solidFill>
            <a:prstDash val="solid"/>
          </a:ln>
        </p:spPr>
      </p:sp>
      <p:sp>
        <p:nvSpPr>
          <p:cNvPr id="8" name="Text 5"/>
          <p:cNvSpPr/>
          <p:nvPr/>
        </p:nvSpPr>
        <p:spPr>
          <a:xfrm>
            <a:off x="93268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Theme</a:t>
            </a:r>
            <a:endParaRPr lang="en-US" sz="1700" dirty="0"/>
          </a:p>
        </p:txBody>
      </p:sp>
      <p:sp>
        <p:nvSpPr>
          <p:cNvPr id="9" name="Text 6"/>
          <p:cNvSpPr/>
          <p:nvPr/>
        </p:nvSpPr>
        <p:spPr>
          <a:xfrm>
            <a:off x="93268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The hymn turns from nature imagery to human life: forgiving others, bearing sorrow, and casting care on God.</a:t>
            </a:r>
            <a:endParaRPr lang="en-US" sz="1650" dirty="0"/>
          </a:p>
        </p:txBody>
      </p:sp>
      <p:sp>
        <p:nvSpPr>
          <p:cNvPr id="10" name="Text 7"/>
          <p:cNvSpPr/>
          <p:nvPr/>
        </p:nvSpPr>
        <p:spPr>
          <a:xfrm>
            <a:off x="468172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Scripture Link</a:t>
            </a:r>
            <a:endParaRPr lang="en-US" sz="1700" dirty="0"/>
          </a:p>
        </p:txBody>
      </p:sp>
      <p:sp>
        <p:nvSpPr>
          <p:cNvPr id="11" name="Text 8"/>
          <p:cNvSpPr/>
          <p:nvPr/>
        </p:nvSpPr>
        <p:spPr>
          <a:xfrm>
            <a:off x="468172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1 Peter 5:7 and the psalms teach believers to bring anxiety, grief, and trust before the Lord.</a:t>
            </a:r>
            <a:endParaRPr lang="en-US" sz="1650" dirty="0"/>
          </a:p>
        </p:txBody>
      </p:sp>
      <p:sp>
        <p:nvSpPr>
          <p:cNvPr id="12" name="Text 9"/>
          <p:cNvSpPr/>
          <p:nvPr/>
        </p:nvSpPr>
        <p:spPr>
          <a:xfrm>
            <a:off x="8430768" y="1847088"/>
            <a:ext cx="2697480" cy="274320"/>
          </a:xfrm>
          <a:prstGeom prst="rect">
            <a:avLst/>
          </a:prstGeom>
          <a:noFill/>
          <a:ln/>
        </p:spPr>
        <p:txBody>
          <a:bodyPr wrap="square" lIns="0" tIns="0" rIns="0" bIns="0" rtlCol="0" anchor="ctr"/>
          <a:lstStyle/>
          <a:p>
            <a:pPr indent="0" marL="0">
              <a:buNone/>
            </a:pPr>
            <a:r>
              <a:rPr lang="en-US" sz="1700" b="1" dirty="0">
                <a:solidFill>
                  <a:srgbClr val="4F7052"/>
                </a:solidFill>
              </a:rPr>
              <a:t>Teaching Emphasis</a:t>
            </a:r>
            <a:endParaRPr lang="en-US" sz="1700" dirty="0"/>
          </a:p>
        </p:txBody>
      </p:sp>
      <p:sp>
        <p:nvSpPr>
          <p:cNvPr id="13" name="Text 10"/>
          <p:cNvSpPr/>
          <p:nvPr/>
        </p:nvSpPr>
        <p:spPr>
          <a:xfrm>
            <a:off x="8430768" y="2304288"/>
            <a:ext cx="269748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Praise is not denial. It carries pain, mercy, and dependence into worship.</a:t>
            </a:r>
            <a:endParaRPr lang="en-US" sz="1650" dirty="0"/>
          </a:p>
        </p:txBody>
      </p:sp>
      <p:sp>
        <p:nvSpPr>
          <p:cNvPr id="14" name="Text 11"/>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a_warm_softly_lit_interior_church_scene_a_close_batch_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57200"/>
            <a:ext cx="4572000" cy="310896"/>
          </a:xfrm>
          <a:prstGeom prst="rect">
            <a:avLst/>
          </a:prstGeom>
          <a:noFill/>
          <a:ln/>
        </p:spPr>
        <p:txBody>
          <a:bodyPr wrap="square" lIns="0" tIns="0" rIns="0" bIns="0" rtlCol="0" anchor="ctr"/>
          <a:lstStyle/>
          <a:p>
            <a:pPr indent="0" marL="0">
              <a:buNone/>
            </a:pPr>
            <a:r>
              <a:rPr lang="en-US" sz="1500" b="1" dirty="0">
                <a:solidFill>
                  <a:srgbClr val="B47A2B"/>
                </a:solidFill>
              </a:rPr>
              <a:t>Stanza Study 5</a:t>
            </a:r>
            <a:endParaRPr lang="en-US" sz="1500" dirty="0"/>
          </a:p>
        </p:txBody>
      </p:sp>
      <p:sp>
        <p:nvSpPr>
          <p:cNvPr id="4" name="Text 1"/>
          <p:cNvSpPr/>
          <p:nvPr/>
        </p:nvSpPr>
        <p:spPr>
          <a:xfrm>
            <a:off x="658368" y="822960"/>
            <a:ext cx="10744200" cy="50292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Doxology to the Triune God</a:t>
            </a:r>
            <a:endParaRPr lang="en-US" sz="3000" dirty="0"/>
          </a:p>
        </p:txBody>
      </p:sp>
      <p:sp>
        <p:nvSpPr>
          <p:cNvPr id="5" name="Shape 2"/>
          <p:cNvSpPr/>
          <p:nvPr/>
        </p:nvSpPr>
        <p:spPr>
          <a:xfrm>
            <a:off x="685800" y="1600200"/>
            <a:ext cx="3520440" cy="4251960"/>
          </a:xfrm>
          <a:prstGeom prst="rect">
            <a:avLst/>
          </a:prstGeom>
          <a:solidFill>
            <a:srgbClr val="F6F0E3">
              <a:alpha val="95000"/>
            </a:srgbClr>
          </a:solidFill>
          <a:ln w="12700">
            <a:solidFill>
              <a:srgbClr val="FFFFFF">
                <a:alpha val="40000"/>
              </a:srgbClr>
            </a:solidFill>
            <a:prstDash val="solid"/>
          </a:ln>
        </p:spPr>
      </p:sp>
      <p:sp>
        <p:nvSpPr>
          <p:cNvPr id="6" name="Shape 3"/>
          <p:cNvSpPr/>
          <p:nvPr/>
        </p:nvSpPr>
        <p:spPr>
          <a:xfrm>
            <a:off x="4434840" y="1600200"/>
            <a:ext cx="3520440" cy="4251960"/>
          </a:xfrm>
          <a:prstGeom prst="rect">
            <a:avLst/>
          </a:prstGeom>
          <a:solidFill>
            <a:srgbClr val="F6F0E3">
              <a:alpha val="95000"/>
            </a:srgbClr>
          </a:solidFill>
          <a:ln w="12700">
            <a:solidFill>
              <a:srgbClr val="FFFFFF">
                <a:alpha val="40000"/>
              </a:srgbClr>
            </a:solidFill>
            <a:prstDash val="solid"/>
          </a:ln>
        </p:spPr>
      </p:sp>
      <p:sp>
        <p:nvSpPr>
          <p:cNvPr id="7" name="Shape 4"/>
          <p:cNvSpPr/>
          <p:nvPr/>
        </p:nvSpPr>
        <p:spPr>
          <a:xfrm>
            <a:off x="8183880" y="1600200"/>
            <a:ext cx="3246120" cy="4251960"/>
          </a:xfrm>
          <a:prstGeom prst="rect">
            <a:avLst/>
          </a:prstGeom>
          <a:solidFill>
            <a:srgbClr val="F6F0E3">
              <a:alpha val="95000"/>
            </a:srgbClr>
          </a:solidFill>
          <a:ln w="12700">
            <a:solidFill>
              <a:srgbClr val="FFFFFF">
                <a:alpha val="40000"/>
              </a:srgbClr>
            </a:solidFill>
            <a:prstDash val="solid"/>
          </a:ln>
        </p:spPr>
      </p:sp>
      <p:sp>
        <p:nvSpPr>
          <p:cNvPr id="8" name="Text 5"/>
          <p:cNvSpPr/>
          <p:nvPr/>
        </p:nvSpPr>
        <p:spPr>
          <a:xfrm>
            <a:off x="93268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Theme</a:t>
            </a:r>
            <a:endParaRPr lang="en-US" sz="1700" dirty="0"/>
          </a:p>
        </p:txBody>
      </p:sp>
      <p:sp>
        <p:nvSpPr>
          <p:cNvPr id="9" name="Text 6"/>
          <p:cNvSpPr/>
          <p:nvPr/>
        </p:nvSpPr>
        <p:spPr>
          <a:xfrm>
            <a:off x="93268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The closing movement gathers all things into humble worship of Father, Son, and Spirit.</a:t>
            </a:r>
            <a:endParaRPr lang="en-US" sz="1650" dirty="0"/>
          </a:p>
        </p:txBody>
      </p:sp>
      <p:sp>
        <p:nvSpPr>
          <p:cNvPr id="10" name="Text 7"/>
          <p:cNvSpPr/>
          <p:nvPr/>
        </p:nvSpPr>
        <p:spPr>
          <a:xfrm>
            <a:off x="468172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Scripture Link</a:t>
            </a:r>
            <a:endParaRPr lang="en-US" sz="1700" dirty="0"/>
          </a:p>
        </p:txBody>
      </p:sp>
      <p:sp>
        <p:nvSpPr>
          <p:cNvPr id="11" name="Text 8"/>
          <p:cNvSpPr/>
          <p:nvPr/>
        </p:nvSpPr>
        <p:spPr>
          <a:xfrm>
            <a:off x="468172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Revelation 5:13 pictures every created thing giving glory to God and the Lamb.</a:t>
            </a:r>
            <a:endParaRPr lang="en-US" sz="1650" dirty="0"/>
          </a:p>
        </p:txBody>
      </p:sp>
      <p:sp>
        <p:nvSpPr>
          <p:cNvPr id="12" name="Text 9"/>
          <p:cNvSpPr/>
          <p:nvPr/>
        </p:nvSpPr>
        <p:spPr>
          <a:xfrm>
            <a:off x="8430768" y="1847088"/>
            <a:ext cx="2697480" cy="274320"/>
          </a:xfrm>
          <a:prstGeom prst="rect">
            <a:avLst/>
          </a:prstGeom>
          <a:noFill/>
          <a:ln/>
        </p:spPr>
        <p:txBody>
          <a:bodyPr wrap="square" lIns="0" tIns="0" rIns="0" bIns="0" rtlCol="0" anchor="ctr"/>
          <a:lstStyle/>
          <a:p>
            <a:pPr indent="0" marL="0">
              <a:buNone/>
            </a:pPr>
            <a:r>
              <a:rPr lang="en-US" sz="1700" b="1" dirty="0">
                <a:solidFill>
                  <a:srgbClr val="4F7052"/>
                </a:solidFill>
              </a:rPr>
              <a:t>Teaching Emphasis</a:t>
            </a:r>
            <a:endParaRPr lang="en-US" sz="1700" dirty="0"/>
          </a:p>
        </p:txBody>
      </p:sp>
      <p:sp>
        <p:nvSpPr>
          <p:cNvPr id="13" name="Text 10"/>
          <p:cNvSpPr/>
          <p:nvPr/>
        </p:nvSpPr>
        <p:spPr>
          <a:xfrm>
            <a:off x="8430768" y="2304288"/>
            <a:ext cx="269748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Creation praise reaches its proper goal in worship of the triune God.</a:t>
            </a:r>
            <a:endParaRPr lang="en-US" sz="1650" dirty="0"/>
          </a:p>
        </p:txBody>
      </p:sp>
      <p:sp>
        <p:nvSpPr>
          <p:cNvPr id="14" name="Text 11"/>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Theological Themes</a:t>
            </a:r>
            <a:endParaRPr lang="en-US" sz="3000" dirty="0"/>
          </a:p>
        </p:txBody>
      </p:sp>
      <p:sp>
        <p:nvSpPr>
          <p:cNvPr id="5" name="Text 3"/>
          <p:cNvSpPr/>
          <p:nvPr/>
        </p:nvSpPr>
        <p:spPr>
          <a:xfrm>
            <a:off x="841248" y="1325880"/>
            <a:ext cx="10652760" cy="502920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Creation: the world is God’s good work and witness.</a:t>
            </a:r>
            <a:endParaRPr lang="en-US" sz="2000" dirty="0"/>
          </a:p>
          <a:p>
            <a:pPr indent="0" marL="0">
              <a:buNone/>
            </a:pPr>
            <a:r>
              <a:rPr lang="en-US" sz="2000" dirty="0">
                <a:solidFill>
                  <a:srgbClr val="2E2E2E"/>
                </a:solidFill>
              </a:rPr>
              <a:t>• Providence: God sustains what he has made.</a:t>
            </a:r>
            <a:endParaRPr lang="en-US" sz="2000" dirty="0"/>
          </a:p>
          <a:p>
            <a:pPr indent="0" marL="0">
              <a:buNone/>
            </a:pPr>
            <a:r>
              <a:rPr lang="en-US" sz="2000" dirty="0">
                <a:solidFill>
                  <a:srgbClr val="2E2E2E"/>
                </a:solidFill>
              </a:rPr>
              <a:t>• Praise: worship is the fitting response to God’s glory.</a:t>
            </a:r>
            <a:endParaRPr lang="en-US" sz="2000" dirty="0"/>
          </a:p>
          <a:p>
            <a:pPr indent="0" marL="0">
              <a:buNone/>
            </a:pPr>
            <a:r>
              <a:rPr lang="en-US" sz="2000" dirty="0">
                <a:solidFill>
                  <a:srgbClr val="2E2E2E"/>
                </a:solidFill>
              </a:rPr>
              <a:t>• Humility: creatures worship the Creator, not themselves.</a:t>
            </a:r>
            <a:endParaRPr lang="en-US" sz="2000" dirty="0"/>
          </a:p>
          <a:p>
            <a:pPr indent="0" marL="0">
              <a:buNone/>
            </a:pPr>
            <a:r>
              <a:rPr lang="en-US" sz="2000" dirty="0">
                <a:solidFill>
                  <a:srgbClr val="2E2E2E"/>
                </a:solidFill>
              </a:rPr>
              <a:t>• Trinity: the final praise is directed to Father, Son, and Spirit.</a:t>
            </a:r>
            <a:endParaRPr lang="en-US" sz="2000" dirty="0"/>
          </a:p>
          <a:p>
            <a:pPr indent="0" marL="0">
              <a:buNone/>
            </a:pPr>
            <a:r>
              <a:rPr lang="en-US" sz="2000" dirty="0">
                <a:solidFill>
                  <a:srgbClr val="2E2E2E"/>
                </a:solidFill>
              </a:rPr>
              <a:t>• Hope: all creation is moving toward the worship pictured in Scripture.</a:t>
            </a:r>
            <a:endParaRPr lang="en-US" sz="2000" dirty="0"/>
          </a:p>
        </p:txBody>
      </p:sp>
      <p:sp>
        <p:nvSpPr>
          <p:cNvPr id="6" name="Text 4"/>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a_serene_warmly_lit_highly_detailed_scene_like_a_batch_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75488"/>
            <a:ext cx="10881360" cy="45720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Christ and Creation</a:t>
            </a:r>
            <a:endParaRPr lang="en-US" sz="3000" dirty="0"/>
          </a:p>
        </p:txBody>
      </p:sp>
      <p:sp>
        <p:nvSpPr>
          <p:cNvPr id="4" name="Shape 1"/>
          <p:cNvSpPr/>
          <p:nvPr/>
        </p:nvSpPr>
        <p:spPr>
          <a:xfrm>
            <a:off x="713232" y="1261872"/>
            <a:ext cx="5074920" cy="4389120"/>
          </a:xfrm>
          <a:prstGeom prst="rect">
            <a:avLst/>
          </a:prstGeom>
          <a:solidFill>
            <a:srgbClr val="F6F0E3">
              <a:alpha val="96000"/>
            </a:srgbClr>
          </a:solidFill>
          <a:ln w="12700">
            <a:solidFill>
              <a:srgbClr val="FFFFFF">
                <a:alpha val="35000"/>
              </a:srgbClr>
            </a:solidFill>
            <a:prstDash val="solid"/>
          </a:ln>
        </p:spPr>
      </p:sp>
      <p:sp>
        <p:nvSpPr>
          <p:cNvPr id="5" name="Text 2"/>
          <p:cNvSpPr/>
          <p:nvPr/>
        </p:nvSpPr>
        <p:spPr>
          <a:xfrm>
            <a:off x="1005840" y="1572768"/>
            <a:ext cx="4480560" cy="3657600"/>
          </a:xfrm>
          <a:prstGeom prst="rect">
            <a:avLst/>
          </a:prstGeom>
          <a:noFill/>
          <a:ln/>
        </p:spPr>
        <p:txBody>
          <a:bodyPr wrap="square" lIns="762" tIns="762" rIns="762" bIns="762" rtlCol="0" anchor="ctr">
            <a:normAutofit/>
          </a:bodyPr>
          <a:lstStyle/>
          <a:p>
            <a:pPr indent="0" marL="0">
              <a:buNone/>
            </a:pPr>
            <a:r>
              <a:rPr lang="en-US" sz="1900" i="1" dirty="0">
                <a:solidFill>
                  <a:srgbClr val="263846"/>
                </a:solidFill>
              </a:rPr>
              <a:t>“All things have been created through him and for him... and in him all things are held together.”</a:t>
            </a:r>
            <a:endParaRPr lang="en-US" sz="1900" dirty="0"/>
          </a:p>
        </p:txBody>
      </p:sp>
      <p:sp>
        <p:nvSpPr>
          <p:cNvPr id="6" name="Shape 3"/>
          <p:cNvSpPr/>
          <p:nvPr/>
        </p:nvSpPr>
        <p:spPr>
          <a:xfrm>
            <a:off x="6126480" y="1261872"/>
            <a:ext cx="5349240" cy="4389120"/>
          </a:xfrm>
          <a:prstGeom prst="rect">
            <a:avLst/>
          </a:prstGeom>
          <a:solidFill>
            <a:srgbClr val="182630">
              <a:alpha val="90000"/>
            </a:srgbClr>
          </a:solidFill>
          <a:ln w="12700">
            <a:solidFill>
              <a:srgbClr val="B47A2B">
                <a:alpha val="70000"/>
              </a:srgbClr>
            </a:solidFill>
            <a:prstDash val="solid"/>
          </a:ln>
        </p:spPr>
      </p:sp>
      <p:sp>
        <p:nvSpPr>
          <p:cNvPr id="7" name="Text 4"/>
          <p:cNvSpPr/>
          <p:nvPr/>
        </p:nvSpPr>
        <p:spPr>
          <a:xfrm>
            <a:off x="6473952" y="1627632"/>
            <a:ext cx="4663440" cy="3520440"/>
          </a:xfrm>
          <a:prstGeom prst="rect">
            <a:avLst/>
          </a:prstGeom>
          <a:noFill/>
          <a:ln/>
        </p:spPr>
        <p:txBody>
          <a:bodyPr wrap="square" lIns="1016" tIns="1016" rIns="1016" bIns="1016" rtlCol="0" anchor="ctr">
            <a:normAutofit/>
          </a:bodyPr>
          <a:lstStyle/>
          <a:p>
            <a:pPr indent="0" marL="0">
              <a:buNone/>
            </a:pPr>
            <a:r>
              <a:rPr lang="en-US" sz="1800" dirty="0">
                <a:solidFill>
                  <a:srgbClr val="F6F0E3"/>
                </a:solidFill>
              </a:rPr>
              <a:t>• Colossians 1 deepens the hymn’s creation theology.</a:t>
            </a:r>
            <a:endParaRPr lang="en-US" sz="1800" dirty="0"/>
          </a:p>
          <a:p>
            <a:pPr indent="0" marL="0">
              <a:buNone/>
            </a:pPr>
            <a:r>
              <a:rPr lang="en-US" sz="1800" dirty="0">
                <a:solidFill>
                  <a:srgbClr val="F6F0E3"/>
                </a:solidFill>
              </a:rPr>
              <a:t>• Christ is not merely added to creation praise; all things exist through him and for him.</a:t>
            </a:r>
            <a:endParaRPr lang="en-US" sz="1800" dirty="0"/>
          </a:p>
          <a:p>
            <a:pPr indent="0" marL="0">
              <a:buNone/>
            </a:pPr>
            <a:r>
              <a:rPr lang="en-US" sz="1800" dirty="0">
                <a:solidFill>
                  <a:srgbClr val="F6F0E3"/>
                </a:solidFill>
              </a:rPr>
              <a:t>• The cross shows that the Creator is also Redeemer.</a:t>
            </a:r>
            <a:endParaRPr lang="en-US" sz="1800" dirty="0"/>
          </a:p>
        </p:txBody>
      </p:sp>
      <p:sp>
        <p:nvSpPr>
          <p:cNvPr id="8"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Literary and Musical Observations</a:t>
            </a:r>
            <a:endParaRPr lang="en-US" sz="3000" dirty="0"/>
          </a:p>
        </p:txBody>
      </p:sp>
      <p:sp>
        <p:nvSpPr>
          <p:cNvPr id="5" name="Shape 3"/>
          <p:cNvSpPr/>
          <p:nvPr/>
        </p:nvSpPr>
        <p:spPr>
          <a:xfrm>
            <a:off x="731520" y="1417320"/>
            <a:ext cx="5349240" cy="4526280"/>
          </a:xfrm>
          <a:prstGeom prst="rect">
            <a:avLst/>
          </a:prstGeom>
          <a:solidFill>
            <a:srgbClr val="FFFFFF"/>
          </a:solidFill>
          <a:ln w="12700">
            <a:solidFill>
              <a:srgbClr val="DDD1B8"/>
            </a:solidFill>
            <a:prstDash val="solid"/>
          </a:ln>
        </p:spPr>
      </p:sp>
      <p:sp>
        <p:nvSpPr>
          <p:cNvPr id="6" name="Shape 4"/>
          <p:cNvSpPr/>
          <p:nvPr/>
        </p:nvSpPr>
        <p:spPr>
          <a:xfrm>
            <a:off x="6263640" y="1417320"/>
            <a:ext cx="5212080" cy="4526280"/>
          </a:xfrm>
          <a:prstGeom prst="rect">
            <a:avLst/>
          </a:prstGeom>
          <a:solidFill>
            <a:srgbClr val="FFFFFF"/>
          </a:solidFill>
          <a:ln w="12700">
            <a:solidFill>
              <a:srgbClr val="DDD1B8"/>
            </a:solidFill>
            <a:prstDash val="solid"/>
          </a:ln>
        </p:spPr>
      </p:sp>
      <p:sp>
        <p:nvSpPr>
          <p:cNvPr id="7" name="Text 5"/>
          <p:cNvSpPr/>
          <p:nvPr/>
        </p:nvSpPr>
        <p:spPr>
          <a:xfrm>
            <a:off x="987552" y="1691640"/>
            <a:ext cx="4754880" cy="329184"/>
          </a:xfrm>
          <a:prstGeom prst="rect">
            <a:avLst/>
          </a:prstGeom>
          <a:noFill/>
          <a:ln/>
        </p:spPr>
        <p:txBody>
          <a:bodyPr wrap="square" lIns="0" tIns="0" rIns="0" bIns="0" rtlCol="0" anchor="ctr">
            <a:normAutofit/>
          </a:bodyPr>
          <a:lstStyle/>
          <a:p>
            <a:pPr indent="0" marL="0">
              <a:buNone/>
            </a:pPr>
            <a:r>
              <a:rPr lang="en-US" sz="2000" b="1" dirty="0">
                <a:solidFill>
                  <a:srgbClr val="4F7052"/>
                </a:solidFill>
              </a:rPr>
              <a:t>Text and Imagery</a:t>
            </a:r>
            <a:endParaRPr lang="en-US" sz="2000" dirty="0"/>
          </a:p>
        </p:txBody>
      </p:sp>
      <p:sp>
        <p:nvSpPr>
          <p:cNvPr id="8" name="Text 6"/>
          <p:cNvSpPr/>
          <p:nvPr/>
        </p:nvSpPr>
        <p:spPr>
          <a:xfrm>
            <a:off x="987552" y="2176272"/>
            <a:ext cx="4663440" cy="3337560"/>
          </a:xfrm>
          <a:prstGeom prst="rect">
            <a:avLst/>
          </a:prstGeom>
          <a:noFill/>
          <a:ln/>
        </p:spPr>
        <p:txBody>
          <a:bodyPr wrap="square" lIns="635" tIns="635" rIns="635" bIns="635" rtlCol="0" anchor="ctr">
            <a:normAutofit/>
          </a:bodyPr>
          <a:lstStyle/>
          <a:p>
            <a:pPr indent="0" marL="0">
              <a:buNone/>
            </a:pPr>
            <a:r>
              <a:rPr lang="en-US" sz="1650" dirty="0">
                <a:solidFill>
                  <a:srgbClr val="2E2E2E"/>
                </a:solidFill>
              </a:rPr>
              <a:t>• The hymn moves outward: creatures, elements, human hearts, and final doxology.</a:t>
            </a:r>
            <a:endParaRPr lang="en-US" sz="1650" dirty="0"/>
          </a:p>
          <a:p>
            <a:pPr indent="0" marL="0">
              <a:buNone/>
            </a:pPr>
            <a:r>
              <a:rPr lang="en-US" sz="1650" dirty="0">
                <a:solidFill>
                  <a:srgbClr val="2E2E2E"/>
                </a:solidFill>
              </a:rPr>
              <a:t>• The repeated alleluias create a festival response.</a:t>
            </a:r>
            <a:endParaRPr lang="en-US" sz="1650" dirty="0"/>
          </a:p>
          <a:p>
            <a:pPr indent="0" marL="0">
              <a:buNone/>
            </a:pPr>
            <a:r>
              <a:rPr lang="en-US" sz="1650" dirty="0">
                <a:solidFill>
                  <a:srgbClr val="2E2E2E"/>
                </a:solidFill>
              </a:rPr>
              <a:t>• Nature imagery serves worship rather than replacing it.</a:t>
            </a:r>
            <a:endParaRPr lang="en-US" sz="1650" dirty="0"/>
          </a:p>
        </p:txBody>
      </p:sp>
      <p:sp>
        <p:nvSpPr>
          <p:cNvPr id="9" name="Text 7"/>
          <p:cNvSpPr/>
          <p:nvPr/>
        </p:nvSpPr>
        <p:spPr>
          <a:xfrm>
            <a:off x="6519672" y="1691640"/>
            <a:ext cx="4617720" cy="329184"/>
          </a:xfrm>
          <a:prstGeom prst="rect">
            <a:avLst/>
          </a:prstGeom>
          <a:noFill/>
          <a:ln/>
        </p:spPr>
        <p:txBody>
          <a:bodyPr wrap="square" lIns="0" tIns="0" rIns="0" bIns="0" rtlCol="0" anchor="ctr">
            <a:normAutofit/>
          </a:bodyPr>
          <a:lstStyle/>
          <a:p>
            <a:pPr indent="0" marL="0">
              <a:buNone/>
            </a:pPr>
            <a:r>
              <a:rPr lang="en-US" sz="2000" b="1" dirty="0">
                <a:solidFill>
                  <a:srgbClr val="4F7052"/>
                </a:solidFill>
              </a:rPr>
              <a:t>Tune Character</a:t>
            </a:r>
            <a:endParaRPr lang="en-US" sz="2000" dirty="0"/>
          </a:p>
        </p:txBody>
      </p:sp>
      <p:sp>
        <p:nvSpPr>
          <p:cNvPr id="10" name="Text 8"/>
          <p:cNvSpPr/>
          <p:nvPr/>
        </p:nvSpPr>
        <p:spPr>
          <a:xfrm>
            <a:off x="6519672" y="2176272"/>
            <a:ext cx="4526280" cy="3337560"/>
          </a:xfrm>
          <a:prstGeom prst="rect">
            <a:avLst/>
          </a:prstGeom>
          <a:noFill/>
          <a:ln/>
        </p:spPr>
        <p:txBody>
          <a:bodyPr wrap="square" lIns="635" tIns="635" rIns="635" bIns="635" rtlCol="0" anchor="ctr">
            <a:normAutofit/>
          </a:bodyPr>
          <a:lstStyle/>
          <a:p>
            <a:pPr indent="0" marL="0">
              <a:buNone/>
            </a:pPr>
            <a:r>
              <a:rPr lang="en-US" sz="1650" dirty="0">
                <a:solidFill>
                  <a:srgbClr val="2E2E2E"/>
                </a:solidFill>
              </a:rPr>
              <a:t>• LASST UNS ERFREUEN has strong lift, repetition, and congregational energy.</a:t>
            </a:r>
            <a:endParaRPr lang="en-US" sz="1650" dirty="0"/>
          </a:p>
          <a:p>
            <a:pPr indent="0" marL="0">
              <a:buNone/>
            </a:pPr>
            <a:r>
              <a:rPr lang="en-US" sz="1650" dirty="0">
                <a:solidFill>
                  <a:srgbClr val="2E2E2E"/>
                </a:solidFill>
              </a:rPr>
              <a:t>• The long phrases need a confident but not rushed tempo.</a:t>
            </a:r>
            <a:endParaRPr lang="en-US" sz="1650" dirty="0"/>
          </a:p>
          <a:p>
            <a:pPr indent="0" marL="0">
              <a:buNone/>
            </a:pPr>
            <a:r>
              <a:rPr lang="en-US" sz="1650" dirty="0">
                <a:solidFill>
                  <a:srgbClr val="2E2E2E"/>
                </a:solidFill>
              </a:rPr>
              <a:t>• Organ, piano, choir, brass, or mixed accompaniment can support its festival character.</a:t>
            </a:r>
            <a:endParaRPr lang="en-US" sz="1650" dirty="0"/>
          </a:p>
        </p:txBody>
      </p:sp>
      <p:sp>
        <p:nvSpPr>
          <p:cNvPr id="11" name="Text 9"/>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Pastoral and Worship Use</a:t>
            </a:r>
            <a:endParaRPr lang="en-US" sz="3000" dirty="0"/>
          </a:p>
        </p:txBody>
      </p:sp>
      <p:sp>
        <p:nvSpPr>
          <p:cNvPr id="5" name="Text 3"/>
          <p:cNvSpPr/>
          <p:nvPr/>
        </p:nvSpPr>
        <p:spPr>
          <a:xfrm>
            <a:off x="713232" y="1353312"/>
            <a:ext cx="3657600" cy="4343400"/>
          </a:xfrm>
          <a:prstGeom prst="rect">
            <a:avLst/>
          </a:prstGeom>
          <a:solidFill>
            <a:srgbClr val="4F7052"/>
          </a:solidFill>
          <a:ln>
            <a:solidFill>
              <a:srgbClr val="4F7052"/>
            </a:solidFill>
          </a:ln>
        </p:spPr>
        <p:txBody>
          <a:bodyPr wrap="square" lIns="3175" tIns="3175" rIns="3175" bIns="3175" rtlCol="0" anchor="ctr">
            <a:normAutofit/>
          </a:bodyPr>
          <a:lstStyle/>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Church</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Class</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Choir</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Prayer</a:t>
            </a:r>
            <a:endParaRPr lang="en-US" sz="2800" dirty="0"/>
          </a:p>
        </p:txBody>
      </p:sp>
      <p:sp>
        <p:nvSpPr>
          <p:cNvPr id="6" name="Text 4"/>
          <p:cNvSpPr/>
          <p:nvPr/>
        </p:nvSpPr>
        <p:spPr>
          <a:xfrm>
            <a:off x="4736592" y="1481328"/>
            <a:ext cx="6675120" cy="438912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Call to worship or opening hymn for a praise service.</a:t>
            </a:r>
            <a:endParaRPr lang="en-US" sz="2000" dirty="0"/>
          </a:p>
          <a:p>
            <a:pPr indent="0" marL="0">
              <a:buNone/>
            </a:pPr>
            <a:r>
              <a:rPr lang="en-US" sz="2000" dirty="0">
                <a:solidFill>
                  <a:srgbClr val="2E2E2E"/>
                </a:solidFill>
              </a:rPr>
              <a:t>• Creation, thanksgiving, Trinity, or festival worship.</a:t>
            </a:r>
            <a:endParaRPr lang="en-US" sz="2000" dirty="0"/>
          </a:p>
          <a:p>
            <a:pPr indent="0" marL="0">
              <a:buNone/>
            </a:pPr>
            <a:r>
              <a:rPr lang="en-US" sz="2000" dirty="0">
                <a:solidFill>
                  <a:srgbClr val="2E2E2E"/>
                </a:solidFill>
              </a:rPr>
              <a:t>• Small group study on Psalm 148 or Colossians 1.</a:t>
            </a:r>
            <a:endParaRPr lang="en-US" sz="2000" dirty="0"/>
          </a:p>
          <a:p>
            <a:pPr indent="0" marL="0">
              <a:buNone/>
            </a:pPr>
            <a:r>
              <a:rPr lang="en-US" sz="2000" dirty="0">
                <a:solidFill>
                  <a:srgbClr val="2E2E2E"/>
                </a:solidFill>
              </a:rPr>
              <a:t>• Choir rehearsal focus on joyful tone and clear alleluias.</a:t>
            </a:r>
            <a:endParaRPr lang="en-US" sz="2000" dirty="0"/>
          </a:p>
          <a:p>
            <a:pPr indent="0" marL="0">
              <a:buNone/>
            </a:pPr>
            <a:r>
              <a:rPr lang="en-US" sz="2000" dirty="0">
                <a:solidFill>
                  <a:srgbClr val="2E2E2E"/>
                </a:solidFill>
              </a:rPr>
              <a:t>• Pastoral teaching on gratitude, humility, and responsible care for creation.</a:t>
            </a:r>
            <a:endParaRPr lang="en-US" sz="2000" dirty="0"/>
          </a:p>
        </p:txBody>
      </p:sp>
      <p:sp>
        <p:nvSpPr>
          <p:cNvPr id="7"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Teaching Questions</a:t>
            </a:r>
            <a:endParaRPr lang="en-US" sz="3000" dirty="0"/>
          </a:p>
        </p:txBody>
      </p:sp>
      <p:sp>
        <p:nvSpPr>
          <p:cNvPr id="5" name="Text 3"/>
          <p:cNvSpPr/>
          <p:nvPr/>
        </p:nvSpPr>
        <p:spPr>
          <a:xfrm>
            <a:off x="841248" y="1325880"/>
            <a:ext cx="10652760" cy="502920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How does Psalm 148 shape the hymn’s call to praise?</a:t>
            </a:r>
            <a:endParaRPr lang="en-US" sz="2000" dirty="0"/>
          </a:p>
          <a:p>
            <a:pPr indent="0" marL="0">
              <a:buNone/>
            </a:pPr>
            <a:r>
              <a:rPr lang="en-US" sz="2000" dirty="0">
                <a:solidFill>
                  <a:srgbClr val="2E2E2E"/>
                </a:solidFill>
              </a:rPr>
              <a:t>• What is the difference between praising God for creation and treating creation as divine?</a:t>
            </a:r>
            <a:endParaRPr lang="en-US" sz="2000" dirty="0"/>
          </a:p>
          <a:p>
            <a:pPr indent="0" marL="0">
              <a:buNone/>
            </a:pPr>
            <a:r>
              <a:rPr lang="en-US" sz="2000" dirty="0">
                <a:solidFill>
                  <a:srgbClr val="2E2E2E"/>
                </a:solidFill>
              </a:rPr>
              <a:t>• Which image in the hymn best helps you worship?</a:t>
            </a:r>
            <a:endParaRPr lang="en-US" sz="2000" dirty="0"/>
          </a:p>
          <a:p>
            <a:pPr indent="0" marL="0">
              <a:buNone/>
            </a:pPr>
            <a:r>
              <a:rPr lang="en-US" sz="2000" dirty="0">
                <a:solidFill>
                  <a:srgbClr val="2E2E2E"/>
                </a:solidFill>
              </a:rPr>
              <a:t>• How does Colossians 1 connect this hymn to Christ?</a:t>
            </a:r>
            <a:endParaRPr lang="en-US" sz="2000" dirty="0"/>
          </a:p>
          <a:p>
            <a:pPr indent="0" marL="0">
              <a:buNone/>
            </a:pPr>
            <a:r>
              <a:rPr lang="en-US" sz="2000" dirty="0">
                <a:solidFill>
                  <a:srgbClr val="2E2E2E"/>
                </a:solidFill>
              </a:rPr>
              <a:t>• Why does the hymn include mercy, suffering, and care?</a:t>
            </a:r>
            <a:endParaRPr lang="en-US" sz="2000" dirty="0"/>
          </a:p>
          <a:p>
            <a:pPr indent="0" marL="0">
              <a:buNone/>
            </a:pPr>
            <a:r>
              <a:rPr lang="en-US" sz="2000" dirty="0">
                <a:solidFill>
                  <a:srgbClr val="2E2E2E"/>
                </a:solidFill>
              </a:rPr>
              <a:t>• How can a congregation sing this hymn as prayer rather than mere celebration?</a:t>
            </a:r>
            <a:endParaRPr lang="en-US" sz="2000" dirty="0"/>
          </a:p>
        </p:txBody>
      </p:sp>
      <p:sp>
        <p:nvSpPr>
          <p:cNvPr id="6" name="Text 4"/>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Suggested Lesson Flow</a:t>
            </a:r>
            <a:endParaRPr lang="en-US" sz="3000" dirty="0"/>
          </a:p>
        </p:txBody>
      </p:sp>
      <p:sp>
        <p:nvSpPr>
          <p:cNvPr id="5" name="Text 3"/>
          <p:cNvSpPr/>
          <p:nvPr/>
        </p:nvSpPr>
        <p:spPr>
          <a:xfrm>
            <a:off x="658368" y="841248"/>
            <a:ext cx="10835640" cy="292608"/>
          </a:xfrm>
          <a:prstGeom prst="rect">
            <a:avLst/>
          </a:prstGeom>
          <a:noFill/>
          <a:ln/>
        </p:spPr>
        <p:txBody>
          <a:bodyPr wrap="square" lIns="0" tIns="0" rIns="0" bIns="0" rtlCol="0" anchor="ctr">
            <a:normAutofit/>
          </a:bodyPr>
          <a:lstStyle/>
          <a:p>
            <a:pPr indent="0" marL="0">
              <a:buNone/>
            </a:pPr>
            <a:r>
              <a:rPr lang="en-US" sz="1300" i="1" dirty="0">
                <a:solidFill>
                  <a:srgbClr val="4F7052"/>
                </a:solidFill>
              </a:rPr>
              <a:t>Two ways to teach the hymn</a:t>
            </a:r>
            <a:endParaRPr lang="en-US" sz="1300" dirty="0"/>
          </a:p>
        </p:txBody>
      </p:sp>
      <p:sp>
        <p:nvSpPr>
          <p:cNvPr id="6" name="Shape 4"/>
          <p:cNvSpPr/>
          <p:nvPr/>
        </p:nvSpPr>
        <p:spPr>
          <a:xfrm>
            <a:off x="777240" y="1417320"/>
            <a:ext cx="5074920" cy="4480560"/>
          </a:xfrm>
          <a:prstGeom prst="rect">
            <a:avLst/>
          </a:prstGeom>
          <a:solidFill>
            <a:srgbClr val="FFFFFF"/>
          </a:solidFill>
          <a:ln w="12700">
            <a:solidFill>
              <a:srgbClr val="DED3BA"/>
            </a:solidFill>
            <a:prstDash val="solid"/>
          </a:ln>
        </p:spPr>
      </p:sp>
      <p:sp>
        <p:nvSpPr>
          <p:cNvPr id="7" name="Text 5"/>
          <p:cNvSpPr/>
          <p:nvPr/>
        </p:nvSpPr>
        <p:spPr>
          <a:xfrm>
            <a:off x="1033272" y="1691640"/>
            <a:ext cx="4572000" cy="320040"/>
          </a:xfrm>
          <a:prstGeom prst="rect">
            <a:avLst/>
          </a:prstGeom>
          <a:noFill/>
          <a:ln/>
        </p:spPr>
        <p:txBody>
          <a:bodyPr wrap="square" lIns="0" tIns="0" rIns="0" bIns="0" rtlCol="0" anchor="ctr"/>
          <a:lstStyle/>
          <a:p>
            <a:pPr indent="0" marL="0">
              <a:buNone/>
            </a:pPr>
            <a:r>
              <a:rPr lang="en-US" sz="2200" b="1" dirty="0">
                <a:solidFill>
                  <a:srgbClr val="4F7052"/>
                </a:solidFill>
              </a:rPr>
              <a:t>30-Minute Plan</a:t>
            </a:r>
            <a:endParaRPr lang="en-US" sz="2200" dirty="0"/>
          </a:p>
        </p:txBody>
      </p:sp>
      <p:sp>
        <p:nvSpPr>
          <p:cNvPr id="8" name="Text 6"/>
          <p:cNvSpPr/>
          <p:nvPr/>
        </p:nvSpPr>
        <p:spPr>
          <a:xfrm>
            <a:off x="1051560" y="2240280"/>
            <a:ext cx="4480560" cy="2834640"/>
          </a:xfrm>
          <a:prstGeom prst="rect">
            <a:avLst/>
          </a:prstGeom>
          <a:noFill/>
          <a:ln/>
        </p:spPr>
        <p:txBody>
          <a:bodyPr wrap="square" lIns="635" tIns="635" rIns="635" bIns="635" rtlCol="0" anchor="ctr">
            <a:normAutofit/>
          </a:bodyPr>
          <a:lstStyle/>
          <a:p>
            <a:pPr indent="0" marL="0">
              <a:buNone/>
            </a:pPr>
            <a:r>
              <a:rPr lang="en-US" sz="1800" dirty="0">
                <a:solidFill>
                  <a:srgbClr val="2E2E2E"/>
                </a:solidFill>
              </a:rPr>
              <a:t>1. Read Psalm 148 aloud (5 min)</a:t>
            </a:r>
            <a:endParaRPr lang="en-US" sz="1800" dirty="0"/>
          </a:p>
          <a:p>
            <a:pPr indent="0" marL="0">
              <a:buNone/>
            </a:pPr>
            <a:r>
              <a:rPr lang="en-US" sz="1800" dirty="0">
                <a:solidFill>
                  <a:srgbClr val="2E2E2E"/>
                </a:solidFill>
              </a:rPr>
              <a:t>2. Introduce hymn background (5 min)</a:t>
            </a:r>
            <a:endParaRPr lang="en-US" sz="1800" dirty="0"/>
          </a:p>
          <a:p>
            <a:pPr indent="0" marL="0">
              <a:buNone/>
            </a:pPr>
            <a:r>
              <a:rPr lang="en-US" sz="1800" dirty="0">
                <a:solidFill>
                  <a:srgbClr val="2E2E2E"/>
                </a:solidFill>
              </a:rPr>
              <a:t>3. Study stanza movement (10 min)</a:t>
            </a:r>
            <a:endParaRPr lang="en-US" sz="1800" dirty="0"/>
          </a:p>
          <a:p>
            <a:pPr indent="0" marL="0">
              <a:buNone/>
            </a:pPr>
            <a:r>
              <a:rPr lang="en-US" sz="1800" dirty="0">
                <a:solidFill>
                  <a:srgbClr val="2E2E2E"/>
                </a:solidFill>
              </a:rPr>
              <a:t>4. Discuss Christ and creation (5 min)</a:t>
            </a:r>
            <a:endParaRPr lang="en-US" sz="1800" dirty="0"/>
          </a:p>
          <a:p>
            <a:pPr indent="0" marL="0">
              <a:buNone/>
            </a:pPr>
            <a:r>
              <a:rPr lang="en-US" sz="1800" dirty="0">
                <a:solidFill>
                  <a:srgbClr val="2E2E2E"/>
                </a:solidFill>
              </a:rPr>
              <a:t>5. Close in prayer (5 min)</a:t>
            </a:r>
            <a:endParaRPr lang="en-US" sz="1800" dirty="0"/>
          </a:p>
        </p:txBody>
      </p:sp>
      <p:sp>
        <p:nvSpPr>
          <p:cNvPr id="9" name="Shape 7"/>
          <p:cNvSpPr/>
          <p:nvPr/>
        </p:nvSpPr>
        <p:spPr>
          <a:xfrm>
            <a:off x="6309360" y="1417320"/>
            <a:ext cx="5074920" cy="4480560"/>
          </a:xfrm>
          <a:prstGeom prst="rect">
            <a:avLst/>
          </a:prstGeom>
          <a:solidFill>
            <a:srgbClr val="FFFFFF"/>
          </a:solidFill>
          <a:ln w="12700">
            <a:solidFill>
              <a:srgbClr val="DED3BA"/>
            </a:solidFill>
            <a:prstDash val="solid"/>
          </a:ln>
        </p:spPr>
      </p:sp>
      <p:sp>
        <p:nvSpPr>
          <p:cNvPr id="10" name="Text 8"/>
          <p:cNvSpPr/>
          <p:nvPr/>
        </p:nvSpPr>
        <p:spPr>
          <a:xfrm>
            <a:off x="6565392" y="1691640"/>
            <a:ext cx="4572000" cy="320040"/>
          </a:xfrm>
          <a:prstGeom prst="rect">
            <a:avLst/>
          </a:prstGeom>
          <a:noFill/>
          <a:ln/>
        </p:spPr>
        <p:txBody>
          <a:bodyPr wrap="square" lIns="0" tIns="0" rIns="0" bIns="0" rtlCol="0" anchor="ctr"/>
          <a:lstStyle/>
          <a:p>
            <a:pPr indent="0" marL="0">
              <a:buNone/>
            </a:pPr>
            <a:r>
              <a:rPr lang="en-US" sz="2200" b="1" dirty="0">
                <a:solidFill>
                  <a:srgbClr val="4F7052"/>
                </a:solidFill>
              </a:rPr>
              <a:t>60-Minute Plan</a:t>
            </a:r>
            <a:endParaRPr lang="en-US" sz="2200" dirty="0"/>
          </a:p>
        </p:txBody>
      </p:sp>
      <p:sp>
        <p:nvSpPr>
          <p:cNvPr id="11" name="Text 9"/>
          <p:cNvSpPr/>
          <p:nvPr/>
        </p:nvSpPr>
        <p:spPr>
          <a:xfrm>
            <a:off x="6583680" y="2240280"/>
            <a:ext cx="4480560" cy="2971800"/>
          </a:xfrm>
          <a:prstGeom prst="rect">
            <a:avLst/>
          </a:prstGeom>
          <a:noFill/>
          <a:ln/>
        </p:spPr>
        <p:txBody>
          <a:bodyPr wrap="square" lIns="635" tIns="635" rIns="635" bIns="635" rtlCol="0" anchor="ctr">
            <a:normAutofit/>
          </a:bodyPr>
          <a:lstStyle/>
          <a:p>
            <a:pPr indent="0" marL="0">
              <a:buNone/>
            </a:pPr>
            <a:r>
              <a:rPr lang="en-US" sz="1750" dirty="0">
                <a:solidFill>
                  <a:srgbClr val="2E2E2E"/>
                </a:solidFill>
              </a:rPr>
              <a:t>1. Opening reflection (10 min)</a:t>
            </a:r>
            <a:endParaRPr lang="en-US" sz="1750" dirty="0"/>
          </a:p>
          <a:p>
            <a:pPr indent="0" marL="0">
              <a:buNone/>
            </a:pPr>
            <a:r>
              <a:rPr lang="en-US" sz="1750" dirty="0">
                <a:solidFill>
                  <a:srgbClr val="2E2E2E"/>
                </a:solidFill>
              </a:rPr>
              <a:t>2. Historical setting (10 min)</a:t>
            </a:r>
            <a:endParaRPr lang="en-US" sz="1750" dirty="0"/>
          </a:p>
          <a:p>
            <a:pPr indent="0" marL="0">
              <a:buNone/>
            </a:pPr>
            <a:r>
              <a:rPr lang="en-US" sz="1750" dirty="0">
                <a:solidFill>
                  <a:srgbClr val="2E2E2E"/>
                </a:solidFill>
              </a:rPr>
              <a:t>3. Scripture study: Psalm 148 and Colossians 1 (15 min)</a:t>
            </a:r>
            <a:endParaRPr lang="en-US" sz="1750" dirty="0"/>
          </a:p>
          <a:p>
            <a:pPr indent="0" marL="0">
              <a:buNone/>
            </a:pPr>
            <a:r>
              <a:rPr lang="en-US" sz="1750" dirty="0">
                <a:solidFill>
                  <a:srgbClr val="2E2E2E"/>
                </a:solidFill>
              </a:rPr>
              <a:t>4. Stanza-by-stanza teaching (15 min)</a:t>
            </a:r>
            <a:endParaRPr lang="en-US" sz="1750" dirty="0"/>
          </a:p>
          <a:p>
            <a:pPr indent="0" marL="0">
              <a:buNone/>
            </a:pPr>
            <a:r>
              <a:rPr lang="en-US" sz="1750" dirty="0">
                <a:solidFill>
                  <a:srgbClr val="2E2E2E"/>
                </a:solidFill>
              </a:rPr>
              <a:t>5. Worship and application discussion (5 min)</a:t>
            </a:r>
            <a:endParaRPr lang="en-US" sz="1750" dirty="0"/>
          </a:p>
          <a:p>
            <a:pPr indent="0" marL="0">
              <a:buNone/>
            </a:pPr>
            <a:r>
              <a:rPr lang="en-US" sz="1750" dirty="0">
                <a:solidFill>
                  <a:srgbClr val="2E2E2E"/>
                </a:solidFill>
              </a:rPr>
              <a:t>6. Closing prayer (5 min)</a:t>
            </a:r>
            <a:endParaRPr lang="en-US" sz="1750" dirty="0"/>
          </a:p>
        </p:txBody>
      </p:sp>
      <p:sp>
        <p:nvSpPr>
          <p:cNvPr id="12" name="Text 10"/>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Teaching Aim</a:t>
            </a:r>
            <a:endParaRPr lang="en-US" sz="3000" dirty="0"/>
          </a:p>
        </p:txBody>
      </p:sp>
      <p:sp>
        <p:nvSpPr>
          <p:cNvPr id="5" name="Text 3"/>
          <p:cNvSpPr/>
          <p:nvPr/>
        </p:nvSpPr>
        <p:spPr>
          <a:xfrm>
            <a:off x="713232" y="1353312"/>
            <a:ext cx="3657600" cy="4343400"/>
          </a:xfrm>
          <a:prstGeom prst="rect">
            <a:avLst/>
          </a:prstGeom>
          <a:solidFill>
            <a:srgbClr val="4F7052"/>
          </a:solidFill>
          <a:ln>
            <a:solidFill>
              <a:srgbClr val="4F7052"/>
            </a:solidFill>
          </a:ln>
        </p:spPr>
        <p:txBody>
          <a:bodyPr wrap="square" lIns="3175" tIns="3175" rIns="3175" bIns="3175" rtlCol="0" anchor="ctr">
            <a:normAutofit/>
          </a:bodyPr>
          <a:lstStyle/>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Understand</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Feel</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Practice</a:t>
            </a:r>
            <a:endParaRPr lang="en-US" sz="2800" dirty="0"/>
          </a:p>
        </p:txBody>
      </p:sp>
      <p:sp>
        <p:nvSpPr>
          <p:cNvPr id="6" name="Text 4"/>
          <p:cNvSpPr/>
          <p:nvPr/>
        </p:nvSpPr>
        <p:spPr>
          <a:xfrm>
            <a:off x="4736592" y="1481328"/>
            <a:ext cx="6675120" cy="438912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Understand how the hymn joins biblical creation praise with Christian worship.</a:t>
            </a:r>
            <a:endParaRPr lang="en-US" sz="2000" dirty="0"/>
          </a:p>
          <a:p>
            <a:pPr indent="0" marL="0">
              <a:buNone/>
            </a:pPr>
            <a:r>
              <a:rPr lang="en-US" sz="2000" dirty="0">
                <a:solidFill>
                  <a:srgbClr val="2E2E2E"/>
                </a:solidFill>
              </a:rPr>
              <a:t>• Feel renewed wonder, humility, and gratitude before the Creator.</a:t>
            </a:r>
            <a:endParaRPr lang="en-US" sz="2000" dirty="0"/>
          </a:p>
          <a:p>
            <a:pPr indent="0" marL="0">
              <a:buNone/>
            </a:pPr>
            <a:r>
              <a:rPr lang="en-US" sz="2000" dirty="0">
                <a:solidFill>
                  <a:srgbClr val="2E2E2E"/>
                </a:solidFill>
              </a:rPr>
              <a:t>• Practice praise that includes creation, human sorrow, mercy, and trinitarian doxology.</a:t>
            </a:r>
            <a:endParaRPr lang="en-US" sz="2000" dirty="0"/>
          </a:p>
        </p:txBody>
      </p:sp>
      <p:sp>
        <p:nvSpPr>
          <p:cNvPr id="7"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Application This Week</a:t>
            </a:r>
            <a:endParaRPr lang="en-US" sz="3000" dirty="0"/>
          </a:p>
        </p:txBody>
      </p:sp>
      <p:sp>
        <p:nvSpPr>
          <p:cNvPr id="5" name="Text 3"/>
          <p:cNvSpPr/>
          <p:nvPr/>
        </p:nvSpPr>
        <p:spPr>
          <a:xfrm>
            <a:off x="713232" y="1353312"/>
            <a:ext cx="3657600" cy="4343400"/>
          </a:xfrm>
          <a:prstGeom prst="rect">
            <a:avLst/>
          </a:prstGeom>
          <a:solidFill>
            <a:srgbClr val="4F7052"/>
          </a:solidFill>
          <a:ln>
            <a:solidFill>
              <a:srgbClr val="4F7052"/>
            </a:solidFill>
          </a:ln>
        </p:spPr>
        <p:txBody>
          <a:bodyPr wrap="square" lIns="3175" tIns="3175" rIns="3175" bIns="3175" rtlCol="0" anchor="ctr">
            <a:normAutofit/>
          </a:bodyPr>
          <a:lstStyle/>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Praise</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Thank</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Encourage</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Serve</a:t>
            </a:r>
            <a:endParaRPr lang="en-US" sz="2800" dirty="0"/>
          </a:p>
        </p:txBody>
      </p:sp>
      <p:sp>
        <p:nvSpPr>
          <p:cNvPr id="6" name="Text 4"/>
          <p:cNvSpPr/>
          <p:nvPr/>
        </p:nvSpPr>
        <p:spPr>
          <a:xfrm>
            <a:off x="4736592" y="1481328"/>
            <a:ext cx="6675120" cy="438912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Read Psalm 148 as a personal prayer of praise.</a:t>
            </a:r>
            <a:endParaRPr lang="en-US" sz="2000" dirty="0"/>
          </a:p>
          <a:p>
            <a:pPr indent="0" marL="0">
              <a:buNone/>
            </a:pPr>
            <a:r>
              <a:rPr lang="en-US" sz="2000" dirty="0">
                <a:solidFill>
                  <a:srgbClr val="2E2E2E"/>
                </a:solidFill>
              </a:rPr>
              <a:t>• Name three ordinary gifts of creation and thank God for each one.</a:t>
            </a:r>
            <a:endParaRPr lang="en-US" sz="2000" dirty="0"/>
          </a:p>
          <a:p>
            <a:pPr indent="0" marL="0">
              <a:buNone/>
            </a:pPr>
            <a:r>
              <a:rPr lang="en-US" sz="2000" dirty="0">
                <a:solidFill>
                  <a:srgbClr val="2E2E2E"/>
                </a:solidFill>
              </a:rPr>
              <a:t>• Encourage someone carrying sorrow by praying with them.</a:t>
            </a:r>
            <a:endParaRPr lang="en-US" sz="2000" dirty="0"/>
          </a:p>
          <a:p>
            <a:pPr indent="0" marL="0">
              <a:buNone/>
            </a:pPr>
            <a:r>
              <a:rPr lang="en-US" sz="2000" dirty="0">
                <a:solidFill>
                  <a:srgbClr val="2E2E2E"/>
                </a:solidFill>
              </a:rPr>
              <a:t>• Practice one act of stewardship as gratitude to the Creator.</a:t>
            </a:r>
            <a:endParaRPr lang="en-US" sz="2000" dirty="0"/>
          </a:p>
          <a:p>
            <a:pPr indent="0" marL="0">
              <a:buNone/>
            </a:pPr>
            <a:r>
              <a:rPr lang="en-US" sz="2000" dirty="0">
                <a:solidFill>
                  <a:srgbClr val="2E2E2E"/>
                </a:solidFill>
              </a:rPr>
              <a:t>• Let worship lead you from admiration to obedience.</a:t>
            </a:r>
            <a:endParaRPr lang="en-US" sz="2000" dirty="0"/>
          </a:p>
        </p:txBody>
      </p:sp>
      <p:sp>
        <p:nvSpPr>
          <p:cNvPr id="7"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a_warm_softly_lit_church_interior_scene_overall_batch_4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960120" y="960120"/>
            <a:ext cx="10241280" cy="4983480"/>
          </a:xfrm>
          <a:prstGeom prst="rect">
            <a:avLst/>
          </a:prstGeom>
          <a:solidFill>
            <a:srgbClr val="182630">
              <a:alpha val="88000"/>
            </a:srgbClr>
          </a:solidFill>
          <a:ln w="12700">
            <a:solidFill>
              <a:srgbClr val="B47A2B">
                <a:alpha val="75000"/>
              </a:srgbClr>
            </a:solidFill>
            <a:prstDash val="solid"/>
          </a:ln>
        </p:spPr>
      </p:sp>
      <p:sp>
        <p:nvSpPr>
          <p:cNvPr id="4" name="Text 1"/>
          <p:cNvSpPr/>
          <p:nvPr/>
        </p:nvSpPr>
        <p:spPr>
          <a:xfrm>
            <a:off x="1298448" y="1353312"/>
            <a:ext cx="9509760" cy="502920"/>
          </a:xfrm>
          <a:prstGeom prst="rect">
            <a:avLst/>
          </a:prstGeom>
          <a:noFill/>
          <a:ln/>
        </p:spPr>
        <p:txBody>
          <a:bodyPr wrap="square" lIns="0" tIns="0" rIns="0" bIns="0" rtlCol="0" anchor="ctr">
            <a:normAutofit/>
          </a:bodyPr>
          <a:lstStyle/>
          <a:p>
            <a:pPr indent="0" marL="0">
              <a:buNone/>
            </a:pPr>
            <a:r>
              <a:rPr lang="en-US" sz="3300" b="1" dirty="0">
                <a:solidFill>
                  <a:srgbClr val="FFFFFF"/>
                </a:solidFill>
                <a:latin typeface="Aptos Display" pitchFamily="34" charset="0"/>
                <a:ea typeface="Aptos Display" pitchFamily="34" charset="-122"/>
                <a:cs typeface="Aptos Display" pitchFamily="34" charset="-120"/>
              </a:rPr>
              <a:t>Closing Summary and Prayer</a:t>
            </a:r>
            <a:endParaRPr lang="en-US" sz="3300" dirty="0"/>
          </a:p>
        </p:txBody>
      </p:sp>
      <p:sp>
        <p:nvSpPr>
          <p:cNvPr id="5" name="Text 2"/>
          <p:cNvSpPr/>
          <p:nvPr/>
        </p:nvSpPr>
        <p:spPr>
          <a:xfrm>
            <a:off x="1325880" y="2084832"/>
            <a:ext cx="9464040" cy="1234440"/>
          </a:xfrm>
          <a:prstGeom prst="rect">
            <a:avLst/>
          </a:prstGeom>
          <a:noFill/>
          <a:ln/>
        </p:spPr>
        <p:txBody>
          <a:bodyPr wrap="square" lIns="635" tIns="635" rIns="635" bIns="635" rtlCol="0" anchor="ctr">
            <a:normAutofit/>
          </a:bodyPr>
          <a:lstStyle/>
          <a:p>
            <a:pPr algn="ctr" indent="0" marL="0">
              <a:buNone/>
            </a:pPr>
            <a:r>
              <a:rPr lang="en-US" sz="2000" dirty="0">
                <a:solidFill>
                  <a:srgbClr val="F5EAD4"/>
                </a:solidFill>
              </a:rPr>
              <a:t>This hymn begins with the world God made and ends in worship of Father, Son, and Spirit. It teaches the church to receive creation with gratitude, carry sorrow with trust, and join all things in praise.</a:t>
            </a:r>
            <a:endParaRPr lang="en-US" sz="2000" dirty="0"/>
          </a:p>
        </p:txBody>
      </p:sp>
      <p:sp>
        <p:nvSpPr>
          <p:cNvPr id="6" name="Text 3"/>
          <p:cNvSpPr/>
          <p:nvPr/>
        </p:nvSpPr>
        <p:spPr>
          <a:xfrm>
            <a:off x="1828800" y="3657600"/>
            <a:ext cx="8458200" cy="1188720"/>
          </a:xfrm>
          <a:prstGeom prst="rect">
            <a:avLst/>
          </a:prstGeom>
          <a:noFill/>
          <a:ln/>
        </p:spPr>
        <p:txBody>
          <a:bodyPr wrap="square" lIns="635" tIns="635" rIns="635" bIns="635" rtlCol="0" anchor="ctr">
            <a:normAutofit/>
          </a:bodyPr>
          <a:lstStyle/>
          <a:p>
            <a:pPr algn="ctr" indent="0" marL="0">
              <a:buNone/>
            </a:pPr>
            <a:r>
              <a:rPr lang="en-US" sz="1900" i="1" dirty="0">
                <a:solidFill>
                  <a:srgbClr val="FFFFFF"/>
                </a:solidFill>
              </a:rPr>
              <a:t>Lord God, Maker of heaven and earth, awaken praise in us. Teach us to see your gifts, trust your providence, and worship you through Jesus Christ our Lord. Amen.</a:t>
            </a:r>
            <a:endParaRPr lang="en-US" sz="1900" dirty="0"/>
          </a:p>
        </p:txBody>
      </p:sp>
      <p:sp>
        <p:nvSpPr>
          <p:cNvPr id="7" name="Text 4"/>
          <p:cNvSpPr/>
          <p:nvPr/>
        </p:nvSpPr>
        <p:spPr>
          <a:xfrm>
            <a:off x="1325880" y="5541264"/>
            <a:ext cx="9509760" cy="292608"/>
          </a:xfrm>
          <a:prstGeom prst="rect">
            <a:avLst/>
          </a:prstGeom>
          <a:noFill/>
          <a:ln/>
        </p:spPr>
        <p:txBody>
          <a:bodyPr wrap="square" lIns="0" tIns="0" rIns="0" bIns="0" rtlCol="0" anchor="ctr">
            <a:normAutofit/>
          </a:bodyPr>
          <a:lstStyle/>
          <a:p>
            <a:pPr algn="ctr" indent="0" marL="0">
              <a:buNone/>
            </a:pPr>
            <a:r>
              <a:rPr lang="en-US" sz="730" dirty="0">
                <a:solidFill>
                  <a:srgbClr val="DCDCDC"/>
                </a:solidFill>
              </a:rPr>
              <a:t>© HymnInfo.com. Free for personal, church, classroom, and small-group teaching use. Please do not sell, repost, or redistribute as downloadable files without permission.</a:t>
            </a:r>
            <a:endParaRPr lang="en-US" sz="730" dirty="0"/>
          </a:p>
        </p:txBody>
      </p:sp>
      <p:sp>
        <p:nvSpPr>
          <p:cNvPr id="8"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Hymn at a Glance</a:t>
            </a:r>
            <a:endParaRPr lang="en-US" sz="3000" dirty="0"/>
          </a:p>
        </p:txBody>
      </p:sp>
      <p:sp>
        <p:nvSpPr>
          <p:cNvPr id="5" name="Text 3"/>
          <p:cNvSpPr/>
          <p:nvPr/>
        </p:nvSpPr>
        <p:spPr>
          <a:xfrm>
            <a:off x="841248" y="1325880"/>
            <a:ext cx="10652760" cy="502920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Title: All Creatures of Our God and King</a:t>
            </a:r>
            <a:endParaRPr lang="en-US" sz="2000" dirty="0"/>
          </a:p>
          <a:p>
            <a:pPr indent="0" marL="0">
              <a:buNone/>
            </a:pPr>
            <a:r>
              <a:rPr lang="en-US" sz="2000" dirty="0">
                <a:solidFill>
                  <a:srgbClr val="2E2E2E"/>
                </a:solidFill>
              </a:rPr>
              <a:t>• First line: “All creatures of our God and King”</a:t>
            </a:r>
            <a:endParaRPr lang="en-US" sz="2000" dirty="0"/>
          </a:p>
          <a:p>
            <a:pPr indent="0" marL="0">
              <a:buNone/>
            </a:pPr>
            <a:r>
              <a:rPr lang="en-US" sz="2000" dirty="0">
                <a:solidFill>
                  <a:srgbClr val="2E2E2E"/>
                </a:solidFill>
              </a:rPr>
              <a:t>• Text: based on the Canticle of the Sun associated with Francis of Assisi</a:t>
            </a:r>
            <a:endParaRPr lang="en-US" sz="2000" dirty="0"/>
          </a:p>
          <a:p>
            <a:pPr indent="0" marL="0">
              <a:buNone/>
            </a:pPr>
            <a:r>
              <a:rPr lang="en-US" sz="2000" dirty="0">
                <a:solidFill>
                  <a:srgbClr val="2E2E2E"/>
                </a:solidFill>
              </a:rPr>
              <a:t>• English paraphrase: William Henry Draper</a:t>
            </a:r>
            <a:endParaRPr lang="en-US" sz="2000" dirty="0"/>
          </a:p>
          <a:p>
            <a:pPr indent="0" marL="0">
              <a:buNone/>
            </a:pPr>
            <a:r>
              <a:rPr lang="en-US" sz="2000" dirty="0">
                <a:solidFill>
                  <a:srgbClr val="2E2E2E"/>
                </a:solidFill>
              </a:rPr>
              <a:t>• Tune: LASST UNS ERFREUEN</a:t>
            </a:r>
            <a:endParaRPr lang="en-US" sz="2000" dirty="0"/>
          </a:p>
          <a:p>
            <a:pPr indent="0" marL="0">
              <a:buNone/>
            </a:pPr>
            <a:r>
              <a:rPr lang="en-US" sz="2000" dirty="0">
                <a:solidFill>
                  <a:srgbClr val="2E2E2E"/>
                </a:solidFill>
              </a:rPr>
              <a:t>• Common date in English hymn references: 1919</a:t>
            </a:r>
            <a:endParaRPr lang="en-US" sz="2000" dirty="0"/>
          </a:p>
          <a:p>
            <a:pPr indent="0" marL="0">
              <a:buNone/>
            </a:pPr>
            <a:r>
              <a:rPr lang="en-US" sz="2000" dirty="0">
                <a:solidFill>
                  <a:srgbClr val="2E2E2E"/>
                </a:solidFill>
              </a:rPr>
              <a:t>• Meter: often indexed as 8.8.4.4.8.8 with alleluias, or L.M. with additions</a:t>
            </a:r>
            <a:endParaRPr lang="en-US" sz="2000" dirty="0"/>
          </a:p>
        </p:txBody>
      </p:sp>
      <p:sp>
        <p:nvSpPr>
          <p:cNvPr id="6" name="Text 4"/>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warm_softly_lit_church_interior_scene_overall_batch_4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685800" y="1051560"/>
            <a:ext cx="6035040" cy="4251960"/>
          </a:xfrm>
          <a:prstGeom prst="rect">
            <a:avLst/>
          </a:prstGeom>
          <a:solidFill>
            <a:srgbClr val="182630">
              <a:alpha val="90000"/>
            </a:srgbClr>
          </a:solidFill>
          <a:ln w="12700">
            <a:solidFill>
              <a:srgbClr val="B47A2B">
                <a:alpha val="80000"/>
              </a:srgbClr>
            </a:solidFill>
            <a:prstDash val="solid"/>
          </a:ln>
        </p:spPr>
      </p:sp>
      <p:sp>
        <p:nvSpPr>
          <p:cNvPr id="4" name="Text 1"/>
          <p:cNvSpPr/>
          <p:nvPr/>
        </p:nvSpPr>
        <p:spPr>
          <a:xfrm>
            <a:off x="960120" y="1508760"/>
            <a:ext cx="5440680" cy="1097280"/>
          </a:xfrm>
          <a:prstGeom prst="rect">
            <a:avLst/>
          </a:prstGeom>
          <a:noFill/>
          <a:ln/>
        </p:spPr>
        <p:txBody>
          <a:bodyPr wrap="square" lIns="635" tIns="635" rIns="635" bIns="635" rtlCol="0" anchor="ctr">
            <a:normAutofit/>
          </a:bodyPr>
          <a:lstStyle/>
          <a:p>
            <a:pPr indent="0" marL="0">
              <a:buNone/>
            </a:pPr>
            <a:r>
              <a:rPr lang="en-US" sz="3800" b="1" dirty="0">
                <a:solidFill>
                  <a:srgbClr val="FFFFFF"/>
                </a:solidFill>
                <a:latin typeface="Aptos Display" pitchFamily="34" charset="0"/>
                <a:ea typeface="Aptos Display" pitchFamily="34" charset="-122"/>
                <a:cs typeface="Aptos Display" pitchFamily="34" charset="-120"/>
              </a:rPr>
              <a:t>Historical Background</a:t>
            </a:r>
            <a:endParaRPr lang="en-US" sz="3800" dirty="0"/>
          </a:p>
        </p:txBody>
      </p:sp>
      <p:sp>
        <p:nvSpPr>
          <p:cNvPr id="5" name="Text 2"/>
          <p:cNvSpPr/>
          <p:nvPr/>
        </p:nvSpPr>
        <p:spPr>
          <a:xfrm>
            <a:off x="987552" y="3063240"/>
            <a:ext cx="5303520" cy="1097280"/>
          </a:xfrm>
          <a:prstGeom prst="rect">
            <a:avLst/>
          </a:prstGeom>
          <a:noFill/>
          <a:ln/>
        </p:spPr>
        <p:txBody>
          <a:bodyPr wrap="square" lIns="635" tIns="635" rIns="635" bIns="635" rtlCol="0" anchor="ctr">
            <a:normAutofit/>
          </a:bodyPr>
          <a:lstStyle/>
          <a:p>
            <a:pPr indent="0" marL="0">
              <a:buNone/>
            </a:pPr>
            <a:r>
              <a:rPr lang="en-US" sz="1800" dirty="0">
                <a:solidFill>
                  <a:srgbClr val="EFE5C9"/>
                </a:solidFill>
              </a:rPr>
              <a:t>A medieval song of praise reshaped for English congregational worship.</a:t>
            </a:r>
            <a:endParaRPr lang="en-US" sz="1800" dirty="0"/>
          </a:p>
        </p:txBody>
      </p:sp>
      <p:sp>
        <p:nvSpPr>
          <p:cNvPr id="6" name="Text 3"/>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Francis of Assisi and the Canticle</a:t>
            </a:r>
            <a:endParaRPr lang="en-US" sz="3000" dirty="0"/>
          </a:p>
        </p:txBody>
      </p:sp>
      <p:sp>
        <p:nvSpPr>
          <p:cNvPr id="5" name="Shape 3"/>
          <p:cNvSpPr/>
          <p:nvPr/>
        </p:nvSpPr>
        <p:spPr>
          <a:xfrm>
            <a:off x="731520" y="1417320"/>
            <a:ext cx="5349240" cy="4526280"/>
          </a:xfrm>
          <a:prstGeom prst="rect">
            <a:avLst/>
          </a:prstGeom>
          <a:solidFill>
            <a:srgbClr val="FFFFFF"/>
          </a:solidFill>
          <a:ln w="12700">
            <a:solidFill>
              <a:srgbClr val="DDD1B8"/>
            </a:solidFill>
            <a:prstDash val="solid"/>
          </a:ln>
        </p:spPr>
      </p:sp>
      <p:sp>
        <p:nvSpPr>
          <p:cNvPr id="6" name="Shape 4"/>
          <p:cNvSpPr/>
          <p:nvPr/>
        </p:nvSpPr>
        <p:spPr>
          <a:xfrm>
            <a:off x="6263640" y="1417320"/>
            <a:ext cx="5212080" cy="4526280"/>
          </a:xfrm>
          <a:prstGeom prst="rect">
            <a:avLst/>
          </a:prstGeom>
          <a:solidFill>
            <a:srgbClr val="FFFFFF"/>
          </a:solidFill>
          <a:ln w="12700">
            <a:solidFill>
              <a:srgbClr val="DDD1B8"/>
            </a:solidFill>
            <a:prstDash val="solid"/>
          </a:ln>
        </p:spPr>
      </p:sp>
      <p:sp>
        <p:nvSpPr>
          <p:cNvPr id="7" name="Text 5"/>
          <p:cNvSpPr/>
          <p:nvPr/>
        </p:nvSpPr>
        <p:spPr>
          <a:xfrm>
            <a:off x="987552" y="1691640"/>
            <a:ext cx="4754880" cy="329184"/>
          </a:xfrm>
          <a:prstGeom prst="rect">
            <a:avLst/>
          </a:prstGeom>
          <a:noFill/>
          <a:ln/>
        </p:spPr>
        <p:txBody>
          <a:bodyPr wrap="square" lIns="0" tIns="0" rIns="0" bIns="0" rtlCol="0" anchor="ctr">
            <a:normAutofit/>
          </a:bodyPr>
          <a:lstStyle/>
          <a:p>
            <a:pPr indent="0" marL="0">
              <a:buNone/>
            </a:pPr>
            <a:r>
              <a:rPr lang="en-US" sz="2000" b="1" dirty="0">
                <a:solidFill>
                  <a:srgbClr val="4F7052"/>
                </a:solidFill>
              </a:rPr>
              <a:t>Historical Setting</a:t>
            </a:r>
            <a:endParaRPr lang="en-US" sz="2000" dirty="0"/>
          </a:p>
        </p:txBody>
      </p:sp>
      <p:sp>
        <p:nvSpPr>
          <p:cNvPr id="8" name="Text 6"/>
          <p:cNvSpPr/>
          <p:nvPr/>
        </p:nvSpPr>
        <p:spPr>
          <a:xfrm>
            <a:off x="987552" y="2176272"/>
            <a:ext cx="4663440" cy="3337560"/>
          </a:xfrm>
          <a:prstGeom prst="rect">
            <a:avLst/>
          </a:prstGeom>
          <a:noFill/>
          <a:ln/>
        </p:spPr>
        <p:txBody>
          <a:bodyPr wrap="square" lIns="635" tIns="635" rIns="635" bIns="635" rtlCol="0" anchor="ctr">
            <a:normAutofit/>
          </a:bodyPr>
          <a:lstStyle/>
          <a:p>
            <a:pPr indent="0" marL="0">
              <a:buNone/>
            </a:pPr>
            <a:r>
              <a:rPr lang="en-US" sz="1650" dirty="0">
                <a:solidFill>
                  <a:srgbClr val="2E2E2E"/>
                </a:solidFill>
              </a:rPr>
              <a:t>• Francis of Assisi lived from 1182 to 1226.</a:t>
            </a:r>
            <a:endParaRPr lang="en-US" sz="1650" dirty="0"/>
          </a:p>
          <a:p>
            <a:pPr indent="0" marL="0">
              <a:buNone/>
            </a:pPr>
            <a:r>
              <a:rPr lang="en-US" sz="1650" dirty="0">
                <a:solidFill>
                  <a:srgbClr val="2E2E2E"/>
                </a:solidFill>
              </a:rPr>
              <a:t>• The Canticle of the Sun is associated with the end of his life.</a:t>
            </a:r>
            <a:endParaRPr lang="en-US" sz="1650" dirty="0"/>
          </a:p>
          <a:p>
            <a:pPr indent="0" marL="0">
              <a:buNone/>
            </a:pPr>
            <a:r>
              <a:rPr lang="en-US" sz="1650" dirty="0">
                <a:solidFill>
                  <a:srgbClr val="2E2E2E"/>
                </a:solidFill>
              </a:rPr>
              <a:t>• Its imagery honors God through created things.</a:t>
            </a:r>
            <a:endParaRPr lang="en-US" sz="1650" dirty="0"/>
          </a:p>
        </p:txBody>
      </p:sp>
      <p:sp>
        <p:nvSpPr>
          <p:cNvPr id="9" name="Text 7"/>
          <p:cNvSpPr/>
          <p:nvPr/>
        </p:nvSpPr>
        <p:spPr>
          <a:xfrm>
            <a:off x="6519672" y="1691640"/>
            <a:ext cx="4617720" cy="329184"/>
          </a:xfrm>
          <a:prstGeom prst="rect">
            <a:avLst/>
          </a:prstGeom>
          <a:noFill/>
          <a:ln/>
        </p:spPr>
        <p:txBody>
          <a:bodyPr wrap="square" lIns="0" tIns="0" rIns="0" bIns="0" rtlCol="0" anchor="ctr">
            <a:normAutofit/>
          </a:bodyPr>
          <a:lstStyle/>
          <a:p>
            <a:pPr indent="0" marL="0">
              <a:buNone/>
            </a:pPr>
            <a:r>
              <a:rPr lang="en-US" sz="2000" b="1" dirty="0">
                <a:solidFill>
                  <a:srgbClr val="4F7052"/>
                </a:solidFill>
              </a:rPr>
              <a:t>Teaching Value</a:t>
            </a:r>
            <a:endParaRPr lang="en-US" sz="2000" dirty="0"/>
          </a:p>
        </p:txBody>
      </p:sp>
      <p:sp>
        <p:nvSpPr>
          <p:cNvPr id="10" name="Text 8"/>
          <p:cNvSpPr/>
          <p:nvPr/>
        </p:nvSpPr>
        <p:spPr>
          <a:xfrm>
            <a:off x="6519672" y="2176272"/>
            <a:ext cx="4526280" cy="3337560"/>
          </a:xfrm>
          <a:prstGeom prst="rect">
            <a:avLst/>
          </a:prstGeom>
          <a:noFill/>
          <a:ln/>
        </p:spPr>
        <p:txBody>
          <a:bodyPr wrap="square" lIns="635" tIns="635" rIns="635" bIns="635" rtlCol="0" anchor="ctr">
            <a:normAutofit/>
          </a:bodyPr>
          <a:lstStyle/>
          <a:p>
            <a:pPr indent="0" marL="0">
              <a:buNone/>
            </a:pPr>
            <a:r>
              <a:rPr lang="en-US" sz="1650" dirty="0">
                <a:solidFill>
                  <a:srgbClr val="2E2E2E"/>
                </a:solidFill>
              </a:rPr>
              <a:t>• The hymn carries humility, gratitude, and reverence into congregational song.</a:t>
            </a:r>
            <a:endParaRPr lang="en-US" sz="1650" dirty="0"/>
          </a:p>
          <a:p>
            <a:pPr indent="0" marL="0">
              <a:buNone/>
            </a:pPr>
            <a:r>
              <a:rPr lang="en-US" sz="1650" dirty="0">
                <a:solidFill>
                  <a:srgbClr val="2E2E2E"/>
                </a:solidFill>
              </a:rPr>
              <a:t>• Creation is treated as God’s good work, not as an object of worship.</a:t>
            </a:r>
            <a:endParaRPr lang="en-US" sz="1650" dirty="0"/>
          </a:p>
          <a:p>
            <a:pPr indent="0" marL="0">
              <a:buNone/>
            </a:pPr>
            <a:r>
              <a:rPr lang="en-US" sz="1650" dirty="0">
                <a:solidFill>
                  <a:srgbClr val="2E2E2E"/>
                </a:solidFill>
              </a:rPr>
              <a:t>• The tone is joyful without becoming sentimental.</a:t>
            </a:r>
            <a:endParaRPr lang="en-US" sz="1650" dirty="0"/>
          </a:p>
        </p:txBody>
      </p:sp>
      <p:sp>
        <p:nvSpPr>
          <p:cNvPr id="11" name="Text 9"/>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William Henry Draper’s Paraphrase</a:t>
            </a:r>
            <a:endParaRPr lang="en-US" sz="3000" dirty="0"/>
          </a:p>
        </p:txBody>
      </p:sp>
      <p:sp>
        <p:nvSpPr>
          <p:cNvPr id="5" name="Shape 3"/>
          <p:cNvSpPr/>
          <p:nvPr/>
        </p:nvSpPr>
        <p:spPr>
          <a:xfrm>
            <a:off x="731520" y="1417320"/>
            <a:ext cx="5349240" cy="4526280"/>
          </a:xfrm>
          <a:prstGeom prst="rect">
            <a:avLst/>
          </a:prstGeom>
          <a:solidFill>
            <a:srgbClr val="FFFFFF"/>
          </a:solidFill>
          <a:ln w="12700">
            <a:solidFill>
              <a:srgbClr val="DDD1B8"/>
            </a:solidFill>
            <a:prstDash val="solid"/>
          </a:ln>
        </p:spPr>
      </p:sp>
      <p:sp>
        <p:nvSpPr>
          <p:cNvPr id="6" name="Shape 4"/>
          <p:cNvSpPr/>
          <p:nvPr/>
        </p:nvSpPr>
        <p:spPr>
          <a:xfrm>
            <a:off x="6263640" y="1417320"/>
            <a:ext cx="5212080" cy="4526280"/>
          </a:xfrm>
          <a:prstGeom prst="rect">
            <a:avLst/>
          </a:prstGeom>
          <a:solidFill>
            <a:srgbClr val="FFFFFF"/>
          </a:solidFill>
          <a:ln w="12700">
            <a:solidFill>
              <a:srgbClr val="DDD1B8"/>
            </a:solidFill>
            <a:prstDash val="solid"/>
          </a:ln>
        </p:spPr>
      </p:sp>
      <p:sp>
        <p:nvSpPr>
          <p:cNvPr id="7" name="Text 5"/>
          <p:cNvSpPr/>
          <p:nvPr/>
        </p:nvSpPr>
        <p:spPr>
          <a:xfrm>
            <a:off x="987552" y="1691640"/>
            <a:ext cx="4754880" cy="329184"/>
          </a:xfrm>
          <a:prstGeom prst="rect">
            <a:avLst/>
          </a:prstGeom>
          <a:noFill/>
          <a:ln/>
        </p:spPr>
        <p:txBody>
          <a:bodyPr wrap="square" lIns="0" tIns="0" rIns="0" bIns="0" rtlCol="0" anchor="ctr">
            <a:normAutofit/>
          </a:bodyPr>
          <a:lstStyle/>
          <a:p>
            <a:pPr indent="0" marL="0">
              <a:buNone/>
            </a:pPr>
            <a:r>
              <a:rPr lang="en-US" sz="2000" b="1" dirty="0">
                <a:solidFill>
                  <a:srgbClr val="4F7052"/>
                </a:solidFill>
              </a:rPr>
              <a:t>Draper’s Contribution</a:t>
            </a:r>
            <a:endParaRPr lang="en-US" sz="2000" dirty="0"/>
          </a:p>
        </p:txBody>
      </p:sp>
      <p:sp>
        <p:nvSpPr>
          <p:cNvPr id="8" name="Text 6"/>
          <p:cNvSpPr/>
          <p:nvPr/>
        </p:nvSpPr>
        <p:spPr>
          <a:xfrm>
            <a:off x="987552" y="2176272"/>
            <a:ext cx="4663440" cy="3337560"/>
          </a:xfrm>
          <a:prstGeom prst="rect">
            <a:avLst/>
          </a:prstGeom>
          <a:noFill/>
          <a:ln/>
        </p:spPr>
        <p:txBody>
          <a:bodyPr wrap="square" lIns="635" tIns="635" rIns="635" bIns="635" rtlCol="0" anchor="ctr">
            <a:normAutofit/>
          </a:bodyPr>
          <a:lstStyle/>
          <a:p>
            <a:pPr indent="0" marL="0">
              <a:buNone/>
            </a:pPr>
            <a:r>
              <a:rPr lang="en-US" sz="1650" dirty="0">
                <a:solidFill>
                  <a:srgbClr val="2E2E2E"/>
                </a:solidFill>
              </a:rPr>
              <a:t>• William Henry Draper was an Anglican priest and scholar.</a:t>
            </a:r>
            <a:endParaRPr lang="en-US" sz="1650" dirty="0"/>
          </a:p>
          <a:p>
            <a:pPr indent="0" marL="0">
              <a:buNone/>
            </a:pPr>
            <a:r>
              <a:rPr lang="en-US" sz="1650" dirty="0">
                <a:solidFill>
                  <a:srgbClr val="2E2E2E"/>
                </a:solidFill>
              </a:rPr>
              <a:t>• His English text is a free paraphrase rather than a literal translation.</a:t>
            </a:r>
            <a:endParaRPr lang="en-US" sz="1650" dirty="0"/>
          </a:p>
          <a:p>
            <a:pPr indent="0" marL="0">
              <a:buNone/>
            </a:pPr>
            <a:r>
              <a:rPr lang="en-US" sz="1650" dirty="0">
                <a:solidFill>
                  <a:srgbClr val="2E2E2E"/>
                </a:solidFill>
              </a:rPr>
              <a:t>• The hymn became durable because it sings naturally in a congregation.</a:t>
            </a:r>
            <a:endParaRPr lang="en-US" sz="1650" dirty="0"/>
          </a:p>
        </p:txBody>
      </p:sp>
      <p:sp>
        <p:nvSpPr>
          <p:cNvPr id="9" name="Text 7"/>
          <p:cNvSpPr/>
          <p:nvPr/>
        </p:nvSpPr>
        <p:spPr>
          <a:xfrm>
            <a:off x="6519672" y="1691640"/>
            <a:ext cx="4617720" cy="329184"/>
          </a:xfrm>
          <a:prstGeom prst="rect">
            <a:avLst/>
          </a:prstGeom>
          <a:noFill/>
          <a:ln/>
        </p:spPr>
        <p:txBody>
          <a:bodyPr wrap="square" lIns="0" tIns="0" rIns="0" bIns="0" rtlCol="0" anchor="ctr">
            <a:normAutofit/>
          </a:bodyPr>
          <a:lstStyle/>
          <a:p>
            <a:pPr indent="0" marL="0">
              <a:buNone/>
            </a:pPr>
            <a:r>
              <a:rPr lang="en-US" sz="2000" b="1" dirty="0">
                <a:solidFill>
                  <a:srgbClr val="4F7052"/>
                </a:solidFill>
              </a:rPr>
              <a:t>Why It Matters</a:t>
            </a:r>
            <a:endParaRPr lang="en-US" sz="2000" dirty="0"/>
          </a:p>
        </p:txBody>
      </p:sp>
      <p:sp>
        <p:nvSpPr>
          <p:cNvPr id="10" name="Text 8"/>
          <p:cNvSpPr/>
          <p:nvPr/>
        </p:nvSpPr>
        <p:spPr>
          <a:xfrm>
            <a:off x="6519672" y="2176272"/>
            <a:ext cx="4526280" cy="3337560"/>
          </a:xfrm>
          <a:prstGeom prst="rect">
            <a:avLst/>
          </a:prstGeom>
          <a:noFill/>
          <a:ln/>
        </p:spPr>
        <p:txBody>
          <a:bodyPr wrap="square" lIns="635" tIns="635" rIns="635" bIns="635" rtlCol="0" anchor="ctr">
            <a:normAutofit/>
          </a:bodyPr>
          <a:lstStyle/>
          <a:p>
            <a:pPr indent="0" marL="0">
              <a:buNone/>
            </a:pPr>
            <a:r>
              <a:rPr lang="en-US" sz="1650" dirty="0">
                <a:solidFill>
                  <a:srgbClr val="2E2E2E"/>
                </a:solidFill>
              </a:rPr>
              <a:t>• A medieval devotional text became accessible for modern English worship.</a:t>
            </a:r>
            <a:endParaRPr lang="en-US" sz="1650" dirty="0"/>
          </a:p>
          <a:p>
            <a:pPr indent="0" marL="0">
              <a:buNone/>
            </a:pPr>
            <a:r>
              <a:rPr lang="en-US" sz="1650" dirty="0">
                <a:solidFill>
                  <a:srgbClr val="2E2E2E"/>
                </a:solidFill>
              </a:rPr>
              <a:t>• The text is memorable, vivid, and expansive.</a:t>
            </a:r>
            <a:endParaRPr lang="en-US" sz="1650" dirty="0"/>
          </a:p>
          <a:p>
            <a:pPr indent="0" marL="0">
              <a:buNone/>
            </a:pPr>
            <a:r>
              <a:rPr lang="en-US" sz="1650" dirty="0">
                <a:solidFill>
                  <a:srgbClr val="2E2E2E"/>
                </a:solidFill>
              </a:rPr>
              <a:t>• It invites worshipers to see creation as a witness to God’s goodness.</a:t>
            </a:r>
            <a:endParaRPr lang="en-US" sz="1650" dirty="0"/>
          </a:p>
        </p:txBody>
      </p:sp>
      <p:sp>
        <p:nvSpPr>
          <p:cNvPr id="11" name="Text 9"/>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serene_warmly_lit_highly_detailed_scene_like_a_batch_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75488"/>
            <a:ext cx="10881360" cy="45720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Biblical Foundation: Psalm 148</a:t>
            </a:r>
            <a:endParaRPr lang="en-US" sz="3000" dirty="0"/>
          </a:p>
        </p:txBody>
      </p:sp>
      <p:sp>
        <p:nvSpPr>
          <p:cNvPr id="4" name="Shape 1"/>
          <p:cNvSpPr/>
          <p:nvPr/>
        </p:nvSpPr>
        <p:spPr>
          <a:xfrm>
            <a:off x="713232" y="1261872"/>
            <a:ext cx="5074920" cy="4389120"/>
          </a:xfrm>
          <a:prstGeom prst="rect">
            <a:avLst/>
          </a:prstGeom>
          <a:solidFill>
            <a:srgbClr val="F6F0E3">
              <a:alpha val="96000"/>
            </a:srgbClr>
          </a:solidFill>
          <a:ln w="12700">
            <a:solidFill>
              <a:srgbClr val="FFFFFF">
                <a:alpha val="35000"/>
              </a:srgbClr>
            </a:solidFill>
            <a:prstDash val="solid"/>
          </a:ln>
        </p:spPr>
      </p:sp>
      <p:sp>
        <p:nvSpPr>
          <p:cNvPr id="5" name="Text 2"/>
          <p:cNvSpPr/>
          <p:nvPr/>
        </p:nvSpPr>
        <p:spPr>
          <a:xfrm>
            <a:off x="1005840" y="1572768"/>
            <a:ext cx="4480560" cy="3657600"/>
          </a:xfrm>
          <a:prstGeom prst="rect">
            <a:avLst/>
          </a:prstGeom>
          <a:noFill/>
          <a:ln/>
        </p:spPr>
        <p:txBody>
          <a:bodyPr wrap="square" lIns="762" tIns="762" rIns="762" bIns="762" rtlCol="0" anchor="ctr">
            <a:normAutofit/>
          </a:bodyPr>
          <a:lstStyle/>
          <a:p>
            <a:pPr indent="0" marL="0">
              <a:buNone/>
            </a:pPr>
            <a:r>
              <a:rPr lang="en-US" sz="1900" i="1" dirty="0">
                <a:solidFill>
                  <a:srgbClr val="263846"/>
                </a:solidFill>
              </a:rPr>
              <a:t>“Praise the LORD from the heavens! Praise him in the heights!... Let them praise the LORD’s name, for his name alone is exalted.”</a:t>
            </a:r>
            <a:endParaRPr lang="en-US" sz="1900" dirty="0"/>
          </a:p>
        </p:txBody>
      </p:sp>
      <p:sp>
        <p:nvSpPr>
          <p:cNvPr id="6" name="Shape 3"/>
          <p:cNvSpPr/>
          <p:nvPr/>
        </p:nvSpPr>
        <p:spPr>
          <a:xfrm>
            <a:off x="6126480" y="1261872"/>
            <a:ext cx="5349240" cy="4389120"/>
          </a:xfrm>
          <a:prstGeom prst="rect">
            <a:avLst/>
          </a:prstGeom>
          <a:solidFill>
            <a:srgbClr val="182630">
              <a:alpha val="90000"/>
            </a:srgbClr>
          </a:solidFill>
          <a:ln w="12700">
            <a:solidFill>
              <a:srgbClr val="B47A2B">
                <a:alpha val="70000"/>
              </a:srgbClr>
            </a:solidFill>
            <a:prstDash val="solid"/>
          </a:ln>
        </p:spPr>
      </p:sp>
      <p:sp>
        <p:nvSpPr>
          <p:cNvPr id="7" name="Text 4"/>
          <p:cNvSpPr/>
          <p:nvPr/>
        </p:nvSpPr>
        <p:spPr>
          <a:xfrm>
            <a:off x="6473952" y="1627632"/>
            <a:ext cx="4663440" cy="3520440"/>
          </a:xfrm>
          <a:prstGeom prst="rect">
            <a:avLst/>
          </a:prstGeom>
          <a:noFill/>
          <a:ln/>
        </p:spPr>
        <p:txBody>
          <a:bodyPr wrap="square" lIns="1016" tIns="1016" rIns="1016" bIns="1016" rtlCol="0" anchor="ctr">
            <a:normAutofit/>
          </a:bodyPr>
          <a:lstStyle/>
          <a:p>
            <a:pPr indent="0" marL="0">
              <a:buNone/>
            </a:pPr>
            <a:r>
              <a:rPr lang="en-US" sz="1800" dirty="0">
                <a:solidFill>
                  <a:srgbClr val="F6F0E3"/>
                </a:solidFill>
              </a:rPr>
              <a:t>• The psalm summons heaven and earth into praise.</a:t>
            </a:r>
            <a:endParaRPr lang="en-US" sz="1800" dirty="0"/>
          </a:p>
          <a:p>
            <a:pPr indent="0" marL="0">
              <a:buNone/>
            </a:pPr>
            <a:r>
              <a:rPr lang="en-US" sz="1800" dirty="0">
                <a:solidFill>
                  <a:srgbClr val="F6F0E3"/>
                </a:solidFill>
              </a:rPr>
              <a:t>• Sun, moon, stars, weather, mountains, animals, rulers, and children all join the call.</a:t>
            </a:r>
            <a:endParaRPr lang="en-US" sz="1800" dirty="0"/>
          </a:p>
          <a:p>
            <a:pPr indent="0" marL="0">
              <a:buNone/>
            </a:pPr>
            <a:r>
              <a:rPr lang="en-US" sz="1800" dirty="0">
                <a:solidFill>
                  <a:srgbClr val="F6F0E3"/>
                </a:solidFill>
              </a:rPr>
              <a:t>• The hymn sings this biblical vision in congregational form.</a:t>
            </a:r>
            <a:endParaRPr lang="en-US" sz="1800" dirty="0"/>
          </a:p>
        </p:txBody>
      </p:sp>
      <p:sp>
        <p:nvSpPr>
          <p:cNvPr id="8"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0E3"/>
          </a:solidFill>
          <a:ln w="12700">
            <a:solidFill>
              <a:srgbClr val="333333">
                <a:alpha val="0"/>
              </a:srgbClr>
            </a:solidFill>
            <a:prstDash val="solid"/>
          </a:ln>
        </p:spPr>
      </p:sp>
      <p:sp>
        <p:nvSpPr>
          <p:cNvPr id="3" name="Shape 1"/>
          <p:cNvSpPr/>
          <p:nvPr/>
        </p:nvSpPr>
        <p:spPr>
          <a:xfrm>
            <a:off x="0" y="0"/>
            <a:ext cx="164592" cy="6858000"/>
          </a:xfrm>
          <a:prstGeom prst="rect">
            <a:avLst/>
          </a:prstGeom>
          <a:solidFill>
            <a:srgbClr val="B47A2B"/>
          </a:solidFill>
          <a:ln w="12700">
            <a:solidFill>
              <a:srgbClr val="333333">
                <a:alpha val="0"/>
              </a:srgbClr>
            </a:solidFill>
            <a:prstDash val="solid"/>
          </a:ln>
        </p:spPr>
      </p:sp>
      <p:sp>
        <p:nvSpPr>
          <p:cNvPr id="4" name="Text 2"/>
          <p:cNvSpPr/>
          <p:nvPr/>
        </p:nvSpPr>
        <p:spPr>
          <a:xfrm>
            <a:off x="658368" y="384048"/>
            <a:ext cx="10881360" cy="411480"/>
          </a:xfrm>
          <a:prstGeom prst="rect">
            <a:avLst/>
          </a:prstGeom>
          <a:noFill/>
          <a:ln/>
        </p:spPr>
        <p:txBody>
          <a:bodyPr wrap="square" lIns="0" tIns="0" rIns="0" bIns="0" rtlCol="0" anchor="ctr">
            <a:normAutofit/>
          </a:bodyPr>
          <a:lstStyle/>
          <a:p>
            <a:pPr indent="0" marL="0">
              <a:buNone/>
            </a:pPr>
            <a:r>
              <a:rPr lang="en-US" sz="3000" b="1" dirty="0">
                <a:solidFill>
                  <a:srgbClr val="263846"/>
                </a:solidFill>
                <a:latin typeface="Aptos Display" pitchFamily="34" charset="0"/>
                <a:ea typeface="Aptos Display" pitchFamily="34" charset="-122"/>
                <a:cs typeface="Aptos Display" pitchFamily="34" charset="-120"/>
              </a:rPr>
              <a:t>Why This Hymn Matters Today</a:t>
            </a:r>
            <a:endParaRPr lang="en-US" sz="3000" dirty="0"/>
          </a:p>
        </p:txBody>
      </p:sp>
      <p:sp>
        <p:nvSpPr>
          <p:cNvPr id="5" name="Text 3"/>
          <p:cNvSpPr/>
          <p:nvPr/>
        </p:nvSpPr>
        <p:spPr>
          <a:xfrm>
            <a:off x="713232" y="1353312"/>
            <a:ext cx="3657600" cy="4343400"/>
          </a:xfrm>
          <a:prstGeom prst="rect">
            <a:avLst/>
          </a:prstGeom>
          <a:solidFill>
            <a:srgbClr val="4F7052"/>
          </a:solidFill>
          <a:ln>
            <a:solidFill>
              <a:srgbClr val="4F7052"/>
            </a:solidFill>
          </a:ln>
        </p:spPr>
        <p:txBody>
          <a:bodyPr wrap="square" lIns="3175" tIns="3175" rIns="3175" bIns="3175" rtlCol="0" anchor="ctr">
            <a:normAutofit/>
          </a:bodyPr>
          <a:lstStyle/>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Wonder</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Gratitude</a:t>
            </a:r>
            <a:endParaRPr lang="en-US" sz="2800" dirty="0"/>
          </a:p>
          <a:p>
            <a:pPr algn="ctr" indent="0" marL="0">
              <a:buNone/>
            </a:pPr>
            <a:r>
              <a:rPr lang="en-US" sz="2800" b="1" dirty="0">
                <a:solidFill>
                  <a:srgbClr val="FFFFFF"/>
                </a:solidFill>
                <a:latin typeface="Aptos Display" pitchFamily="34" charset="0"/>
                <a:ea typeface="Aptos Display" pitchFamily="34" charset="-122"/>
                <a:cs typeface="Aptos Display" pitchFamily="34" charset="-120"/>
              </a:rPr>
              <a:t>Doxology</a:t>
            </a:r>
            <a:endParaRPr lang="en-US" sz="2800" dirty="0"/>
          </a:p>
        </p:txBody>
      </p:sp>
      <p:sp>
        <p:nvSpPr>
          <p:cNvPr id="6" name="Text 4"/>
          <p:cNvSpPr/>
          <p:nvPr/>
        </p:nvSpPr>
        <p:spPr>
          <a:xfrm>
            <a:off x="4736592" y="1481328"/>
            <a:ext cx="6675120" cy="4389120"/>
          </a:xfrm>
          <a:prstGeom prst="rect">
            <a:avLst/>
          </a:prstGeom>
          <a:noFill/>
          <a:ln/>
        </p:spPr>
        <p:txBody>
          <a:bodyPr wrap="square" lIns="1270" tIns="1270" rIns="1270" bIns="1270" rtlCol="0" anchor="ctr">
            <a:normAutofit/>
          </a:bodyPr>
          <a:lstStyle/>
          <a:p>
            <a:pPr indent="0" marL="0">
              <a:buNone/>
            </a:pPr>
            <a:r>
              <a:rPr lang="en-US" sz="2000" dirty="0">
                <a:solidFill>
                  <a:srgbClr val="2E2E2E"/>
                </a:solidFill>
              </a:rPr>
              <a:t>• It teaches worshipers to move from wonder to worship.</a:t>
            </a:r>
            <a:endParaRPr lang="en-US" sz="2000" dirty="0"/>
          </a:p>
          <a:p>
            <a:pPr indent="0" marL="0">
              <a:buNone/>
            </a:pPr>
            <a:r>
              <a:rPr lang="en-US" sz="2000" dirty="0">
                <a:solidFill>
                  <a:srgbClr val="2E2E2E"/>
                </a:solidFill>
              </a:rPr>
              <a:t>• It forms gratitude for God’s created world and sustaining care.</a:t>
            </a:r>
            <a:endParaRPr lang="en-US" sz="2000" dirty="0"/>
          </a:p>
          <a:p>
            <a:pPr indent="0" marL="0">
              <a:buNone/>
            </a:pPr>
            <a:r>
              <a:rPr lang="en-US" sz="2000" dirty="0">
                <a:solidFill>
                  <a:srgbClr val="2E2E2E"/>
                </a:solidFill>
              </a:rPr>
              <a:t>• It brings human tenderness, forgiveness, and sorrow into praise.</a:t>
            </a:r>
            <a:endParaRPr lang="en-US" sz="2000" dirty="0"/>
          </a:p>
          <a:p>
            <a:pPr indent="0" marL="0">
              <a:buNone/>
            </a:pPr>
            <a:r>
              <a:rPr lang="en-US" sz="2000" dirty="0">
                <a:solidFill>
                  <a:srgbClr val="2E2E2E"/>
                </a:solidFill>
              </a:rPr>
              <a:t>• It keeps creation praise directed toward the triune God.</a:t>
            </a:r>
            <a:endParaRPr lang="en-US" sz="2000" dirty="0"/>
          </a:p>
          <a:p>
            <a:pPr indent="0" marL="0">
              <a:buNone/>
            </a:pPr>
            <a:r>
              <a:rPr lang="en-US" sz="2000" dirty="0">
                <a:solidFill>
                  <a:srgbClr val="2E2E2E"/>
                </a:solidFill>
              </a:rPr>
              <a:t>• It gives churches a strong hymn for thanksgiving, creation, Trinity, and festival worship.</a:t>
            </a:r>
            <a:endParaRPr lang="en-US" sz="2000" dirty="0"/>
          </a:p>
        </p:txBody>
      </p:sp>
      <p:sp>
        <p:nvSpPr>
          <p:cNvPr id="7" name="Text 5"/>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777777"/>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a_wide_cinematic_landscape_at_golden_hour_sunri_batch_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58368" y="457200"/>
            <a:ext cx="4572000" cy="310896"/>
          </a:xfrm>
          <a:prstGeom prst="rect">
            <a:avLst/>
          </a:prstGeom>
          <a:noFill/>
          <a:ln/>
        </p:spPr>
        <p:txBody>
          <a:bodyPr wrap="square" lIns="0" tIns="0" rIns="0" bIns="0" rtlCol="0" anchor="ctr"/>
          <a:lstStyle/>
          <a:p>
            <a:pPr indent="0" marL="0">
              <a:buNone/>
            </a:pPr>
            <a:r>
              <a:rPr lang="en-US" sz="1500" b="1" dirty="0">
                <a:solidFill>
                  <a:srgbClr val="B47A2B"/>
                </a:solidFill>
              </a:rPr>
              <a:t>Stanza Study 1</a:t>
            </a:r>
            <a:endParaRPr lang="en-US" sz="1500" dirty="0"/>
          </a:p>
        </p:txBody>
      </p:sp>
      <p:sp>
        <p:nvSpPr>
          <p:cNvPr id="4" name="Text 1"/>
          <p:cNvSpPr/>
          <p:nvPr/>
        </p:nvSpPr>
        <p:spPr>
          <a:xfrm>
            <a:off x="658368" y="822960"/>
            <a:ext cx="10744200" cy="50292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The Whole Creation Invited to Praise</a:t>
            </a:r>
            <a:endParaRPr lang="en-US" sz="3000" dirty="0"/>
          </a:p>
        </p:txBody>
      </p:sp>
      <p:sp>
        <p:nvSpPr>
          <p:cNvPr id="5" name="Shape 2"/>
          <p:cNvSpPr/>
          <p:nvPr/>
        </p:nvSpPr>
        <p:spPr>
          <a:xfrm>
            <a:off x="685800" y="1600200"/>
            <a:ext cx="3520440" cy="4251960"/>
          </a:xfrm>
          <a:prstGeom prst="rect">
            <a:avLst/>
          </a:prstGeom>
          <a:solidFill>
            <a:srgbClr val="F6F0E3">
              <a:alpha val="95000"/>
            </a:srgbClr>
          </a:solidFill>
          <a:ln w="12700">
            <a:solidFill>
              <a:srgbClr val="FFFFFF">
                <a:alpha val="40000"/>
              </a:srgbClr>
            </a:solidFill>
            <a:prstDash val="solid"/>
          </a:ln>
        </p:spPr>
      </p:sp>
      <p:sp>
        <p:nvSpPr>
          <p:cNvPr id="6" name="Shape 3"/>
          <p:cNvSpPr/>
          <p:nvPr/>
        </p:nvSpPr>
        <p:spPr>
          <a:xfrm>
            <a:off x="4434840" y="1600200"/>
            <a:ext cx="3520440" cy="4251960"/>
          </a:xfrm>
          <a:prstGeom prst="rect">
            <a:avLst/>
          </a:prstGeom>
          <a:solidFill>
            <a:srgbClr val="F6F0E3">
              <a:alpha val="95000"/>
            </a:srgbClr>
          </a:solidFill>
          <a:ln w="12700">
            <a:solidFill>
              <a:srgbClr val="FFFFFF">
                <a:alpha val="40000"/>
              </a:srgbClr>
            </a:solidFill>
            <a:prstDash val="solid"/>
          </a:ln>
        </p:spPr>
      </p:sp>
      <p:sp>
        <p:nvSpPr>
          <p:cNvPr id="7" name="Shape 4"/>
          <p:cNvSpPr/>
          <p:nvPr/>
        </p:nvSpPr>
        <p:spPr>
          <a:xfrm>
            <a:off x="8183880" y="1600200"/>
            <a:ext cx="3246120" cy="4251960"/>
          </a:xfrm>
          <a:prstGeom prst="rect">
            <a:avLst/>
          </a:prstGeom>
          <a:solidFill>
            <a:srgbClr val="F6F0E3">
              <a:alpha val="95000"/>
            </a:srgbClr>
          </a:solidFill>
          <a:ln w="12700">
            <a:solidFill>
              <a:srgbClr val="FFFFFF">
                <a:alpha val="40000"/>
              </a:srgbClr>
            </a:solidFill>
            <a:prstDash val="solid"/>
          </a:ln>
        </p:spPr>
      </p:sp>
      <p:sp>
        <p:nvSpPr>
          <p:cNvPr id="8" name="Text 5"/>
          <p:cNvSpPr/>
          <p:nvPr/>
        </p:nvSpPr>
        <p:spPr>
          <a:xfrm>
            <a:off x="93268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Theme</a:t>
            </a:r>
            <a:endParaRPr lang="en-US" sz="1700" dirty="0"/>
          </a:p>
        </p:txBody>
      </p:sp>
      <p:sp>
        <p:nvSpPr>
          <p:cNvPr id="9" name="Text 6"/>
          <p:cNvSpPr/>
          <p:nvPr/>
        </p:nvSpPr>
        <p:spPr>
          <a:xfrm>
            <a:off x="93268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The hymn opens with a broad summons: every creature is invited to lift its voice. The sun and moon become signs of the glory of God.</a:t>
            </a:r>
            <a:endParaRPr lang="en-US" sz="1650" dirty="0"/>
          </a:p>
        </p:txBody>
      </p:sp>
      <p:sp>
        <p:nvSpPr>
          <p:cNvPr id="10" name="Text 7"/>
          <p:cNvSpPr/>
          <p:nvPr/>
        </p:nvSpPr>
        <p:spPr>
          <a:xfrm>
            <a:off x="4681728" y="1847088"/>
            <a:ext cx="2971800" cy="274320"/>
          </a:xfrm>
          <a:prstGeom prst="rect">
            <a:avLst/>
          </a:prstGeom>
          <a:noFill/>
          <a:ln/>
        </p:spPr>
        <p:txBody>
          <a:bodyPr wrap="square" lIns="0" tIns="0" rIns="0" bIns="0" rtlCol="0" anchor="ctr"/>
          <a:lstStyle/>
          <a:p>
            <a:pPr indent="0" marL="0">
              <a:buNone/>
            </a:pPr>
            <a:r>
              <a:rPr lang="en-US" sz="1700" b="1" dirty="0">
                <a:solidFill>
                  <a:srgbClr val="4F7052"/>
                </a:solidFill>
              </a:rPr>
              <a:t>Scripture Link</a:t>
            </a:r>
            <a:endParaRPr lang="en-US" sz="1700" dirty="0"/>
          </a:p>
        </p:txBody>
      </p:sp>
      <p:sp>
        <p:nvSpPr>
          <p:cNvPr id="11" name="Text 8"/>
          <p:cNvSpPr/>
          <p:nvPr/>
        </p:nvSpPr>
        <p:spPr>
          <a:xfrm>
            <a:off x="4681728" y="2304288"/>
            <a:ext cx="297180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Psalm 148 names heavenly bodies and earthly creatures as participants in praise.</a:t>
            </a:r>
            <a:endParaRPr lang="en-US" sz="1650" dirty="0"/>
          </a:p>
        </p:txBody>
      </p:sp>
      <p:sp>
        <p:nvSpPr>
          <p:cNvPr id="12" name="Text 9"/>
          <p:cNvSpPr/>
          <p:nvPr/>
        </p:nvSpPr>
        <p:spPr>
          <a:xfrm>
            <a:off x="8430768" y="1847088"/>
            <a:ext cx="2697480" cy="274320"/>
          </a:xfrm>
          <a:prstGeom prst="rect">
            <a:avLst/>
          </a:prstGeom>
          <a:noFill/>
          <a:ln/>
        </p:spPr>
        <p:txBody>
          <a:bodyPr wrap="square" lIns="0" tIns="0" rIns="0" bIns="0" rtlCol="0" anchor="ctr"/>
          <a:lstStyle/>
          <a:p>
            <a:pPr indent="0" marL="0">
              <a:buNone/>
            </a:pPr>
            <a:r>
              <a:rPr lang="en-US" sz="1700" b="1" dirty="0">
                <a:solidFill>
                  <a:srgbClr val="4F7052"/>
                </a:solidFill>
              </a:rPr>
              <a:t>Teaching Emphasis</a:t>
            </a:r>
            <a:endParaRPr lang="en-US" sz="1700" dirty="0"/>
          </a:p>
        </p:txBody>
      </p:sp>
      <p:sp>
        <p:nvSpPr>
          <p:cNvPr id="13" name="Text 10"/>
          <p:cNvSpPr/>
          <p:nvPr/>
        </p:nvSpPr>
        <p:spPr>
          <a:xfrm>
            <a:off x="8430768" y="2304288"/>
            <a:ext cx="2697480" cy="2852928"/>
          </a:xfrm>
          <a:prstGeom prst="rect">
            <a:avLst/>
          </a:prstGeom>
          <a:noFill/>
          <a:ln/>
        </p:spPr>
        <p:txBody>
          <a:bodyPr wrap="square" lIns="381" tIns="381" rIns="381" bIns="381" rtlCol="0" anchor="ctr">
            <a:normAutofit/>
          </a:bodyPr>
          <a:lstStyle/>
          <a:p>
            <a:pPr indent="0" marL="0">
              <a:buNone/>
            </a:pPr>
            <a:r>
              <a:rPr lang="en-US" sz="1650" dirty="0">
                <a:solidFill>
                  <a:srgbClr val="2E2E2E"/>
                </a:solidFill>
              </a:rPr>
              <a:t>Worship is larger than private feeling. The church joins the praise of all God has made.</a:t>
            </a:r>
            <a:endParaRPr lang="en-US" sz="1650" dirty="0"/>
          </a:p>
        </p:txBody>
      </p:sp>
      <p:sp>
        <p:nvSpPr>
          <p:cNvPr id="14" name="Text 11"/>
          <p:cNvSpPr/>
          <p:nvPr/>
        </p:nvSpPr>
        <p:spPr>
          <a:xfrm>
            <a:off x="320040" y="6556248"/>
            <a:ext cx="11567160" cy="164592"/>
          </a:xfrm>
          <a:prstGeom prst="rect">
            <a:avLst/>
          </a:prstGeom>
          <a:noFill/>
          <a:ln/>
        </p:spPr>
        <p:txBody>
          <a:bodyPr wrap="square" lIns="0" tIns="0" rIns="0" bIns="0" rtlCol="0" anchor="ctr"/>
          <a:lstStyle/>
          <a:p>
            <a:pPr algn="ctr" indent="0" marL="0">
              <a:buNone/>
            </a:pPr>
            <a:r>
              <a:rPr lang="en-US" sz="750" dirty="0">
                <a:solidFill>
                  <a:srgbClr val="DADAD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Creatures of Our God and King</dc:title>
  <dc:subject>Hymn study resource</dc:subject>
  <dc:creator>HymnInfo.com</dc:creator>
  <cp:lastModifiedBy>HymnInfo.com</cp:lastModifiedBy>
  <cp:revision>1</cp:revision>
  <dcterms:created xsi:type="dcterms:W3CDTF">2026-07-04T06:49:20Z</dcterms:created>
  <dcterms:modified xsi:type="dcterms:W3CDTF">2026-07-04T06:49:20Z</dcterms:modified>
  <cp:keywords>hymn study, Christian worship, church teaching, HymnInfo</cp:keywords>
</cp:coreProperties>
</file>