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hover_assets/bg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777240" y="960120"/>
            <a:ext cx="10698480" cy="777240"/>
          </a:xfrm>
          <a:prstGeom prst="rect">
            <a:avLst/>
          </a:prstGeom>
          <a:noFill/>
          <a:ln/>
        </p:spPr>
        <p:txBody>
          <a:bodyPr wrap="square" lIns="254" tIns="254" rIns="254" bIns="254" rtlCol="0" anchor="ctr"/>
          <a:lstStyle/>
          <a:p>
            <a:pPr algn="ctr" indent="0" marL="0">
              <a:buNone/>
            </a:pPr>
            <a:r>
              <a:rPr lang="en-US" sz="4000" b="1" dirty="0">
                <a:solidFill>
                  <a:srgbClr val="FFF4DC"/>
                </a:solidFill>
                <a:latin typeface="Georgia" pitchFamily="34" charset="0"/>
                <a:ea typeface="Georgia" pitchFamily="34" charset="-122"/>
                <a:cs typeface="Georgia" pitchFamily="34" charset="-120"/>
              </a:rPr>
              <a:t>Hover O'er Me, Holy Spirit</a:t>
            </a:r>
            <a:endParaRPr lang="en-US" sz="4000" dirty="0"/>
          </a:p>
        </p:txBody>
      </p:sp>
      <p:sp>
        <p:nvSpPr>
          <p:cNvPr id="4" name="Text 1"/>
          <p:cNvSpPr/>
          <p:nvPr/>
        </p:nvSpPr>
        <p:spPr>
          <a:xfrm>
            <a:off x="1188720" y="1892808"/>
            <a:ext cx="9784080" cy="256032"/>
          </a:xfrm>
          <a:prstGeom prst="rect">
            <a:avLst/>
          </a:prstGeom>
          <a:noFill/>
          <a:ln/>
        </p:spPr>
        <p:txBody>
          <a:bodyPr wrap="square" lIns="0" tIns="0" rIns="0" bIns="0" rtlCol="0" anchor="ctr"/>
          <a:lstStyle/>
          <a:p>
            <a:pPr algn="ctr" indent="0" marL="0">
              <a:buNone/>
            </a:pPr>
            <a:r>
              <a:rPr lang="en-US" sz="1800" i="1" dirty="0">
                <a:solidFill>
                  <a:srgbClr val="EBD7AC"/>
                </a:solidFill>
                <a:latin typeface="Aptos" pitchFamily="34" charset="0"/>
                <a:ea typeface="Aptos" pitchFamily="34" charset="-122"/>
                <a:cs typeface="Aptos" pitchFamily="34" charset="-120"/>
              </a:rPr>
              <a:t>First line: “Hover o’er me, Holy Spirit”</a:t>
            </a:r>
            <a:endParaRPr lang="en-US" sz="1800" dirty="0"/>
          </a:p>
        </p:txBody>
      </p:sp>
      <p:sp>
        <p:nvSpPr>
          <p:cNvPr id="5" name="Shape 2"/>
          <p:cNvSpPr/>
          <p:nvPr/>
        </p:nvSpPr>
        <p:spPr>
          <a:xfrm>
            <a:off x="4160520" y="2331720"/>
            <a:ext cx="3886200" cy="0"/>
          </a:xfrm>
          <a:prstGeom prst="line">
            <a:avLst/>
          </a:prstGeom>
          <a:noFill/>
          <a:ln w="25400">
            <a:solidFill>
              <a:srgbClr val="D6B26A"/>
            </a:solidFill>
            <a:prstDash val="solid"/>
          </a:ln>
        </p:spPr>
      </p:sp>
      <p:sp>
        <p:nvSpPr>
          <p:cNvPr id="6" name="Text 3"/>
          <p:cNvSpPr/>
          <p:nvPr/>
        </p:nvSpPr>
        <p:spPr>
          <a:xfrm>
            <a:off x="1051560" y="2633472"/>
            <a:ext cx="10058400" cy="256032"/>
          </a:xfrm>
          <a:prstGeom prst="rect">
            <a:avLst/>
          </a:prstGeom>
          <a:noFill/>
          <a:ln/>
        </p:spPr>
        <p:txBody>
          <a:bodyPr wrap="square" lIns="0" tIns="0" rIns="0" bIns="0" rtlCol="0" anchor="ctr"/>
          <a:lstStyle/>
          <a:p>
            <a:pPr algn="ctr" indent="0" marL="0">
              <a:buNone/>
            </a:pPr>
            <a:r>
              <a:rPr lang="en-US" sz="1700" dirty="0">
                <a:solidFill>
                  <a:srgbClr val="FFF4DC"/>
                </a:solidFill>
                <a:latin typeface="Aptos" pitchFamily="34" charset="0"/>
                <a:ea typeface="Aptos" pitchFamily="34" charset="-122"/>
                <a:cs typeface="Aptos" pitchFamily="34" charset="-120"/>
              </a:rPr>
              <a:t>Elwood Haines Stokes • John Robson Sweney • 1879</a:t>
            </a:r>
            <a:endParaRPr lang="en-US" sz="1700" dirty="0"/>
          </a:p>
        </p:txBody>
      </p:sp>
      <p:sp>
        <p:nvSpPr>
          <p:cNvPr id="7" name="Text 4"/>
          <p:cNvSpPr/>
          <p:nvPr/>
        </p:nvSpPr>
        <p:spPr>
          <a:xfrm>
            <a:off x="1051560" y="3017520"/>
            <a:ext cx="10058400" cy="274320"/>
          </a:xfrm>
          <a:prstGeom prst="rect">
            <a:avLst/>
          </a:prstGeom>
          <a:noFill/>
          <a:ln/>
        </p:spPr>
        <p:txBody>
          <a:bodyPr wrap="square" lIns="0" tIns="0" rIns="0" bIns="0" rtlCol="0" anchor="ctr"/>
          <a:lstStyle/>
          <a:p>
            <a:pPr algn="ctr" indent="0" marL="0">
              <a:buNone/>
            </a:pPr>
            <a:r>
              <a:rPr lang="en-US" sz="1800" b="1" dirty="0">
                <a:solidFill>
                  <a:srgbClr val="D6B26A"/>
                </a:solidFill>
                <a:latin typeface="Aptos" pitchFamily="34" charset="0"/>
                <a:ea typeface="Aptos" pitchFamily="34" charset="-122"/>
                <a:cs typeface="Aptos" pitchFamily="34" charset="-120"/>
              </a:rPr>
              <a:t>Primary Scripture: Ephesians 5:18–20</a:t>
            </a:r>
            <a:endParaRPr lang="en-US" sz="1800" dirty="0"/>
          </a:p>
        </p:txBody>
      </p:sp>
      <p:sp>
        <p:nvSpPr>
          <p:cNvPr id="8" name="Text 5"/>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hover_assets/bg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Stanza 3: Weakness and Surrender</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43000"/>
            <a:ext cx="10607040" cy="4480560"/>
          </a:xfrm>
          <a:prstGeom prst="roundRect">
            <a:avLst>
              <a:gd name="adj" fmla="val 1633"/>
            </a:avLst>
          </a:prstGeom>
          <a:solidFill>
            <a:srgbClr val="1A120C">
              <a:alpha val="86000"/>
            </a:srgbClr>
          </a:solidFill>
          <a:ln w="9525">
            <a:solidFill>
              <a:srgbClr val="D6B26A">
                <a:alpha val="35000"/>
              </a:srgbClr>
            </a:solidFill>
            <a:prstDash val="solid"/>
          </a:ln>
        </p:spPr>
      </p:sp>
      <p:sp>
        <p:nvSpPr>
          <p:cNvPr id="7" name="Text 4"/>
          <p:cNvSpPr/>
          <p:nvPr/>
        </p:nvSpPr>
        <p:spPr>
          <a:xfrm>
            <a:off x="1097280" y="157276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8" name="Text 5"/>
          <p:cNvSpPr/>
          <p:nvPr/>
        </p:nvSpPr>
        <p:spPr>
          <a:xfrm>
            <a:off x="1408176" y="156362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hymn names weakness directly, without excuse or despair.</a:t>
            </a:r>
            <a:endParaRPr lang="en-US" sz="1850" dirty="0"/>
          </a:p>
        </p:txBody>
      </p:sp>
      <p:sp>
        <p:nvSpPr>
          <p:cNvPr id="9" name="Text 6"/>
          <p:cNvSpPr/>
          <p:nvPr/>
        </p:nvSpPr>
        <p:spPr>
          <a:xfrm>
            <a:off x="1097280" y="212140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0" name="Text 7"/>
          <p:cNvSpPr/>
          <p:nvPr/>
        </p:nvSpPr>
        <p:spPr>
          <a:xfrm>
            <a:off x="1408176" y="211226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Bowing at the Spirit’s feet pictures surrender, humility, and worship.</a:t>
            </a:r>
            <a:endParaRPr lang="en-US" sz="1850" dirty="0"/>
          </a:p>
        </p:txBody>
      </p:sp>
      <p:sp>
        <p:nvSpPr>
          <p:cNvPr id="11" name="Text 8"/>
          <p:cNvSpPr/>
          <p:nvPr/>
        </p:nvSpPr>
        <p:spPr>
          <a:xfrm>
            <a:off x="1097280" y="267004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2" name="Text 9"/>
          <p:cNvSpPr/>
          <p:nvPr/>
        </p:nvSpPr>
        <p:spPr>
          <a:xfrm>
            <a:off x="1408176" y="266090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Spirit is confessed as blessed, divine, and eternal.</a:t>
            </a:r>
            <a:endParaRPr lang="en-US" sz="1850" dirty="0"/>
          </a:p>
        </p:txBody>
      </p:sp>
      <p:sp>
        <p:nvSpPr>
          <p:cNvPr id="13" name="Text 10"/>
          <p:cNvSpPr/>
          <p:nvPr/>
        </p:nvSpPr>
        <p:spPr>
          <a:xfrm>
            <a:off x="1097280" y="321868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4" name="Text 11"/>
          <p:cNvSpPr/>
          <p:nvPr/>
        </p:nvSpPr>
        <p:spPr>
          <a:xfrm>
            <a:off x="1408176" y="320954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Teaching emphasis: spiritual power is received through dependence, not self-confidence.</a:t>
            </a:r>
            <a:endParaRPr lang="en-US" sz="1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hover_assets/bg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Stanza 4: Cleansing and Comfort</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43000"/>
            <a:ext cx="10607040" cy="4480560"/>
          </a:xfrm>
          <a:prstGeom prst="roundRect">
            <a:avLst>
              <a:gd name="adj" fmla="val 1633"/>
            </a:avLst>
          </a:prstGeom>
          <a:solidFill>
            <a:srgbClr val="1A120C">
              <a:alpha val="86000"/>
            </a:srgbClr>
          </a:solidFill>
          <a:ln w="9525">
            <a:solidFill>
              <a:srgbClr val="D6B26A">
                <a:alpha val="35000"/>
              </a:srgbClr>
            </a:solidFill>
            <a:prstDash val="solid"/>
          </a:ln>
        </p:spPr>
      </p:sp>
      <p:sp>
        <p:nvSpPr>
          <p:cNvPr id="7" name="Text 4"/>
          <p:cNvSpPr/>
          <p:nvPr/>
        </p:nvSpPr>
        <p:spPr>
          <a:xfrm>
            <a:off x="1097280" y="157276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8" name="Text 5"/>
          <p:cNvSpPr/>
          <p:nvPr/>
        </p:nvSpPr>
        <p:spPr>
          <a:xfrm>
            <a:off x="1408176" y="156362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final stanza gathers the Spirit’s ministries: cleanse, comfort, bless, and save.</a:t>
            </a:r>
            <a:endParaRPr lang="en-US" sz="1850" dirty="0"/>
          </a:p>
        </p:txBody>
      </p:sp>
      <p:sp>
        <p:nvSpPr>
          <p:cNvPr id="9" name="Text 6"/>
          <p:cNvSpPr/>
          <p:nvPr/>
        </p:nvSpPr>
        <p:spPr>
          <a:xfrm>
            <a:off x="1097280" y="212140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0" name="Text 7"/>
          <p:cNvSpPr/>
          <p:nvPr/>
        </p:nvSpPr>
        <p:spPr>
          <a:xfrm>
            <a:off x="1408176" y="211226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Holiness and assurance belong together; the Spirit restores as well as convicts.</a:t>
            </a:r>
            <a:endParaRPr lang="en-US" sz="1850" dirty="0"/>
          </a:p>
        </p:txBody>
      </p:sp>
      <p:sp>
        <p:nvSpPr>
          <p:cNvPr id="11" name="Text 8"/>
          <p:cNvSpPr/>
          <p:nvPr/>
        </p:nvSpPr>
        <p:spPr>
          <a:xfrm>
            <a:off x="1097280" y="267004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2" name="Text 9"/>
          <p:cNvSpPr/>
          <p:nvPr/>
        </p:nvSpPr>
        <p:spPr>
          <a:xfrm>
            <a:off x="1408176" y="266090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prayer moves toward testimony that the Spirit is already working in the believer.</a:t>
            </a:r>
            <a:endParaRPr lang="en-US" sz="1850" dirty="0"/>
          </a:p>
        </p:txBody>
      </p:sp>
      <p:sp>
        <p:nvSpPr>
          <p:cNvPr id="13" name="Text 10"/>
          <p:cNvSpPr/>
          <p:nvPr/>
        </p:nvSpPr>
        <p:spPr>
          <a:xfrm>
            <a:off x="1097280" y="321868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4" name="Text 11"/>
          <p:cNvSpPr/>
          <p:nvPr/>
        </p:nvSpPr>
        <p:spPr>
          <a:xfrm>
            <a:off x="1408176" y="320954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Teaching emphasis: true renewal produces both purified life and strengthened hope.</a:t>
            </a:r>
            <a:endParaRPr lang="en-US" sz="1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hover_assets/bg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The Refrain: “Fill Me Now”</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88720"/>
            <a:ext cx="10607040" cy="4526280"/>
          </a:xfrm>
          <a:prstGeom prst="roundRect">
            <a:avLst>
              <a:gd name="adj" fmla="val 1616"/>
            </a:avLst>
          </a:prstGeom>
          <a:solidFill>
            <a:srgbClr val="1A120C">
              <a:alpha val="86000"/>
            </a:srgbClr>
          </a:solidFill>
          <a:ln w="9525">
            <a:solidFill>
              <a:srgbClr val="D6B26A">
                <a:alpha val="35000"/>
              </a:srgbClr>
            </a:solidFill>
            <a:prstDash val="solid"/>
          </a:ln>
        </p:spPr>
      </p:sp>
      <p:sp>
        <p:nvSpPr>
          <p:cNvPr id="7" name="Text 4"/>
          <p:cNvSpPr/>
          <p:nvPr/>
        </p:nvSpPr>
        <p:spPr>
          <a:xfrm>
            <a:off x="1097280" y="1673352"/>
            <a:ext cx="201168" cy="201168"/>
          </a:xfrm>
          <a:prstGeom prst="rect">
            <a:avLst/>
          </a:prstGeom>
          <a:noFill/>
          <a:ln/>
        </p:spPr>
        <p:txBody>
          <a:bodyPr wrap="square" lIns="0" tIns="0" rIns="0" bIns="0" rtlCol="0" anchor="ctr"/>
          <a:lstStyle/>
          <a:p>
            <a:pPr indent="0" marL="0">
              <a:buNone/>
            </a:pPr>
            <a:r>
              <a:rPr lang="en-US" sz="1900" b="1" dirty="0">
                <a:solidFill>
                  <a:srgbClr val="D6B26A"/>
                </a:solidFill>
                <a:latin typeface="Georgia" pitchFamily="34" charset="0"/>
                <a:ea typeface="Georgia" pitchFamily="34" charset="-122"/>
                <a:cs typeface="Georgia" pitchFamily="34" charset="-120"/>
              </a:rPr>
              <a:t>•</a:t>
            </a:r>
            <a:endParaRPr lang="en-US" sz="1900" dirty="0"/>
          </a:p>
        </p:txBody>
      </p:sp>
      <p:sp>
        <p:nvSpPr>
          <p:cNvPr id="8" name="Text 5"/>
          <p:cNvSpPr/>
          <p:nvPr/>
        </p:nvSpPr>
        <p:spPr>
          <a:xfrm>
            <a:off x="1408176" y="1664208"/>
            <a:ext cx="9829800" cy="265176"/>
          </a:xfrm>
          <a:prstGeom prst="rect">
            <a:avLst/>
          </a:prstGeom>
          <a:noFill/>
          <a:ln/>
        </p:spPr>
        <p:txBody>
          <a:bodyPr wrap="square" lIns="127" tIns="127" rIns="127" bIns="127" rtlCol="0" anchor="ctr">
            <a:normAutofit/>
          </a:bodyPr>
          <a:lstStyle/>
          <a:p>
            <a:pPr indent="0" marL="0">
              <a:buNone/>
            </a:pPr>
            <a:r>
              <a:rPr lang="en-US" sz="1900" dirty="0">
                <a:solidFill>
                  <a:srgbClr val="FFF4DC"/>
                </a:solidFill>
                <a:latin typeface="Aptos" pitchFamily="34" charset="0"/>
                <a:ea typeface="Aptos" pitchFamily="34" charset="-122"/>
                <a:cs typeface="Aptos" pitchFamily="34" charset="-120"/>
              </a:rPr>
              <a:t>The refrain turns teaching into repeated prayer.</a:t>
            </a:r>
            <a:endParaRPr lang="en-US" sz="1900" dirty="0"/>
          </a:p>
        </p:txBody>
      </p:sp>
      <p:sp>
        <p:nvSpPr>
          <p:cNvPr id="9" name="Text 6"/>
          <p:cNvSpPr/>
          <p:nvPr/>
        </p:nvSpPr>
        <p:spPr>
          <a:xfrm>
            <a:off x="1097280" y="2240280"/>
            <a:ext cx="201168" cy="201168"/>
          </a:xfrm>
          <a:prstGeom prst="rect">
            <a:avLst/>
          </a:prstGeom>
          <a:noFill/>
          <a:ln/>
        </p:spPr>
        <p:txBody>
          <a:bodyPr wrap="square" lIns="0" tIns="0" rIns="0" bIns="0" rtlCol="0" anchor="ctr"/>
          <a:lstStyle/>
          <a:p>
            <a:pPr indent="0" marL="0">
              <a:buNone/>
            </a:pPr>
            <a:r>
              <a:rPr lang="en-US" sz="1900" b="1" dirty="0">
                <a:solidFill>
                  <a:srgbClr val="D6B26A"/>
                </a:solidFill>
                <a:latin typeface="Georgia" pitchFamily="34" charset="0"/>
                <a:ea typeface="Georgia" pitchFamily="34" charset="-122"/>
                <a:cs typeface="Georgia" pitchFamily="34" charset="-120"/>
              </a:rPr>
              <a:t>•</a:t>
            </a:r>
            <a:endParaRPr lang="en-US" sz="1900" dirty="0"/>
          </a:p>
        </p:txBody>
      </p:sp>
      <p:sp>
        <p:nvSpPr>
          <p:cNvPr id="10" name="Text 7"/>
          <p:cNvSpPr/>
          <p:nvPr/>
        </p:nvSpPr>
        <p:spPr>
          <a:xfrm>
            <a:off x="1408176" y="2231136"/>
            <a:ext cx="9829800" cy="265176"/>
          </a:xfrm>
          <a:prstGeom prst="rect">
            <a:avLst/>
          </a:prstGeom>
          <a:noFill/>
          <a:ln/>
        </p:spPr>
        <p:txBody>
          <a:bodyPr wrap="square" lIns="127" tIns="127" rIns="127" bIns="127" rtlCol="0" anchor="ctr">
            <a:normAutofit/>
          </a:bodyPr>
          <a:lstStyle/>
          <a:p>
            <a:pPr indent="0" marL="0">
              <a:buNone/>
            </a:pPr>
            <a:r>
              <a:rPr lang="en-US" sz="1900" dirty="0">
                <a:solidFill>
                  <a:srgbClr val="FFF4DC"/>
                </a:solidFill>
                <a:latin typeface="Aptos" pitchFamily="34" charset="0"/>
                <a:ea typeface="Aptos" pitchFamily="34" charset="-122"/>
                <a:cs typeface="Aptos" pitchFamily="34" charset="-120"/>
              </a:rPr>
              <a:t>Its appeal to Jesus is rooted in the New Testament promise that Christ gives the Spirit.</a:t>
            </a:r>
            <a:endParaRPr lang="en-US" sz="1900" dirty="0"/>
          </a:p>
        </p:txBody>
      </p:sp>
      <p:sp>
        <p:nvSpPr>
          <p:cNvPr id="11" name="Text 8"/>
          <p:cNvSpPr/>
          <p:nvPr/>
        </p:nvSpPr>
        <p:spPr>
          <a:xfrm>
            <a:off x="1097280" y="2807208"/>
            <a:ext cx="201168" cy="201168"/>
          </a:xfrm>
          <a:prstGeom prst="rect">
            <a:avLst/>
          </a:prstGeom>
          <a:noFill/>
          <a:ln/>
        </p:spPr>
        <p:txBody>
          <a:bodyPr wrap="square" lIns="0" tIns="0" rIns="0" bIns="0" rtlCol="0" anchor="ctr"/>
          <a:lstStyle/>
          <a:p>
            <a:pPr indent="0" marL="0">
              <a:buNone/>
            </a:pPr>
            <a:r>
              <a:rPr lang="en-US" sz="1900" b="1" dirty="0">
                <a:solidFill>
                  <a:srgbClr val="D6B26A"/>
                </a:solidFill>
                <a:latin typeface="Georgia" pitchFamily="34" charset="0"/>
                <a:ea typeface="Georgia" pitchFamily="34" charset="-122"/>
                <a:cs typeface="Georgia" pitchFamily="34" charset="-120"/>
              </a:rPr>
              <a:t>•</a:t>
            </a:r>
            <a:endParaRPr lang="en-US" sz="1900" dirty="0"/>
          </a:p>
        </p:txBody>
      </p:sp>
      <p:sp>
        <p:nvSpPr>
          <p:cNvPr id="12" name="Text 9"/>
          <p:cNvSpPr/>
          <p:nvPr/>
        </p:nvSpPr>
        <p:spPr>
          <a:xfrm>
            <a:off x="1408176" y="2798064"/>
            <a:ext cx="9829800" cy="265176"/>
          </a:xfrm>
          <a:prstGeom prst="rect">
            <a:avLst/>
          </a:prstGeom>
          <a:noFill/>
          <a:ln/>
        </p:spPr>
        <p:txBody>
          <a:bodyPr wrap="square" lIns="127" tIns="127" rIns="127" bIns="127" rtlCol="0" anchor="ctr">
            <a:normAutofit/>
          </a:bodyPr>
          <a:lstStyle/>
          <a:p>
            <a:pPr indent="0" marL="0">
              <a:buNone/>
            </a:pPr>
            <a:r>
              <a:rPr lang="en-US" sz="1900" dirty="0">
                <a:solidFill>
                  <a:srgbClr val="FFF4DC"/>
                </a:solidFill>
                <a:latin typeface="Aptos" pitchFamily="34" charset="0"/>
                <a:ea typeface="Aptos" pitchFamily="34" charset="-122"/>
                <a:cs typeface="Aptos" pitchFamily="34" charset="-120"/>
              </a:rPr>
              <a:t>The phrase “hallowed presence” keeps holiness at the center of the request.</a:t>
            </a:r>
            <a:endParaRPr lang="en-US" sz="1900" dirty="0"/>
          </a:p>
        </p:txBody>
      </p:sp>
      <p:sp>
        <p:nvSpPr>
          <p:cNvPr id="13" name="Text 10"/>
          <p:cNvSpPr/>
          <p:nvPr/>
        </p:nvSpPr>
        <p:spPr>
          <a:xfrm>
            <a:off x="1097280" y="3374136"/>
            <a:ext cx="201168" cy="201168"/>
          </a:xfrm>
          <a:prstGeom prst="rect">
            <a:avLst/>
          </a:prstGeom>
          <a:noFill/>
          <a:ln/>
        </p:spPr>
        <p:txBody>
          <a:bodyPr wrap="square" lIns="0" tIns="0" rIns="0" bIns="0" rtlCol="0" anchor="ctr"/>
          <a:lstStyle/>
          <a:p>
            <a:pPr indent="0" marL="0">
              <a:buNone/>
            </a:pPr>
            <a:r>
              <a:rPr lang="en-US" sz="1900" b="1" dirty="0">
                <a:solidFill>
                  <a:srgbClr val="D6B26A"/>
                </a:solidFill>
                <a:latin typeface="Georgia" pitchFamily="34" charset="0"/>
                <a:ea typeface="Georgia" pitchFamily="34" charset="-122"/>
                <a:cs typeface="Georgia" pitchFamily="34" charset="-120"/>
              </a:rPr>
              <a:t>•</a:t>
            </a:r>
            <a:endParaRPr lang="en-US" sz="1900" dirty="0"/>
          </a:p>
        </p:txBody>
      </p:sp>
      <p:sp>
        <p:nvSpPr>
          <p:cNvPr id="14" name="Text 11"/>
          <p:cNvSpPr/>
          <p:nvPr/>
        </p:nvSpPr>
        <p:spPr>
          <a:xfrm>
            <a:off x="1408176" y="3364992"/>
            <a:ext cx="9829800" cy="265176"/>
          </a:xfrm>
          <a:prstGeom prst="rect">
            <a:avLst/>
          </a:prstGeom>
          <a:noFill/>
          <a:ln/>
        </p:spPr>
        <p:txBody>
          <a:bodyPr wrap="square" lIns="127" tIns="127" rIns="127" bIns="127" rtlCol="0" anchor="ctr">
            <a:normAutofit/>
          </a:bodyPr>
          <a:lstStyle/>
          <a:p>
            <a:pPr indent="0" marL="0">
              <a:buNone/>
            </a:pPr>
            <a:r>
              <a:rPr lang="en-US" sz="1900" dirty="0">
                <a:solidFill>
                  <a:srgbClr val="FFF4DC"/>
                </a:solidFill>
                <a:latin typeface="Aptos" pitchFamily="34" charset="0"/>
                <a:ea typeface="Aptos" pitchFamily="34" charset="-122"/>
                <a:cs typeface="Aptos" pitchFamily="34" charset="-120"/>
              </a:rPr>
              <a:t>Sung together, the refrain becomes congregational surrender rather than private performance.</a:t>
            </a:r>
            <a:endParaRPr lang="en-US" sz="1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hover_assets/bg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Theological Themes</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640080" y="1097280"/>
            <a:ext cx="3474720" cy="4480560"/>
          </a:xfrm>
          <a:prstGeom prst="roundRect">
            <a:avLst>
              <a:gd name="adj" fmla="val 2105"/>
            </a:avLst>
          </a:prstGeom>
          <a:solidFill>
            <a:srgbClr val="1A120C">
              <a:alpha val="82000"/>
            </a:srgbClr>
          </a:solidFill>
          <a:ln w="9525">
            <a:solidFill>
              <a:srgbClr val="D6B26A">
                <a:alpha val="35000"/>
              </a:srgbClr>
            </a:solidFill>
            <a:prstDash val="solid"/>
          </a:ln>
        </p:spPr>
      </p:sp>
      <p:sp>
        <p:nvSpPr>
          <p:cNvPr id="7" name="Shape 4"/>
          <p:cNvSpPr/>
          <p:nvPr/>
        </p:nvSpPr>
        <p:spPr>
          <a:xfrm>
            <a:off x="4370832" y="1097280"/>
            <a:ext cx="3474720" cy="4480560"/>
          </a:xfrm>
          <a:prstGeom prst="roundRect">
            <a:avLst>
              <a:gd name="adj" fmla="val 2105"/>
            </a:avLst>
          </a:prstGeom>
          <a:solidFill>
            <a:srgbClr val="1A120C">
              <a:alpha val="82000"/>
            </a:srgbClr>
          </a:solidFill>
          <a:ln w="9525">
            <a:solidFill>
              <a:srgbClr val="D6B26A">
                <a:alpha val="35000"/>
              </a:srgbClr>
            </a:solidFill>
            <a:prstDash val="solid"/>
          </a:ln>
        </p:spPr>
      </p:sp>
      <p:sp>
        <p:nvSpPr>
          <p:cNvPr id="8" name="Shape 5"/>
          <p:cNvSpPr/>
          <p:nvPr/>
        </p:nvSpPr>
        <p:spPr>
          <a:xfrm>
            <a:off x="8101584" y="1097280"/>
            <a:ext cx="3474720" cy="4480560"/>
          </a:xfrm>
          <a:prstGeom prst="roundRect">
            <a:avLst>
              <a:gd name="adj" fmla="val 2105"/>
            </a:avLst>
          </a:prstGeom>
          <a:solidFill>
            <a:srgbClr val="1A120C">
              <a:alpha val="82000"/>
            </a:srgbClr>
          </a:solidFill>
          <a:ln w="9525">
            <a:solidFill>
              <a:srgbClr val="D6B26A">
                <a:alpha val="35000"/>
              </a:srgbClr>
            </a:solidFill>
            <a:prstDash val="solid"/>
          </a:ln>
        </p:spPr>
      </p:sp>
      <p:sp>
        <p:nvSpPr>
          <p:cNvPr id="9" name="Text 6"/>
          <p:cNvSpPr/>
          <p:nvPr/>
        </p:nvSpPr>
        <p:spPr>
          <a:xfrm>
            <a:off x="932688" y="1508760"/>
            <a:ext cx="2880360" cy="320040"/>
          </a:xfrm>
          <a:prstGeom prst="rect">
            <a:avLst/>
          </a:prstGeom>
          <a:noFill/>
          <a:ln/>
        </p:spPr>
        <p:txBody>
          <a:bodyPr wrap="square" lIns="0" tIns="0" rIns="0" bIns="0" rtlCol="0" anchor="ctr"/>
          <a:lstStyle/>
          <a:p>
            <a:pPr algn="ctr" indent="0" marL="0">
              <a:buNone/>
            </a:pPr>
            <a:r>
              <a:rPr lang="en-US" sz="2100" b="1" dirty="0">
                <a:solidFill>
                  <a:srgbClr val="D6B26A"/>
                </a:solidFill>
                <a:latin typeface="Georgia" pitchFamily="34" charset="0"/>
                <a:ea typeface="Georgia" pitchFamily="34" charset="-122"/>
                <a:cs typeface="Georgia" pitchFamily="34" charset="-120"/>
              </a:rPr>
              <a:t>Spirit-Filled Life</a:t>
            </a:r>
            <a:endParaRPr lang="en-US" sz="2100" dirty="0"/>
          </a:p>
        </p:txBody>
      </p:sp>
      <p:sp>
        <p:nvSpPr>
          <p:cNvPr id="10" name="Text 7"/>
          <p:cNvSpPr/>
          <p:nvPr/>
        </p:nvSpPr>
        <p:spPr>
          <a:xfrm>
            <a:off x="960120" y="2084832"/>
            <a:ext cx="2834640" cy="1188720"/>
          </a:xfrm>
          <a:prstGeom prst="rect">
            <a:avLst/>
          </a:prstGeom>
          <a:noFill/>
          <a:ln/>
        </p:spPr>
        <p:txBody>
          <a:bodyPr wrap="square" lIns="254" tIns="254" rIns="254" bIns="254" rtlCol="0" anchor="ctr">
            <a:normAutofit/>
          </a:bodyPr>
          <a:lstStyle/>
          <a:p>
            <a:pPr algn="ctr" indent="0" marL="0">
              <a:buNone/>
            </a:pPr>
            <a:r>
              <a:rPr lang="en-US" sz="1800" dirty="0">
                <a:solidFill>
                  <a:srgbClr val="FFF4DC"/>
                </a:solidFill>
                <a:latin typeface="Aptos" pitchFamily="34" charset="0"/>
                <a:ea typeface="Aptos" pitchFamily="34" charset="-122"/>
                <a:cs typeface="Aptos" pitchFamily="34" charset="-120"/>
              </a:rPr>
              <a:t>The command to be filled becomes prayerful dependence and daily discipleship.</a:t>
            </a:r>
            <a:endParaRPr lang="en-US" sz="1800" dirty="0"/>
          </a:p>
        </p:txBody>
      </p:sp>
      <p:sp>
        <p:nvSpPr>
          <p:cNvPr id="11" name="Text 8"/>
          <p:cNvSpPr/>
          <p:nvPr/>
        </p:nvSpPr>
        <p:spPr>
          <a:xfrm>
            <a:off x="4663440" y="1508760"/>
            <a:ext cx="2880360" cy="320040"/>
          </a:xfrm>
          <a:prstGeom prst="rect">
            <a:avLst/>
          </a:prstGeom>
          <a:noFill/>
          <a:ln/>
        </p:spPr>
        <p:txBody>
          <a:bodyPr wrap="square" lIns="0" tIns="0" rIns="0" bIns="0" rtlCol="0" anchor="ctr"/>
          <a:lstStyle/>
          <a:p>
            <a:pPr algn="ctr" indent="0" marL="0">
              <a:buNone/>
            </a:pPr>
            <a:r>
              <a:rPr lang="en-US" sz="2100" b="1" dirty="0">
                <a:solidFill>
                  <a:srgbClr val="D6B26A"/>
                </a:solidFill>
                <a:latin typeface="Georgia" pitchFamily="34" charset="0"/>
                <a:ea typeface="Georgia" pitchFamily="34" charset="-122"/>
                <a:cs typeface="Georgia" pitchFamily="34" charset="-120"/>
              </a:rPr>
              <a:t>Grace in Weakness</a:t>
            </a:r>
            <a:endParaRPr lang="en-US" sz="2100" dirty="0"/>
          </a:p>
        </p:txBody>
      </p:sp>
      <p:sp>
        <p:nvSpPr>
          <p:cNvPr id="12" name="Text 9"/>
          <p:cNvSpPr/>
          <p:nvPr/>
        </p:nvSpPr>
        <p:spPr>
          <a:xfrm>
            <a:off x="4663440" y="2084832"/>
            <a:ext cx="2880360" cy="1188720"/>
          </a:xfrm>
          <a:prstGeom prst="rect">
            <a:avLst/>
          </a:prstGeom>
          <a:noFill/>
          <a:ln/>
        </p:spPr>
        <p:txBody>
          <a:bodyPr wrap="square" lIns="254" tIns="254" rIns="254" bIns="254" rtlCol="0" anchor="ctr">
            <a:normAutofit/>
          </a:bodyPr>
          <a:lstStyle/>
          <a:p>
            <a:pPr algn="ctr" indent="0" marL="0">
              <a:buNone/>
            </a:pPr>
            <a:r>
              <a:rPr lang="en-US" sz="1800" dirty="0">
                <a:solidFill>
                  <a:srgbClr val="FFF4DC"/>
                </a:solidFill>
                <a:latin typeface="Aptos" pitchFamily="34" charset="0"/>
                <a:ea typeface="Aptos" pitchFamily="34" charset="-122"/>
                <a:cs typeface="Aptos" pitchFamily="34" charset="-120"/>
              </a:rPr>
              <a:t>The believer brings need, not spiritual achievement, and receives help from God.</a:t>
            </a:r>
            <a:endParaRPr lang="en-US" sz="1800" dirty="0"/>
          </a:p>
        </p:txBody>
      </p:sp>
      <p:sp>
        <p:nvSpPr>
          <p:cNvPr id="13" name="Text 10"/>
          <p:cNvSpPr/>
          <p:nvPr/>
        </p:nvSpPr>
        <p:spPr>
          <a:xfrm>
            <a:off x="8394192" y="1508760"/>
            <a:ext cx="2880360" cy="320040"/>
          </a:xfrm>
          <a:prstGeom prst="rect">
            <a:avLst/>
          </a:prstGeom>
          <a:noFill/>
          <a:ln/>
        </p:spPr>
        <p:txBody>
          <a:bodyPr wrap="square" lIns="0" tIns="0" rIns="0" bIns="0" rtlCol="0" anchor="ctr"/>
          <a:lstStyle/>
          <a:p>
            <a:pPr algn="ctr" indent="0" marL="0">
              <a:buNone/>
            </a:pPr>
            <a:r>
              <a:rPr lang="en-US" sz="2100" b="1" dirty="0">
                <a:solidFill>
                  <a:srgbClr val="D6B26A"/>
                </a:solidFill>
                <a:latin typeface="Georgia" pitchFamily="34" charset="0"/>
                <a:ea typeface="Georgia" pitchFamily="34" charset="-122"/>
                <a:cs typeface="Georgia" pitchFamily="34" charset="-120"/>
              </a:rPr>
              <a:t>Holiness and Comfort</a:t>
            </a:r>
            <a:endParaRPr lang="en-US" sz="2100" dirty="0"/>
          </a:p>
        </p:txBody>
      </p:sp>
      <p:sp>
        <p:nvSpPr>
          <p:cNvPr id="14" name="Text 11"/>
          <p:cNvSpPr/>
          <p:nvPr/>
        </p:nvSpPr>
        <p:spPr>
          <a:xfrm>
            <a:off x="8394192" y="2084832"/>
            <a:ext cx="2880360" cy="1188720"/>
          </a:xfrm>
          <a:prstGeom prst="rect">
            <a:avLst/>
          </a:prstGeom>
          <a:noFill/>
          <a:ln/>
        </p:spPr>
        <p:txBody>
          <a:bodyPr wrap="square" lIns="254" tIns="254" rIns="254" bIns="254" rtlCol="0" anchor="ctr">
            <a:normAutofit/>
          </a:bodyPr>
          <a:lstStyle/>
          <a:p>
            <a:pPr algn="ctr" indent="0" marL="0">
              <a:buNone/>
            </a:pPr>
            <a:r>
              <a:rPr lang="en-US" sz="1800" dirty="0">
                <a:solidFill>
                  <a:srgbClr val="FFF4DC"/>
                </a:solidFill>
                <a:latin typeface="Aptos" pitchFamily="34" charset="0"/>
                <a:ea typeface="Aptos" pitchFamily="34" charset="-122"/>
                <a:cs typeface="Aptos" pitchFamily="34" charset="-120"/>
              </a:rPr>
              <a:t>The Spirit cleanses, comforts, restores, and forms Christlike life.</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hover_assets/bg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Trinitarian Clarity</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234440"/>
            <a:ext cx="10607040" cy="4526280"/>
          </a:xfrm>
          <a:prstGeom prst="roundRect">
            <a:avLst>
              <a:gd name="adj" fmla="val 1616"/>
            </a:avLst>
          </a:prstGeom>
          <a:solidFill>
            <a:srgbClr val="1A120C">
              <a:alpha val="85000"/>
            </a:srgbClr>
          </a:solidFill>
          <a:ln w="9525">
            <a:solidFill>
              <a:srgbClr val="D6B26A">
                <a:alpha val="35000"/>
              </a:srgbClr>
            </a:solidFill>
            <a:prstDash val="solid"/>
          </a:ln>
        </p:spPr>
      </p:sp>
      <p:sp>
        <p:nvSpPr>
          <p:cNvPr id="7" name="Text 4"/>
          <p:cNvSpPr/>
          <p:nvPr/>
        </p:nvSpPr>
        <p:spPr>
          <a:xfrm>
            <a:off x="1097280" y="1682496"/>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8" name="Text 5"/>
          <p:cNvSpPr/>
          <p:nvPr/>
        </p:nvSpPr>
        <p:spPr>
          <a:xfrm>
            <a:off x="1408176" y="1673352"/>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stanzas address the Holy Spirit directly in prayer.</a:t>
            </a:r>
            <a:endParaRPr lang="en-US" sz="1850" dirty="0"/>
          </a:p>
        </p:txBody>
      </p:sp>
      <p:sp>
        <p:nvSpPr>
          <p:cNvPr id="9" name="Text 6"/>
          <p:cNvSpPr/>
          <p:nvPr/>
        </p:nvSpPr>
        <p:spPr>
          <a:xfrm>
            <a:off x="1097280" y="2249424"/>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0" name="Text 7"/>
          <p:cNvSpPr/>
          <p:nvPr/>
        </p:nvSpPr>
        <p:spPr>
          <a:xfrm>
            <a:off x="1408176" y="2240280"/>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refrain addresses Jesus, asking him to come and fill.</a:t>
            </a:r>
            <a:endParaRPr lang="en-US" sz="1850" dirty="0"/>
          </a:p>
        </p:txBody>
      </p:sp>
      <p:sp>
        <p:nvSpPr>
          <p:cNvPr id="11" name="Text 8"/>
          <p:cNvSpPr/>
          <p:nvPr/>
        </p:nvSpPr>
        <p:spPr>
          <a:xfrm>
            <a:off x="1097280" y="2816352"/>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2" name="Text 9"/>
          <p:cNvSpPr/>
          <p:nvPr/>
        </p:nvSpPr>
        <p:spPr>
          <a:xfrm>
            <a:off x="1408176" y="2807208"/>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This fits Christian faith: the risen Christ sends the Spirit, and the Spirit makes Christ’s presence known.</a:t>
            </a:r>
            <a:endParaRPr lang="en-US" sz="1850" dirty="0"/>
          </a:p>
        </p:txBody>
      </p:sp>
      <p:sp>
        <p:nvSpPr>
          <p:cNvPr id="13" name="Text 10"/>
          <p:cNvSpPr/>
          <p:nvPr/>
        </p:nvSpPr>
        <p:spPr>
          <a:xfrm>
            <a:off x="1097280" y="3383280"/>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4" name="Text 11"/>
          <p:cNvSpPr/>
          <p:nvPr/>
        </p:nvSpPr>
        <p:spPr>
          <a:xfrm>
            <a:off x="1408176" y="3374136"/>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Teaching emphasis: we do not divide the work of God; we worship Father, Son, and Holy Spirit in unity.</a:t>
            </a:r>
            <a:endParaRPr lang="en-US" sz="1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hover_assets/bg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Literary and Musical Observations</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43000"/>
            <a:ext cx="10607040" cy="4617720"/>
          </a:xfrm>
          <a:prstGeom prst="roundRect">
            <a:avLst>
              <a:gd name="adj" fmla="val 1584"/>
            </a:avLst>
          </a:prstGeom>
          <a:solidFill>
            <a:srgbClr val="1A120C">
              <a:alpha val="86000"/>
            </a:srgbClr>
          </a:solidFill>
          <a:ln w="9525">
            <a:solidFill>
              <a:srgbClr val="D6B26A">
                <a:alpha val="35000"/>
              </a:srgbClr>
            </a:solidFill>
            <a:prstDash val="solid"/>
          </a:ln>
        </p:spPr>
      </p:sp>
      <p:sp>
        <p:nvSpPr>
          <p:cNvPr id="7" name="Text 4"/>
          <p:cNvSpPr/>
          <p:nvPr/>
        </p:nvSpPr>
        <p:spPr>
          <a:xfrm>
            <a:off x="1097280" y="1627632"/>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8" name="Text 5"/>
          <p:cNvSpPr/>
          <p:nvPr/>
        </p:nvSpPr>
        <p:spPr>
          <a:xfrm>
            <a:off x="1408176" y="1618488"/>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Repeated petitions give the hymn a prayer-meeting character.</a:t>
            </a:r>
            <a:endParaRPr lang="en-US" sz="1850" dirty="0"/>
          </a:p>
        </p:txBody>
      </p:sp>
      <p:sp>
        <p:nvSpPr>
          <p:cNvPr id="9" name="Text 6"/>
          <p:cNvSpPr/>
          <p:nvPr/>
        </p:nvSpPr>
        <p:spPr>
          <a:xfrm>
            <a:off x="1097280" y="2231136"/>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0" name="Text 7"/>
          <p:cNvSpPr/>
          <p:nvPr/>
        </p:nvSpPr>
        <p:spPr>
          <a:xfrm>
            <a:off x="1408176" y="2221992"/>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Imagery of hovering, bathing, bowing, filling, cleansing, and comforting creates a pastoral movement.</a:t>
            </a:r>
            <a:endParaRPr lang="en-US" sz="1850" dirty="0"/>
          </a:p>
        </p:txBody>
      </p:sp>
      <p:sp>
        <p:nvSpPr>
          <p:cNvPr id="11" name="Text 8"/>
          <p:cNvSpPr/>
          <p:nvPr/>
        </p:nvSpPr>
        <p:spPr>
          <a:xfrm>
            <a:off x="1097280" y="2834640"/>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2" name="Text 9"/>
          <p:cNvSpPr/>
          <p:nvPr/>
        </p:nvSpPr>
        <p:spPr>
          <a:xfrm>
            <a:off x="1408176" y="2825496"/>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FILL ME NOW is in a broad compound meter that supports a gentle, flowing prayer.</a:t>
            </a:r>
            <a:endParaRPr lang="en-US" sz="1850" dirty="0"/>
          </a:p>
        </p:txBody>
      </p:sp>
      <p:sp>
        <p:nvSpPr>
          <p:cNvPr id="13" name="Text 10"/>
          <p:cNvSpPr/>
          <p:nvPr/>
        </p:nvSpPr>
        <p:spPr>
          <a:xfrm>
            <a:off x="1097280" y="3438144"/>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4" name="Text 11"/>
          <p:cNvSpPr/>
          <p:nvPr/>
        </p:nvSpPr>
        <p:spPr>
          <a:xfrm>
            <a:off x="1408176" y="3429000"/>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A moderate tempo and connected phrasing serve the hymn better than heaviness or theatrical intensity.</a:t>
            </a:r>
            <a:endParaRPr lang="en-US" sz="1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hover_assets/bg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Pastoral and Worship Use</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43000"/>
            <a:ext cx="5120640" cy="4572000"/>
          </a:xfrm>
          <a:prstGeom prst="roundRect">
            <a:avLst>
              <a:gd name="adj" fmla="val 1600"/>
            </a:avLst>
          </a:prstGeom>
          <a:solidFill>
            <a:srgbClr val="1A120C">
              <a:alpha val="85000"/>
            </a:srgbClr>
          </a:solidFill>
          <a:ln w="9525">
            <a:solidFill>
              <a:srgbClr val="D6B26A">
                <a:alpha val="35000"/>
              </a:srgbClr>
            </a:solidFill>
            <a:prstDash val="solid"/>
          </a:ln>
        </p:spPr>
      </p:sp>
      <p:sp>
        <p:nvSpPr>
          <p:cNvPr id="7" name="Shape 4"/>
          <p:cNvSpPr/>
          <p:nvPr/>
        </p:nvSpPr>
        <p:spPr>
          <a:xfrm>
            <a:off x="6309360" y="1143000"/>
            <a:ext cx="5074920" cy="4572000"/>
          </a:xfrm>
          <a:prstGeom prst="roundRect">
            <a:avLst>
              <a:gd name="adj" fmla="val 1600"/>
            </a:avLst>
          </a:prstGeom>
          <a:solidFill>
            <a:srgbClr val="1A120C">
              <a:alpha val="85000"/>
            </a:srgbClr>
          </a:solidFill>
          <a:ln w="9525">
            <a:solidFill>
              <a:srgbClr val="D6B26A">
                <a:alpha val="35000"/>
              </a:srgbClr>
            </a:solidFill>
            <a:prstDash val="solid"/>
          </a:ln>
        </p:spPr>
      </p:sp>
      <p:sp>
        <p:nvSpPr>
          <p:cNvPr id="8" name="Text 5"/>
          <p:cNvSpPr/>
          <p:nvPr/>
        </p:nvSpPr>
        <p:spPr>
          <a:xfrm>
            <a:off x="1078992" y="1627632"/>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9" name="Text 6"/>
          <p:cNvSpPr/>
          <p:nvPr/>
        </p:nvSpPr>
        <p:spPr>
          <a:xfrm>
            <a:off x="1389888" y="1618488"/>
            <a:ext cx="43891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Pentecost services</a:t>
            </a:r>
            <a:endParaRPr lang="en-US" sz="1850" dirty="0"/>
          </a:p>
        </p:txBody>
      </p:sp>
      <p:sp>
        <p:nvSpPr>
          <p:cNvPr id="10" name="Text 7"/>
          <p:cNvSpPr/>
          <p:nvPr/>
        </p:nvSpPr>
        <p:spPr>
          <a:xfrm>
            <a:off x="1078992" y="2103120"/>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1" name="Text 8"/>
          <p:cNvSpPr/>
          <p:nvPr/>
        </p:nvSpPr>
        <p:spPr>
          <a:xfrm>
            <a:off x="1389888" y="2093976"/>
            <a:ext cx="43891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Confession and renewal</a:t>
            </a:r>
            <a:endParaRPr lang="en-US" sz="1850" dirty="0"/>
          </a:p>
        </p:txBody>
      </p:sp>
      <p:sp>
        <p:nvSpPr>
          <p:cNvPr id="12" name="Text 9"/>
          <p:cNvSpPr/>
          <p:nvPr/>
        </p:nvSpPr>
        <p:spPr>
          <a:xfrm>
            <a:off x="1078992" y="257860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3" name="Text 10"/>
          <p:cNvSpPr/>
          <p:nvPr/>
        </p:nvSpPr>
        <p:spPr>
          <a:xfrm>
            <a:off x="1389888" y="2569464"/>
            <a:ext cx="43891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Consecration or recommitment</a:t>
            </a:r>
            <a:endParaRPr lang="en-US" sz="1850" dirty="0"/>
          </a:p>
        </p:txBody>
      </p:sp>
      <p:sp>
        <p:nvSpPr>
          <p:cNvPr id="14" name="Text 11"/>
          <p:cNvSpPr/>
          <p:nvPr/>
        </p:nvSpPr>
        <p:spPr>
          <a:xfrm>
            <a:off x="1078992" y="3054096"/>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5" name="Text 12"/>
          <p:cNvSpPr/>
          <p:nvPr/>
        </p:nvSpPr>
        <p:spPr>
          <a:xfrm>
            <a:off x="1389888" y="3044952"/>
            <a:ext cx="43891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Pastoral prayer</a:t>
            </a:r>
            <a:endParaRPr lang="en-US" sz="1850" dirty="0"/>
          </a:p>
        </p:txBody>
      </p:sp>
      <p:sp>
        <p:nvSpPr>
          <p:cNvPr id="16" name="Text 13"/>
          <p:cNvSpPr/>
          <p:nvPr/>
        </p:nvSpPr>
        <p:spPr>
          <a:xfrm>
            <a:off x="1078992" y="3529584"/>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7" name="Text 14"/>
          <p:cNvSpPr/>
          <p:nvPr/>
        </p:nvSpPr>
        <p:spPr>
          <a:xfrm>
            <a:off x="1389888" y="3520440"/>
            <a:ext cx="43891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Revival or prayer meeting</a:t>
            </a:r>
            <a:endParaRPr lang="en-US" sz="1850" dirty="0"/>
          </a:p>
        </p:txBody>
      </p:sp>
      <p:sp>
        <p:nvSpPr>
          <p:cNvPr id="18" name="Text 15"/>
          <p:cNvSpPr/>
          <p:nvPr/>
        </p:nvSpPr>
        <p:spPr>
          <a:xfrm>
            <a:off x="6601968" y="1627632"/>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9" name="Text 16"/>
          <p:cNvSpPr/>
          <p:nvPr/>
        </p:nvSpPr>
        <p:spPr>
          <a:xfrm>
            <a:off x="6912864" y="1618488"/>
            <a:ext cx="425196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Invite quiet prayer after singing.</a:t>
            </a:r>
            <a:endParaRPr lang="en-US" sz="1850" dirty="0"/>
          </a:p>
        </p:txBody>
      </p:sp>
      <p:sp>
        <p:nvSpPr>
          <p:cNvPr id="20" name="Text 17"/>
          <p:cNvSpPr/>
          <p:nvPr/>
        </p:nvSpPr>
        <p:spPr>
          <a:xfrm>
            <a:off x="6601968" y="2103120"/>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21" name="Text 18"/>
          <p:cNvSpPr/>
          <p:nvPr/>
        </p:nvSpPr>
        <p:spPr>
          <a:xfrm>
            <a:off x="6912864" y="2093976"/>
            <a:ext cx="425196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Read Ephesians 5:18-20 before the hymn.</a:t>
            </a:r>
            <a:endParaRPr lang="en-US" sz="1850" dirty="0"/>
          </a:p>
        </p:txBody>
      </p:sp>
      <p:sp>
        <p:nvSpPr>
          <p:cNvPr id="22" name="Text 19"/>
          <p:cNvSpPr/>
          <p:nvPr/>
        </p:nvSpPr>
        <p:spPr>
          <a:xfrm>
            <a:off x="6601968" y="257860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23" name="Text 20"/>
          <p:cNvSpPr/>
          <p:nvPr/>
        </p:nvSpPr>
        <p:spPr>
          <a:xfrm>
            <a:off x="6912864" y="2569464"/>
            <a:ext cx="425196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Use the refrain as a response.</a:t>
            </a:r>
            <a:endParaRPr lang="en-US" sz="1850" dirty="0"/>
          </a:p>
        </p:txBody>
      </p:sp>
      <p:sp>
        <p:nvSpPr>
          <p:cNvPr id="24" name="Text 21"/>
          <p:cNvSpPr/>
          <p:nvPr/>
        </p:nvSpPr>
        <p:spPr>
          <a:xfrm>
            <a:off x="6601968" y="3054096"/>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25" name="Text 22"/>
          <p:cNvSpPr/>
          <p:nvPr/>
        </p:nvSpPr>
        <p:spPr>
          <a:xfrm>
            <a:off x="6912864" y="3044952"/>
            <a:ext cx="425196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Keep accompaniment warm and restrained.</a:t>
            </a:r>
            <a:endParaRPr lang="en-US" sz="1850" dirty="0"/>
          </a:p>
        </p:txBody>
      </p:sp>
      <p:sp>
        <p:nvSpPr>
          <p:cNvPr id="26" name="Text 23"/>
          <p:cNvSpPr/>
          <p:nvPr/>
        </p:nvSpPr>
        <p:spPr>
          <a:xfrm>
            <a:off x="6601968" y="3529584"/>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27" name="Text 24"/>
          <p:cNvSpPr/>
          <p:nvPr/>
        </p:nvSpPr>
        <p:spPr>
          <a:xfrm>
            <a:off x="6912864" y="3520440"/>
            <a:ext cx="425196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Connect renewal to obedience and witness.</a:t>
            </a:r>
            <a:endParaRPr lang="en-US" sz="1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hover_assets/bg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Teaching Questions</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097280"/>
            <a:ext cx="10607040" cy="4846320"/>
          </a:xfrm>
          <a:prstGeom prst="roundRect">
            <a:avLst>
              <a:gd name="adj" fmla="val 1509"/>
            </a:avLst>
          </a:prstGeom>
          <a:solidFill>
            <a:srgbClr val="1A120C">
              <a:alpha val="86000"/>
            </a:srgbClr>
          </a:solidFill>
          <a:ln w="9525">
            <a:solidFill>
              <a:srgbClr val="D6B26A">
                <a:alpha val="35000"/>
              </a:srgbClr>
            </a:solidFill>
            <a:prstDash val="solid"/>
          </a:ln>
        </p:spPr>
      </p:sp>
      <p:sp>
        <p:nvSpPr>
          <p:cNvPr id="7" name="Text 4"/>
          <p:cNvSpPr/>
          <p:nvPr/>
        </p:nvSpPr>
        <p:spPr>
          <a:xfrm>
            <a:off x="1097280" y="1572768"/>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8" name="Text 5"/>
          <p:cNvSpPr/>
          <p:nvPr/>
        </p:nvSpPr>
        <p:spPr>
          <a:xfrm>
            <a:off x="1408176" y="1563624"/>
            <a:ext cx="987552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What repeated words reveal the singer’s attitude toward the Holy Spirit?</a:t>
            </a:r>
            <a:endParaRPr lang="en-US" sz="1800" dirty="0"/>
          </a:p>
        </p:txBody>
      </p:sp>
      <p:sp>
        <p:nvSpPr>
          <p:cNvPr id="9" name="Text 6"/>
          <p:cNvSpPr/>
          <p:nvPr/>
        </p:nvSpPr>
        <p:spPr>
          <a:xfrm>
            <a:off x="1097280" y="2103120"/>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10" name="Text 7"/>
          <p:cNvSpPr/>
          <p:nvPr/>
        </p:nvSpPr>
        <p:spPr>
          <a:xfrm>
            <a:off x="1408176" y="2093976"/>
            <a:ext cx="987552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How do Ephesians 5 and Acts 2 clarify the meaning of being filled with the Spirit?</a:t>
            </a:r>
            <a:endParaRPr lang="en-US" sz="1800" dirty="0"/>
          </a:p>
        </p:txBody>
      </p:sp>
      <p:sp>
        <p:nvSpPr>
          <p:cNvPr id="11" name="Text 8"/>
          <p:cNvSpPr/>
          <p:nvPr/>
        </p:nvSpPr>
        <p:spPr>
          <a:xfrm>
            <a:off x="1097280" y="2633472"/>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12" name="Text 9"/>
          <p:cNvSpPr/>
          <p:nvPr/>
        </p:nvSpPr>
        <p:spPr>
          <a:xfrm>
            <a:off x="1408176" y="2624328"/>
            <a:ext cx="987552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What does the hymn teach about weakness and surrender?</a:t>
            </a:r>
            <a:endParaRPr lang="en-US" sz="1800" dirty="0"/>
          </a:p>
        </p:txBody>
      </p:sp>
      <p:sp>
        <p:nvSpPr>
          <p:cNvPr id="13" name="Text 10"/>
          <p:cNvSpPr/>
          <p:nvPr/>
        </p:nvSpPr>
        <p:spPr>
          <a:xfrm>
            <a:off x="1097280" y="3163824"/>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14" name="Text 11"/>
          <p:cNvSpPr/>
          <p:nvPr/>
        </p:nvSpPr>
        <p:spPr>
          <a:xfrm>
            <a:off x="1408176" y="3154680"/>
            <a:ext cx="987552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How should Christians understand the refrain’s appeal to Jesus?</a:t>
            </a:r>
            <a:endParaRPr lang="en-US" sz="1800" dirty="0"/>
          </a:p>
        </p:txBody>
      </p:sp>
      <p:sp>
        <p:nvSpPr>
          <p:cNvPr id="15" name="Text 12"/>
          <p:cNvSpPr/>
          <p:nvPr/>
        </p:nvSpPr>
        <p:spPr>
          <a:xfrm>
            <a:off x="1097280" y="3694176"/>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16" name="Text 13"/>
          <p:cNvSpPr/>
          <p:nvPr/>
        </p:nvSpPr>
        <p:spPr>
          <a:xfrm>
            <a:off x="1408176" y="3685032"/>
            <a:ext cx="987552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What visible changes should follow a prayer for holy filling?</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hover_assets/bg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Application for Daily Life</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43000"/>
            <a:ext cx="10607040" cy="4617720"/>
          </a:xfrm>
          <a:prstGeom prst="roundRect">
            <a:avLst>
              <a:gd name="adj" fmla="val 1584"/>
            </a:avLst>
          </a:prstGeom>
          <a:solidFill>
            <a:srgbClr val="1A120C">
              <a:alpha val="86000"/>
            </a:srgbClr>
          </a:solidFill>
          <a:ln w="9525">
            <a:solidFill>
              <a:srgbClr val="D6B26A">
                <a:alpha val="35000"/>
              </a:srgbClr>
            </a:solidFill>
            <a:prstDash val="solid"/>
          </a:ln>
        </p:spPr>
      </p:sp>
      <p:sp>
        <p:nvSpPr>
          <p:cNvPr id="7" name="Text 4"/>
          <p:cNvSpPr/>
          <p:nvPr/>
        </p:nvSpPr>
        <p:spPr>
          <a:xfrm>
            <a:off x="1097280" y="1627632"/>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8" name="Text 5"/>
          <p:cNvSpPr/>
          <p:nvPr/>
        </p:nvSpPr>
        <p:spPr>
          <a:xfrm>
            <a:off x="1408176" y="1618488"/>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Begin each day by asking the Spirit to govern thoughts, desires, speech, relationships, and decisions.</a:t>
            </a:r>
            <a:endParaRPr lang="en-US" sz="1850" dirty="0"/>
          </a:p>
        </p:txBody>
      </p:sp>
      <p:sp>
        <p:nvSpPr>
          <p:cNvPr id="9" name="Text 6"/>
          <p:cNvSpPr/>
          <p:nvPr/>
        </p:nvSpPr>
        <p:spPr>
          <a:xfrm>
            <a:off x="1097280" y="2249424"/>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0" name="Text 7"/>
          <p:cNvSpPr/>
          <p:nvPr/>
        </p:nvSpPr>
        <p:spPr>
          <a:xfrm>
            <a:off x="1408176" y="2240280"/>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Confess weakness honestly rather than treating maturity as self-sufficiency.</a:t>
            </a:r>
            <a:endParaRPr lang="en-US" sz="1850" dirty="0"/>
          </a:p>
        </p:txBody>
      </p:sp>
      <p:sp>
        <p:nvSpPr>
          <p:cNvPr id="11" name="Text 8"/>
          <p:cNvSpPr/>
          <p:nvPr/>
        </p:nvSpPr>
        <p:spPr>
          <a:xfrm>
            <a:off x="1097280" y="2871216"/>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2" name="Text 9"/>
          <p:cNvSpPr/>
          <p:nvPr/>
        </p:nvSpPr>
        <p:spPr>
          <a:xfrm>
            <a:off x="1408176" y="2862072"/>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Seek cleansing through repentance while trusting God’s comfort and restoration.</a:t>
            </a:r>
            <a:endParaRPr lang="en-US" sz="1850" dirty="0"/>
          </a:p>
        </p:txBody>
      </p:sp>
      <p:sp>
        <p:nvSpPr>
          <p:cNvPr id="13" name="Text 10"/>
          <p:cNvSpPr/>
          <p:nvPr/>
        </p:nvSpPr>
        <p:spPr>
          <a:xfrm>
            <a:off x="1097280" y="349300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4" name="Text 11"/>
          <p:cNvSpPr/>
          <p:nvPr/>
        </p:nvSpPr>
        <p:spPr>
          <a:xfrm>
            <a:off x="1408176" y="3483864"/>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Measure renewal by gratitude, obedience, service, and witness, not feeling alone.</a:t>
            </a:r>
            <a:endParaRPr lang="en-US" sz="1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hover_assets/bg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Suggested Lesson Flow</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685800" y="1115568"/>
            <a:ext cx="5257800" cy="4709160"/>
          </a:xfrm>
          <a:prstGeom prst="roundRect">
            <a:avLst>
              <a:gd name="adj" fmla="val 1553"/>
            </a:avLst>
          </a:prstGeom>
          <a:solidFill>
            <a:srgbClr val="1A120C">
              <a:alpha val="85000"/>
            </a:srgbClr>
          </a:solidFill>
          <a:ln w="9525">
            <a:solidFill>
              <a:srgbClr val="D6B26A">
                <a:alpha val="35000"/>
              </a:srgbClr>
            </a:solidFill>
            <a:prstDash val="solid"/>
          </a:ln>
        </p:spPr>
      </p:sp>
      <p:sp>
        <p:nvSpPr>
          <p:cNvPr id="7" name="Shape 4"/>
          <p:cNvSpPr/>
          <p:nvPr/>
        </p:nvSpPr>
        <p:spPr>
          <a:xfrm>
            <a:off x="6263640" y="1115568"/>
            <a:ext cx="5257800" cy="4709160"/>
          </a:xfrm>
          <a:prstGeom prst="roundRect">
            <a:avLst>
              <a:gd name="adj" fmla="val 1553"/>
            </a:avLst>
          </a:prstGeom>
          <a:solidFill>
            <a:srgbClr val="1A120C">
              <a:alpha val="85000"/>
            </a:srgbClr>
          </a:solidFill>
          <a:ln w="9525">
            <a:solidFill>
              <a:srgbClr val="D6B26A">
                <a:alpha val="35000"/>
              </a:srgbClr>
            </a:solidFill>
            <a:prstDash val="solid"/>
          </a:ln>
        </p:spPr>
      </p:sp>
      <p:sp>
        <p:nvSpPr>
          <p:cNvPr id="8" name="Text 5"/>
          <p:cNvSpPr/>
          <p:nvPr/>
        </p:nvSpPr>
        <p:spPr>
          <a:xfrm>
            <a:off x="1005840" y="1481328"/>
            <a:ext cx="4572000" cy="320040"/>
          </a:xfrm>
          <a:prstGeom prst="rect">
            <a:avLst/>
          </a:prstGeom>
          <a:noFill/>
          <a:ln/>
        </p:spPr>
        <p:txBody>
          <a:bodyPr wrap="square" lIns="0" tIns="0" rIns="0" bIns="0" rtlCol="0" anchor="ctr"/>
          <a:lstStyle/>
          <a:p>
            <a:pPr algn="ctr" indent="0" marL="0">
              <a:buNone/>
            </a:pPr>
            <a:r>
              <a:rPr lang="en-US" sz="2300" b="1" dirty="0">
                <a:solidFill>
                  <a:srgbClr val="D6B26A"/>
                </a:solidFill>
                <a:latin typeface="Georgia" pitchFamily="34" charset="0"/>
                <a:ea typeface="Georgia" pitchFamily="34" charset="-122"/>
                <a:cs typeface="Georgia" pitchFamily="34" charset="-120"/>
              </a:rPr>
              <a:t>30-Minute Plan</a:t>
            </a:r>
            <a:endParaRPr lang="en-US" sz="2300" dirty="0"/>
          </a:p>
        </p:txBody>
      </p:sp>
      <p:sp>
        <p:nvSpPr>
          <p:cNvPr id="9" name="Text 6"/>
          <p:cNvSpPr/>
          <p:nvPr/>
        </p:nvSpPr>
        <p:spPr>
          <a:xfrm>
            <a:off x="987552" y="2011680"/>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10" name="Text 7"/>
          <p:cNvSpPr/>
          <p:nvPr/>
        </p:nvSpPr>
        <p:spPr>
          <a:xfrm>
            <a:off x="1298448" y="2002536"/>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5 min — Read Ephesians 5:18-20</a:t>
            </a:r>
            <a:endParaRPr lang="en-US" sz="1550" dirty="0"/>
          </a:p>
        </p:txBody>
      </p:sp>
      <p:sp>
        <p:nvSpPr>
          <p:cNvPr id="11" name="Text 8"/>
          <p:cNvSpPr/>
          <p:nvPr/>
        </p:nvSpPr>
        <p:spPr>
          <a:xfrm>
            <a:off x="987552" y="2468880"/>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12" name="Text 9"/>
          <p:cNvSpPr/>
          <p:nvPr/>
        </p:nvSpPr>
        <p:spPr>
          <a:xfrm>
            <a:off x="1298448" y="2459736"/>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7 min — Hymn background</a:t>
            </a:r>
            <a:endParaRPr lang="en-US" sz="1550" dirty="0"/>
          </a:p>
        </p:txBody>
      </p:sp>
      <p:sp>
        <p:nvSpPr>
          <p:cNvPr id="13" name="Text 10"/>
          <p:cNvSpPr/>
          <p:nvPr/>
        </p:nvSpPr>
        <p:spPr>
          <a:xfrm>
            <a:off x="987552" y="2926080"/>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14" name="Text 11"/>
          <p:cNvSpPr/>
          <p:nvPr/>
        </p:nvSpPr>
        <p:spPr>
          <a:xfrm>
            <a:off x="1298448" y="2916936"/>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10 min — Stanza and refrain study</a:t>
            </a:r>
            <a:endParaRPr lang="en-US" sz="1550" dirty="0"/>
          </a:p>
        </p:txBody>
      </p:sp>
      <p:sp>
        <p:nvSpPr>
          <p:cNvPr id="15" name="Text 12"/>
          <p:cNvSpPr/>
          <p:nvPr/>
        </p:nvSpPr>
        <p:spPr>
          <a:xfrm>
            <a:off x="987552" y="3383280"/>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16" name="Text 13"/>
          <p:cNvSpPr/>
          <p:nvPr/>
        </p:nvSpPr>
        <p:spPr>
          <a:xfrm>
            <a:off x="1298448" y="3374136"/>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6 min — Discussion</a:t>
            </a:r>
            <a:endParaRPr lang="en-US" sz="1550" dirty="0"/>
          </a:p>
        </p:txBody>
      </p:sp>
      <p:sp>
        <p:nvSpPr>
          <p:cNvPr id="17" name="Text 14"/>
          <p:cNvSpPr/>
          <p:nvPr/>
        </p:nvSpPr>
        <p:spPr>
          <a:xfrm>
            <a:off x="987552" y="3840480"/>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18" name="Text 15"/>
          <p:cNvSpPr/>
          <p:nvPr/>
        </p:nvSpPr>
        <p:spPr>
          <a:xfrm>
            <a:off x="1298448" y="3831336"/>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2 min — Closing prayer</a:t>
            </a:r>
            <a:endParaRPr lang="en-US" sz="1550" dirty="0"/>
          </a:p>
        </p:txBody>
      </p:sp>
      <p:sp>
        <p:nvSpPr>
          <p:cNvPr id="19" name="Text 16"/>
          <p:cNvSpPr/>
          <p:nvPr/>
        </p:nvSpPr>
        <p:spPr>
          <a:xfrm>
            <a:off x="6583680" y="1481328"/>
            <a:ext cx="4572000" cy="320040"/>
          </a:xfrm>
          <a:prstGeom prst="rect">
            <a:avLst/>
          </a:prstGeom>
          <a:noFill/>
          <a:ln/>
        </p:spPr>
        <p:txBody>
          <a:bodyPr wrap="square" lIns="0" tIns="0" rIns="0" bIns="0" rtlCol="0" anchor="ctr"/>
          <a:lstStyle/>
          <a:p>
            <a:pPr algn="ctr" indent="0" marL="0">
              <a:buNone/>
            </a:pPr>
            <a:r>
              <a:rPr lang="en-US" sz="2300" b="1" dirty="0">
                <a:solidFill>
                  <a:srgbClr val="D6B26A"/>
                </a:solidFill>
                <a:latin typeface="Georgia" pitchFamily="34" charset="0"/>
                <a:ea typeface="Georgia" pitchFamily="34" charset="-122"/>
                <a:cs typeface="Georgia" pitchFamily="34" charset="-120"/>
              </a:rPr>
              <a:t>60-Minute Plan</a:t>
            </a:r>
            <a:endParaRPr lang="en-US" sz="2300" dirty="0"/>
          </a:p>
        </p:txBody>
      </p:sp>
      <p:sp>
        <p:nvSpPr>
          <p:cNvPr id="20" name="Text 17"/>
          <p:cNvSpPr/>
          <p:nvPr/>
        </p:nvSpPr>
        <p:spPr>
          <a:xfrm>
            <a:off x="6565392" y="2011680"/>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21" name="Text 18"/>
          <p:cNvSpPr/>
          <p:nvPr/>
        </p:nvSpPr>
        <p:spPr>
          <a:xfrm>
            <a:off x="6876288" y="2002536"/>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8 min — Opening reflection</a:t>
            </a:r>
            <a:endParaRPr lang="en-US" sz="1550" dirty="0"/>
          </a:p>
        </p:txBody>
      </p:sp>
      <p:sp>
        <p:nvSpPr>
          <p:cNvPr id="22" name="Text 19"/>
          <p:cNvSpPr/>
          <p:nvPr/>
        </p:nvSpPr>
        <p:spPr>
          <a:xfrm>
            <a:off x="6565392" y="2404872"/>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23" name="Text 20"/>
          <p:cNvSpPr/>
          <p:nvPr/>
        </p:nvSpPr>
        <p:spPr>
          <a:xfrm>
            <a:off x="6876288" y="2395728"/>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10 min — Biblical foundation</a:t>
            </a:r>
            <a:endParaRPr lang="en-US" sz="1550" dirty="0"/>
          </a:p>
        </p:txBody>
      </p:sp>
      <p:sp>
        <p:nvSpPr>
          <p:cNvPr id="24" name="Text 21"/>
          <p:cNvSpPr/>
          <p:nvPr/>
        </p:nvSpPr>
        <p:spPr>
          <a:xfrm>
            <a:off x="6565392" y="2798064"/>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25" name="Text 22"/>
          <p:cNvSpPr/>
          <p:nvPr/>
        </p:nvSpPr>
        <p:spPr>
          <a:xfrm>
            <a:off x="6876288" y="2788920"/>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20 min — Stanza-by-stanza study</a:t>
            </a:r>
            <a:endParaRPr lang="en-US" sz="1550" dirty="0"/>
          </a:p>
        </p:txBody>
      </p:sp>
      <p:sp>
        <p:nvSpPr>
          <p:cNvPr id="26" name="Text 23"/>
          <p:cNvSpPr/>
          <p:nvPr/>
        </p:nvSpPr>
        <p:spPr>
          <a:xfrm>
            <a:off x="6565392" y="3191256"/>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27" name="Text 24"/>
          <p:cNvSpPr/>
          <p:nvPr/>
        </p:nvSpPr>
        <p:spPr>
          <a:xfrm>
            <a:off x="6876288" y="3182112"/>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12 min — Discussion questions</a:t>
            </a:r>
            <a:endParaRPr lang="en-US" sz="1550" dirty="0"/>
          </a:p>
        </p:txBody>
      </p:sp>
      <p:sp>
        <p:nvSpPr>
          <p:cNvPr id="28" name="Text 25"/>
          <p:cNvSpPr/>
          <p:nvPr/>
        </p:nvSpPr>
        <p:spPr>
          <a:xfrm>
            <a:off x="6565392" y="3584448"/>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29" name="Text 26"/>
          <p:cNvSpPr/>
          <p:nvPr/>
        </p:nvSpPr>
        <p:spPr>
          <a:xfrm>
            <a:off x="6876288" y="3575304"/>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7 min — Personal application</a:t>
            </a:r>
            <a:endParaRPr lang="en-US" sz="1550" dirty="0"/>
          </a:p>
        </p:txBody>
      </p:sp>
      <p:sp>
        <p:nvSpPr>
          <p:cNvPr id="30" name="Text 27"/>
          <p:cNvSpPr/>
          <p:nvPr/>
        </p:nvSpPr>
        <p:spPr>
          <a:xfrm>
            <a:off x="6565392" y="3977640"/>
            <a:ext cx="201168" cy="201168"/>
          </a:xfrm>
          <a:prstGeom prst="rect">
            <a:avLst/>
          </a:prstGeom>
          <a:noFill/>
          <a:ln/>
        </p:spPr>
        <p:txBody>
          <a:bodyPr wrap="square" lIns="0" tIns="0" rIns="0" bIns="0" rtlCol="0" anchor="ctr"/>
          <a:lstStyle/>
          <a:p>
            <a:pPr indent="0" marL="0">
              <a:buNone/>
            </a:pPr>
            <a:r>
              <a:rPr lang="en-US" sz="1550" b="1" dirty="0">
                <a:solidFill>
                  <a:srgbClr val="D6B26A"/>
                </a:solidFill>
                <a:latin typeface="Georgia" pitchFamily="34" charset="0"/>
                <a:ea typeface="Georgia" pitchFamily="34" charset="-122"/>
                <a:cs typeface="Georgia" pitchFamily="34" charset="-120"/>
              </a:rPr>
              <a:t>•</a:t>
            </a:r>
            <a:endParaRPr lang="en-US" sz="1550" dirty="0"/>
          </a:p>
        </p:txBody>
      </p:sp>
      <p:sp>
        <p:nvSpPr>
          <p:cNvPr id="31" name="Text 28"/>
          <p:cNvSpPr/>
          <p:nvPr/>
        </p:nvSpPr>
        <p:spPr>
          <a:xfrm>
            <a:off x="6876288" y="3968496"/>
            <a:ext cx="4480560" cy="265176"/>
          </a:xfrm>
          <a:prstGeom prst="rect">
            <a:avLst/>
          </a:prstGeom>
          <a:noFill/>
          <a:ln/>
        </p:spPr>
        <p:txBody>
          <a:bodyPr wrap="square" lIns="127" tIns="127" rIns="127" bIns="127" rtlCol="0" anchor="ctr">
            <a:normAutofit/>
          </a:bodyPr>
          <a:lstStyle/>
          <a:p>
            <a:pPr indent="0" marL="0">
              <a:buNone/>
            </a:pPr>
            <a:r>
              <a:rPr lang="en-US" sz="1550" dirty="0">
                <a:solidFill>
                  <a:srgbClr val="FFF4DC"/>
                </a:solidFill>
                <a:latin typeface="Aptos" pitchFamily="34" charset="0"/>
                <a:ea typeface="Aptos" pitchFamily="34" charset="-122"/>
                <a:cs typeface="Aptos" pitchFamily="34" charset="-120"/>
              </a:rPr>
              <a:t>3 min — Prayer</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hover_assets/bg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Teaching Aim</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685800" y="1325880"/>
            <a:ext cx="10835640" cy="4251960"/>
          </a:xfrm>
          <a:prstGeom prst="roundRect">
            <a:avLst>
              <a:gd name="adj" fmla="val 1720"/>
            </a:avLst>
          </a:prstGeom>
          <a:solidFill>
            <a:srgbClr val="1A120C">
              <a:alpha val="86000"/>
            </a:srgbClr>
          </a:solidFill>
          <a:ln w="9525">
            <a:solidFill>
              <a:srgbClr val="D6B26A">
                <a:alpha val="35000"/>
              </a:srgbClr>
            </a:solidFill>
            <a:prstDash val="solid"/>
          </a:ln>
        </p:spPr>
      </p:sp>
      <p:sp>
        <p:nvSpPr>
          <p:cNvPr id="7" name="Text 4"/>
          <p:cNvSpPr/>
          <p:nvPr/>
        </p:nvSpPr>
        <p:spPr>
          <a:xfrm>
            <a:off x="1143000" y="1874520"/>
            <a:ext cx="201168" cy="201168"/>
          </a:xfrm>
          <a:prstGeom prst="rect">
            <a:avLst/>
          </a:prstGeom>
          <a:noFill/>
          <a:ln/>
        </p:spPr>
        <p:txBody>
          <a:bodyPr wrap="square" lIns="0" tIns="0" rIns="0" bIns="0" rtlCol="0" anchor="ctr"/>
          <a:lstStyle/>
          <a:p>
            <a:pPr indent="0" marL="0">
              <a:buNone/>
            </a:pPr>
            <a:r>
              <a:rPr lang="en-US" sz="2200" b="1" dirty="0">
                <a:solidFill>
                  <a:srgbClr val="D6B26A"/>
                </a:solidFill>
                <a:latin typeface="Georgia" pitchFamily="34" charset="0"/>
                <a:ea typeface="Georgia" pitchFamily="34" charset="-122"/>
                <a:cs typeface="Georgia" pitchFamily="34" charset="-120"/>
              </a:rPr>
              <a:t>•</a:t>
            </a:r>
            <a:endParaRPr lang="en-US" sz="2200" dirty="0"/>
          </a:p>
        </p:txBody>
      </p:sp>
      <p:sp>
        <p:nvSpPr>
          <p:cNvPr id="8" name="Text 5"/>
          <p:cNvSpPr/>
          <p:nvPr/>
        </p:nvSpPr>
        <p:spPr>
          <a:xfrm>
            <a:off x="1453896" y="1865376"/>
            <a:ext cx="9875520" cy="265176"/>
          </a:xfrm>
          <a:prstGeom prst="rect">
            <a:avLst/>
          </a:prstGeom>
          <a:noFill/>
          <a:ln/>
        </p:spPr>
        <p:txBody>
          <a:bodyPr wrap="square" lIns="127" tIns="127" rIns="127" bIns="127" rtlCol="0" anchor="ctr">
            <a:normAutofit/>
          </a:bodyPr>
          <a:lstStyle/>
          <a:p>
            <a:pPr indent="0" marL="0">
              <a:buNone/>
            </a:pPr>
            <a:r>
              <a:rPr lang="en-US" sz="2200" dirty="0">
                <a:solidFill>
                  <a:srgbClr val="FFF4DC"/>
                </a:solidFill>
                <a:latin typeface="Aptos" pitchFamily="34" charset="0"/>
                <a:ea typeface="Aptos" pitchFamily="34" charset="-122"/>
                <a:cs typeface="Aptos" pitchFamily="34" charset="-120"/>
              </a:rPr>
              <a:t>Understand the hymn as a prayer for the Spirit’s cleansing, comfort, power, and holy presence.</a:t>
            </a:r>
            <a:endParaRPr lang="en-US" sz="2200" dirty="0"/>
          </a:p>
        </p:txBody>
      </p:sp>
      <p:sp>
        <p:nvSpPr>
          <p:cNvPr id="9" name="Text 6"/>
          <p:cNvSpPr/>
          <p:nvPr/>
        </p:nvSpPr>
        <p:spPr>
          <a:xfrm>
            <a:off x="1143000" y="2532888"/>
            <a:ext cx="201168" cy="201168"/>
          </a:xfrm>
          <a:prstGeom prst="rect">
            <a:avLst/>
          </a:prstGeom>
          <a:noFill/>
          <a:ln/>
        </p:spPr>
        <p:txBody>
          <a:bodyPr wrap="square" lIns="0" tIns="0" rIns="0" bIns="0" rtlCol="0" anchor="ctr"/>
          <a:lstStyle/>
          <a:p>
            <a:pPr indent="0" marL="0">
              <a:buNone/>
            </a:pPr>
            <a:r>
              <a:rPr lang="en-US" sz="2200" b="1" dirty="0">
                <a:solidFill>
                  <a:srgbClr val="D6B26A"/>
                </a:solidFill>
                <a:latin typeface="Georgia" pitchFamily="34" charset="0"/>
                <a:ea typeface="Georgia" pitchFamily="34" charset="-122"/>
                <a:cs typeface="Georgia" pitchFamily="34" charset="-120"/>
              </a:rPr>
              <a:t>•</a:t>
            </a:r>
            <a:endParaRPr lang="en-US" sz="2200" dirty="0"/>
          </a:p>
        </p:txBody>
      </p:sp>
      <p:sp>
        <p:nvSpPr>
          <p:cNvPr id="10" name="Text 7"/>
          <p:cNvSpPr/>
          <p:nvPr/>
        </p:nvSpPr>
        <p:spPr>
          <a:xfrm>
            <a:off x="1453896" y="2523744"/>
            <a:ext cx="9875520" cy="265176"/>
          </a:xfrm>
          <a:prstGeom prst="rect">
            <a:avLst/>
          </a:prstGeom>
          <a:noFill/>
          <a:ln/>
        </p:spPr>
        <p:txBody>
          <a:bodyPr wrap="square" lIns="127" tIns="127" rIns="127" bIns="127" rtlCol="0" anchor="ctr">
            <a:normAutofit/>
          </a:bodyPr>
          <a:lstStyle/>
          <a:p>
            <a:pPr indent="0" marL="0">
              <a:buNone/>
            </a:pPr>
            <a:r>
              <a:rPr lang="en-US" sz="2200" dirty="0">
                <a:solidFill>
                  <a:srgbClr val="FFF4DC"/>
                </a:solidFill>
                <a:latin typeface="Aptos" pitchFamily="34" charset="0"/>
                <a:ea typeface="Aptos" pitchFamily="34" charset="-122"/>
                <a:cs typeface="Aptos" pitchFamily="34" charset="-120"/>
              </a:rPr>
              <a:t>Feel invited to honest dependence rather than spiritual pretense.</a:t>
            </a:r>
            <a:endParaRPr lang="en-US" sz="2200" dirty="0"/>
          </a:p>
        </p:txBody>
      </p:sp>
      <p:sp>
        <p:nvSpPr>
          <p:cNvPr id="11" name="Text 8"/>
          <p:cNvSpPr/>
          <p:nvPr/>
        </p:nvSpPr>
        <p:spPr>
          <a:xfrm>
            <a:off x="1143000" y="3191256"/>
            <a:ext cx="201168" cy="201168"/>
          </a:xfrm>
          <a:prstGeom prst="rect">
            <a:avLst/>
          </a:prstGeom>
          <a:noFill/>
          <a:ln/>
        </p:spPr>
        <p:txBody>
          <a:bodyPr wrap="square" lIns="0" tIns="0" rIns="0" bIns="0" rtlCol="0" anchor="ctr"/>
          <a:lstStyle/>
          <a:p>
            <a:pPr indent="0" marL="0">
              <a:buNone/>
            </a:pPr>
            <a:r>
              <a:rPr lang="en-US" sz="2200" b="1" dirty="0">
                <a:solidFill>
                  <a:srgbClr val="D6B26A"/>
                </a:solidFill>
                <a:latin typeface="Georgia" pitchFamily="34" charset="0"/>
                <a:ea typeface="Georgia" pitchFamily="34" charset="-122"/>
                <a:cs typeface="Georgia" pitchFamily="34" charset="-120"/>
              </a:rPr>
              <a:t>•</a:t>
            </a:r>
            <a:endParaRPr lang="en-US" sz="2200" dirty="0"/>
          </a:p>
        </p:txBody>
      </p:sp>
      <p:sp>
        <p:nvSpPr>
          <p:cNvPr id="12" name="Text 9"/>
          <p:cNvSpPr/>
          <p:nvPr/>
        </p:nvSpPr>
        <p:spPr>
          <a:xfrm>
            <a:off x="1453896" y="3182112"/>
            <a:ext cx="9875520" cy="265176"/>
          </a:xfrm>
          <a:prstGeom prst="rect">
            <a:avLst/>
          </a:prstGeom>
          <a:noFill/>
          <a:ln/>
        </p:spPr>
        <p:txBody>
          <a:bodyPr wrap="square" lIns="127" tIns="127" rIns="127" bIns="127" rtlCol="0" anchor="ctr">
            <a:normAutofit/>
          </a:bodyPr>
          <a:lstStyle/>
          <a:p>
            <a:pPr indent="0" marL="0">
              <a:buNone/>
            </a:pPr>
            <a:r>
              <a:rPr lang="en-US" sz="2200" dirty="0">
                <a:solidFill>
                  <a:srgbClr val="FFF4DC"/>
                </a:solidFill>
                <a:latin typeface="Aptos" pitchFamily="34" charset="0"/>
                <a:ea typeface="Aptos" pitchFamily="34" charset="-122"/>
                <a:cs typeface="Aptos" pitchFamily="34" charset="-120"/>
              </a:rPr>
              <a:t>Practice Spirit-filled discipleship through prayer, repentance, worship, and witness.</a:t>
            </a:r>
            <a:endParaRPr lang="en-US"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hover_assets/bg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Closing Summary</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43000"/>
            <a:ext cx="10607040" cy="4617720"/>
          </a:xfrm>
          <a:prstGeom prst="roundRect">
            <a:avLst>
              <a:gd name="adj" fmla="val 1584"/>
            </a:avLst>
          </a:prstGeom>
          <a:solidFill>
            <a:srgbClr val="1A120C">
              <a:alpha val="86000"/>
            </a:srgbClr>
          </a:solidFill>
          <a:ln w="9525">
            <a:solidFill>
              <a:srgbClr val="D6B26A">
                <a:alpha val="35000"/>
              </a:srgbClr>
            </a:solidFill>
            <a:prstDash val="solid"/>
          </a:ln>
        </p:spPr>
      </p:sp>
      <p:sp>
        <p:nvSpPr>
          <p:cNvPr id="7" name="Text 4"/>
          <p:cNvSpPr/>
          <p:nvPr/>
        </p:nvSpPr>
        <p:spPr>
          <a:xfrm>
            <a:off x="1097280" y="1737360"/>
            <a:ext cx="201168" cy="201168"/>
          </a:xfrm>
          <a:prstGeom prst="rect">
            <a:avLst/>
          </a:prstGeom>
          <a:noFill/>
          <a:ln/>
        </p:spPr>
        <p:txBody>
          <a:bodyPr wrap="square" lIns="0" tIns="0" rIns="0" bIns="0" rtlCol="0" anchor="ctr"/>
          <a:lstStyle/>
          <a:p>
            <a:pPr indent="0" marL="0">
              <a:buNone/>
            </a:pPr>
            <a:r>
              <a:rPr lang="en-US" sz="2100" b="1" dirty="0">
                <a:solidFill>
                  <a:srgbClr val="D6B26A"/>
                </a:solidFill>
                <a:latin typeface="Georgia" pitchFamily="34" charset="0"/>
                <a:ea typeface="Georgia" pitchFamily="34" charset="-122"/>
                <a:cs typeface="Georgia" pitchFamily="34" charset="-120"/>
              </a:rPr>
              <a:t>•</a:t>
            </a:r>
            <a:endParaRPr lang="en-US" sz="2100" dirty="0"/>
          </a:p>
        </p:txBody>
      </p:sp>
      <p:sp>
        <p:nvSpPr>
          <p:cNvPr id="8" name="Text 5"/>
          <p:cNvSpPr/>
          <p:nvPr/>
        </p:nvSpPr>
        <p:spPr>
          <a:xfrm>
            <a:off x="1408176" y="1728216"/>
            <a:ext cx="9875520" cy="265176"/>
          </a:xfrm>
          <a:prstGeom prst="rect">
            <a:avLst/>
          </a:prstGeom>
          <a:noFill/>
          <a:ln/>
        </p:spPr>
        <p:txBody>
          <a:bodyPr wrap="square" lIns="127" tIns="127" rIns="127" bIns="127" rtlCol="0" anchor="ctr">
            <a:normAutofit/>
          </a:bodyPr>
          <a:lstStyle/>
          <a:p>
            <a:pPr indent="0" marL="0">
              <a:buNone/>
            </a:pPr>
            <a:r>
              <a:rPr lang="en-US" sz="2100" dirty="0">
                <a:solidFill>
                  <a:srgbClr val="FFF4DC"/>
                </a:solidFill>
                <a:latin typeface="Aptos" pitchFamily="34" charset="0"/>
                <a:ea typeface="Aptos" pitchFamily="34" charset="-122"/>
                <a:cs typeface="Aptos" pitchFamily="34" charset="-120"/>
              </a:rPr>
              <a:t>The hymn is a prayer for the Spirit’s hallowed presence.</a:t>
            </a:r>
            <a:endParaRPr lang="en-US" sz="2100" dirty="0"/>
          </a:p>
        </p:txBody>
      </p:sp>
      <p:sp>
        <p:nvSpPr>
          <p:cNvPr id="9" name="Text 6"/>
          <p:cNvSpPr/>
          <p:nvPr/>
        </p:nvSpPr>
        <p:spPr>
          <a:xfrm>
            <a:off x="1097280" y="2359152"/>
            <a:ext cx="201168" cy="201168"/>
          </a:xfrm>
          <a:prstGeom prst="rect">
            <a:avLst/>
          </a:prstGeom>
          <a:noFill/>
          <a:ln/>
        </p:spPr>
        <p:txBody>
          <a:bodyPr wrap="square" lIns="0" tIns="0" rIns="0" bIns="0" rtlCol="0" anchor="ctr"/>
          <a:lstStyle/>
          <a:p>
            <a:pPr indent="0" marL="0">
              <a:buNone/>
            </a:pPr>
            <a:r>
              <a:rPr lang="en-US" sz="2100" b="1" dirty="0">
                <a:solidFill>
                  <a:srgbClr val="D6B26A"/>
                </a:solidFill>
                <a:latin typeface="Georgia" pitchFamily="34" charset="0"/>
                <a:ea typeface="Georgia" pitchFamily="34" charset="-122"/>
                <a:cs typeface="Georgia" pitchFamily="34" charset="-120"/>
              </a:rPr>
              <a:t>•</a:t>
            </a:r>
            <a:endParaRPr lang="en-US" sz="2100" dirty="0"/>
          </a:p>
        </p:txBody>
      </p:sp>
      <p:sp>
        <p:nvSpPr>
          <p:cNvPr id="10" name="Text 7"/>
          <p:cNvSpPr/>
          <p:nvPr/>
        </p:nvSpPr>
        <p:spPr>
          <a:xfrm>
            <a:off x="1408176" y="2350008"/>
            <a:ext cx="9875520" cy="265176"/>
          </a:xfrm>
          <a:prstGeom prst="rect">
            <a:avLst/>
          </a:prstGeom>
          <a:noFill/>
          <a:ln/>
        </p:spPr>
        <p:txBody>
          <a:bodyPr wrap="square" lIns="127" tIns="127" rIns="127" bIns="127" rtlCol="0" anchor="ctr">
            <a:normAutofit/>
          </a:bodyPr>
          <a:lstStyle/>
          <a:p>
            <a:pPr indent="0" marL="0">
              <a:buNone/>
            </a:pPr>
            <a:r>
              <a:rPr lang="en-US" sz="2100" dirty="0">
                <a:solidFill>
                  <a:srgbClr val="FFF4DC"/>
                </a:solidFill>
                <a:latin typeface="Aptos" pitchFamily="34" charset="0"/>
                <a:ea typeface="Aptos" pitchFamily="34" charset="-122"/>
                <a:cs typeface="Aptos" pitchFamily="34" charset="-120"/>
              </a:rPr>
              <a:t>It teaches humble need, not spiritual performance.</a:t>
            </a:r>
            <a:endParaRPr lang="en-US" sz="2100" dirty="0"/>
          </a:p>
        </p:txBody>
      </p:sp>
      <p:sp>
        <p:nvSpPr>
          <p:cNvPr id="11" name="Text 8"/>
          <p:cNvSpPr/>
          <p:nvPr/>
        </p:nvSpPr>
        <p:spPr>
          <a:xfrm>
            <a:off x="1097280" y="2980944"/>
            <a:ext cx="201168" cy="201168"/>
          </a:xfrm>
          <a:prstGeom prst="rect">
            <a:avLst/>
          </a:prstGeom>
          <a:noFill/>
          <a:ln/>
        </p:spPr>
        <p:txBody>
          <a:bodyPr wrap="square" lIns="0" tIns="0" rIns="0" bIns="0" rtlCol="0" anchor="ctr"/>
          <a:lstStyle/>
          <a:p>
            <a:pPr indent="0" marL="0">
              <a:buNone/>
            </a:pPr>
            <a:r>
              <a:rPr lang="en-US" sz="2100" b="1" dirty="0">
                <a:solidFill>
                  <a:srgbClr val="D6B26A"/>
                </a:solidFill>
                <a:latin typeface="Georgia" pitchFamily="34" charset="0"/>
                <a:ea typeface="Georgia" pitchFamily="34" charset="-122"/>
                <a:cs typeface="Georgia" pitchFamily="34" charset="-120"/>
              </a:rPr>
              <a:t>•</a:t>
            </a:r>
            <a:endParaRPr lang="en-US" sz="2100" dirty="0"/>
          </a:p>
        </p:txBody>
      </p:sp>
      <p:sp>
        <p:nvSpPr>
          <p:cNvPr id="12" name="Text 9"/>
          <p:cNvSpPr/>
          <p:nvPr/>
        </p:nvSpPr>
        <p:spPr>
          <a:xfrm>
            <a:off x="1408176" y="2971800"/>
            <a:ext cx="9875520" cy="265176"/>
          </a:xfrm>
          <a:prstGeom prst="rect">
            <a:avLst/>
          </a:prstGeom>
          <a:noFill/>
          <a:ln/>
        </p:spPr>
        <p:txBody>
          <a:bodyPr wrap="square" lIns="127" tIns="127" rIns="127" bIns="127" rtlCol="0" anchor="ctr">
            <a:normAutofit/>
          </a:bodyPr>
          <a:lstStyle/>
          <a:p>
            <a:pPr indent="0" marL="0">
              <a:buNone/>
            </a:pPr>
            <a:r>
              <a:rPr lang="en-US" sz="2100" dirty="0">
                <a:solidFill>
                  <a:srgbClr val="FFF4DC"/>
                </a:solidFill>
                <a:latin typeface="Aptos" pitchFamily="34" charset="0"/>
                <a:ea typeface="Aptos" pitchFamily="34" charset="-122"/>
                <a:cs typeface="Aptos" pitchFamily="34" charset="-120"/>
              </a:rPr>
              <a:t>It connects cleansing, comfort, power, and assurance.</a:t>
            </a:r>
            <a:endParaRPr lang="en-US" sz="2100" dirty="0"/>
          </a:p>
        </p:txBody>
      </p:sp>
      <p:sp>
        <p:nvSpPr>
          <p:cNvPr id="13" name="Text 10"/>
          <p:cNvSpPr/>
          <p:nvPr/>
        </p:nvSpPr>
        <p:spPr>
          <a:xfrm>
            <a:off x="1097280" y="3602736"/>
            <a:ext cx="201168" cy="201168"/>
          </a:xfrm>
          <a:prstGeom prst="rect">
            <a:avLst/>
          </a:prstGeom>
          <a:noFill/>
          <a:ln/>
        </p:spPr>
        <p:txBody>
          <a:bodyPr wrap="square" lIns="0" tIns="0" rIns="0" bIns="0" rtlCol="0" anchor="ctr"/>
          <a:lstStyle/>
          <a:p>
            <a:pPr indent="0" marL="0">
              <a:buNone/>
            </a:pPr>
            <a:r>
              <a:rPr lang="en-US" sz="2100" b="1" dirty="0">
                <a:solidFill>
                  <a:srgbClr val="D6B26A"/>
                </a:solidFill>
                <a:latin typeface="Georgia" pitchFamily="34" charset="0"/>
                <a:ea typeface="Georgia" pitchFamily="34" charset="-122"/>
                <a:cs typeface="Georgia" pitchFamily="34" charset="-120"/>
              </a:rPr>
              <a:t>•</a:t>
            </a:r>
            <a:endParaRPr lang="en-US" sz="2100" dirty="0"/>
          </a:p>
        </p:txBody>
      </p:sp>
      <p:sp>
        <p:nvSpPr>
          <p:cNvPr id="14" name="Text 11"/>
          <p:cNvSpPr/>
          <p:nvPr/>
        </p:nvSpPr>
        <p:spPr>
          <a:xfrm>
            <a:off x="1408176" y="3593592"/>
            <a:ext cx="9875520" cy="265176"/>
          </a:xfrm>
          <a:prstGeom prst="rect">
            <a:avLst/>
          </a:prstGeom>
          <a:noFill/>
          <a:ln/>
        </p:spPr>
        <p:txBody>
          <a:bodyPr wrap="square" lIns="127" tIns="127" rIns="127" bIns="127" rtlCol="0" anchor="ctr">
            <a:normAutofit/>
          </a:bodyPr>
          <a:lstStyle/>
          <a:p>
            <a:pPr indent="0" marL="0">
              <a:buNone/>
            </a:pPr>
            <a:r>
              <a:rPr lang="en-US" sz="2100" dirty="0">
                <a:solidFill>
                  <a:srgbClr val="FFF4DC"/>
                </a:solidFill>
                <a:latin typeface="Aptos" pitchFamily="34" charset="0"/>
                <a:ea typeface="Aptos" pitchFamily="34" charset="-122"/>
                <a:cs typeface="Aptos" pitchFamily="34" charset="-120"/>
              </a:rPr>
              <a:t>It leads the church to seek renewal that glorifies Christ and bears holy fruit.</a:t>
            </a:r>
            <a:endParaRPr lang="en-US" sz="2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mnt/data/hover_assets/bg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548640"/>
            <a:ext cx="10835640" cy="502920"/>
          </a:xfrm>
          <a:prstGeom prst="rect">
            <a:avLst/>
          </a:prstGeom>
          <a:noFill/>
          <a:ln/>
        </p:spPr>
        <p:txBody>
          <a:bodyPr wrap="square" lIns="381" tIns="381" rIns="381" bIns="381" rtlCol="0" anchor="ctr"/>
          <a:lstStyle/>
          <a:p>
            <a:pPr indent="0" marL="0">
              <a:buNone/>
            </a:pPr>
            <a:r>
              <a:rPr lang="en-US" sz="3200" b="1" dirty="0">
                <a:solidFill>
                  <a:srgbClr val="FFF4DC"/>
                </a:solidFill>
                <a:latin typeface="Georgia" pitchFamily="34" charset="0"/>
                <a:ea typeface="Georgia" pitchFamily="34" charset="-122"/>
                <a:cs typeface="Georgia" pitchFamily="34" charset="-120"/>
              </a:rPr>
              <a:t>Closing Prayer</a:t>
            </a:r>
            <a:endParaRPr lang="en-US" sz="3200" dirty="0"/>
          </a:p>
        </p:txBody>
      </p:sp>
      <p:sp>
        <p:nvSpPr>
          <p:cNvPr id="4" name="Shape 1"/>
          <p:cNvSpPr/>
          <p:nvPr/>
        </p:nvSpPr>
        <p:spPr>
          <a:xfrm>
            <a:off x="713232" y="1188720"/>
            <a:ext cx="1965960" cy="0"/>
          </a:xfrm>
          <a:prstGeom prst="line">
            <a:avLst/>
          </a:prstGeom>
          <a:noFill/>
          <a:ln w="25400">
            <a:solidFill>
              <a:srgbClr val="D6B26A"/>
            </a:solidFill>
            <a:prstDash val="solid"/>
          </a:ln>
        </p:spPr>
      </p:sp>
      <p:sp>
        <p:nvSpPr>
          <p:cNvPr id="5" name="Shape 2"/>
          <p:cNvSpPr/>
          <p:nvPr/>
        </p:nvSpPr>
        <p:spPr>
          <a:xfrm>
            <a:off x="1143000" y="1600200"/>
            <a:ext cx="9921240" cy="3520440"/>
          </a:xfrm>
          <a:prstGeom prst="roundRect">
            <a:avLst>
              <a:gd name="adj" fmla="val 2078"/>
            </a:avLst>
          </a:prstGeom>
          <a:solidFill>
            <a:srgbClr val="1A120C">
              <a:alpha val="82000"/>
            </a:srgbClr>
          </a:solidFill>
          <a:ln w="9525">
            <a:solidFill>
              <a:srgbClr val="D6B26A">
                <a:alpha val="35000"/>
              </a:srgbClr>
            </a:solidFill>
            <a:prstDash val="solid"/>
          </a:ln>
        </p:spPr>
      </p:sp>
      <p:sp>
        <p:nvSpPr>
          <p:cNvPr id="6" name="Text 3"/>
          <p:cNvSpPr/>
          <p:nvPr/>
        </p:nvSpPr>
        <p:spPr>
          <a:xfrm>
            <a:off x="1600200" y="2139696"/>
            <a:ext cx="9006840" cy="1645920"/>
          </a:xfrm>
          <a:prstGeom prst="rect">
            <a:avLst/>
          </a:prstGeom>
          <a:noFill/>
          <a:ln/>
        </p:spPr>
        <p:txBody>
          <a:bodyPr wrap="square" lIns="381" tIns="381" rIns="381" bIns="381" rtlCol="0" anchor="ctr">
            <a:normAutofit/>
          </a:bodyPr>
          <a:lstStyle/>
          <a:p>
            <a:pPr algn="ctr" indent="0" marL="0">
              <a:buNone/>
            </a:pPr>
            <a:r>
              <a:rPr lang="en-US" sz="2500" i="1" dirty="0">
                <a:solidFill>
                  <a:srgbClr val="FFF4DC"/>
                </a:solidFill>
                <a:latin typeface="Georgia" pitchFamily="34" charset="0"/>
                <a:ea typeface="Georgia" pitchFamily="34" charset="-122"/>
                <a:cs typeface="Georgia" pitchFamily="34" charset="-120"/>
              </a:rPr>
              <a:t>Holy Spirit, gracious Counselor, fill us with your holy presence. Cleanse what is unclean, comfort what is wounded, strengthen what is weak, and form in us lives that honor Jesus Christ. Amen.</a:t>
            </a:r>
            <a:endParaRPr lang="en-US" sz="2500" dirty="0"/>
          </a:p>
        </p:txBody>
      </p:sp>
      <p:sp>
        <p:nvSpPr>
          <p:cNvPr id="7" name="Text 4"/>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hover_assets/bg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Usage Notice</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1051560" y="1417320"/>
            <a:ext cx="10104120" cy="2971800"/>
          </a:xfrm>
          <a:prstGeom prst="roundRect">
            <a:avLst>
              <a:gd name="adj" fmla="val 2462"/>
            </a:avLst>
          </a:prstGeom>
          <a:solidFill>
            <a:srgbClr val="1A120C">
              <a:alpha val="86000"/>
            </a:srgbClr>
          </a:solidFill>
          <a:ln w="9525">
            <a:solidFill>
              <a:srgbClr val="D6B26A">
                <a:alpha val="35000"/>
              </a:srgbClr>
            </a:solidFill>
            <a:prstDash val="solid"/>
          </a:ln>
        </p:spPr>
      </p:sp>
      <p:sp>
        <p:nvSpPr>
          <p:cNvPr id="7" name="Text 4"/>
          <p:cNvSpPr/>
          <p:nvPr/>
        </p:nvSpPr>
        <p:spPr>
          <a:xfrm>
            <a:off x="1508760" y="1874520"/>
            <a:ext cx="9189720" cy="320040"/>
          </a:xfrm>
          <a:prstGeom prst="rect">
            <a:avLst/>
          </a:prstGeom>
          <a:noFill/>
          <a:ln/>
        </p:spPr>
        <p:txBody>
          <a:bodyPr wrap="square" lIns="0" tIns="0" rIns="0" bIns="0" rtlCol="0" anchor="ctr"/>
          <a:lstStyle/>
          <a:p>
            <a:pPr algn="ctr" indent="0" marL="0">
              <a:buNone/>
            </a:pPr>
            <a:r>
              <a:rPr lang="en-US" sz="2000" b="1" dirty="0">
                <a:solidFill>
                  <a:srgbClr val="D6B26A"/>
                </a:solidFill>
                <a:latin typeface="Aptos" pitchFamily="34" charset="0"/>
                <a:ea typeface="Aptos" pitchFamily="34" charset="-122"/>
                <a:cs typeface="Aptos" pitchFamily="34" charset="-120"/>
              </a:rPr>
              <a:t>Prepared for teaching and small group use - hymninfo.com</a:t>
            </a:r>
            <a:endParaRPr lang="en-US" sz="2000" dirty="0"/>
          </a:p>
        </p:txBody>
      </p:sp>
      <p:sp>
        <p:nvSpPr>
          <p:cNvPr id="8" name="Text 5"/>
          <p:cNvSpPr/>
          <p:nvPr/>
        </p:nvSpPr>
        <p:spPr>
          <a:xfrm>
            <a:off x="1600200" y="2542032"/>
            <a:ext cx="9006840" cy="658368"/>
          </a:xfrm>
          <a:prstGeom prst="rect">
            <a:avLst/>
          </a:prstGeom>
          <a:noFill/>
          <a:ln/>
        </p:spPr>
        <p:txBody>
          <a:bodyPr wrap="square" lIns="254" tIns="254" rIns="254" bIns="254" rtlCol="0" anchor="ctr">
            <a:normAutofit/>
          </a:bodyPr>
          <a:lstStyle/>
          <a:p>
            <a:pPr algn="ctr" indent="0" marL="0">
              <a:buNone/>
            </a:pPr>
            <a:r>
              <a:rPr lang="en-US" sz="1350" dirty="0">
                <a:solidFill>
                  <a:srgbClr val="FFF4DC"/>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1350" dirty="0"/>
          </a:p>
        </p:txBody>
      </p:sp>
      <p:sp>
        <p:nvSpPr>
          <p:cNvPr id="9" name="Text 6"/>
          <p:cNvSpPr/>
          <p:nvPr/>
        </p:nvSpPr>
        <p:spPr>
          <a:xfrm>
            <a:off x="1600200" y="3493008"/>
            <a:ext cx="9006840" cy="228600"/>
          </a:xfrm>
          <a:prstGeom prst="rect">
            <a:avLst/>
          </a:prstGeom>
          <a:noFill/>
          <a:ln/>
        </p:spPr>
        <p:txBody>
          <a:bodyPr wrap="square" lIns="0" tIns="0" rIns="0" bIns="0" rtlCol="0" anchor="ctr"/>
          <a:lstStyle/>
          <a:p>
            <a:pPr algn="ctr" indent="0" marL="0">
              <a:buNone/>
            </a:pPr>
            <a:r>
              <a:rPr lang="en-US" sz="1500" dirty="0">
                <a:solidFill>
                  <a:srgbClr val="EBD7AC"/>
                </a:solidFill>
                <a:latin typeface="Aptos" pitchFamily="34" charset="0"/>
                <a:ea typeface="Aptos" pitchFamily="34" charset="-122"/>
                <a:cs typeface="Aptos" pitchFamily="34" charset="-120"/>
              </a:rPr>
              <a:t>Thank you for using this hymn study resource for faithful teaching, worship, and discipleship.</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hover_assets/bg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Hymn Identity</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640080" y="1234440"/>
            <a:ext cx="5349240" cy="4389120"/>
          </a:xfrm>
          <a:prstGeom prst="roundRect">
            <a:avLst>
              <a:gd name="adj" fmla="val 1667"/>
            </a:avLst>
          </a:prstGeom>
          <a:solidFill>
            <a:srgbClr val="1A120C">
              <a:alpha val="84000"/>
            </a:srgbClr>
          </a:solidFill>
          <a:ln w="9525">
            <a:solidFill>
              <a:srgbClr val="D6B26A">
                <a:alpha val="35000"/>
              </a:srgbClr>
            </a:solidFill>
            <a:prstDash val="solid"/>
          </a:ln>
        </p:spPr>
      </p:sp>
      <p:sp>
        <p:nvSpPr>
          <p:cNvPr id="7" name="Shape 4"/>
          <p:cNvSpPr/>
          <p:nvPr/>
        </p:nvSpPr>
        <p:spPr>
          <a:xfrm>
            <a:off x="6263640" y="1234440"/>
            <a:ext cx="5257800" cy="4389120"/>
          </a:xfrm>
          <a:prstGeom prst="roundRect">
            <a:avLst>
              <a:gd name="adj" fmla="val 1667"/>
            </a:avLst>
          </a:prstGeom>
          <a:solidFill>
            <a:srgbClr val="1A120C">
              <a:alpha val="84000"/>
            </a:srgbClr>
          </a:solidFill>
          <a:ln w="9525">
            <a:solidFill>
              <a:srgbClr val="D6B26A">
                <a:alpha val="35000"/>
              </a:srgbClr>
            </a:solidFill>
            <a:prstDash val="solid"/>
          </a:ln>
        </p:spPr>
      </p:sp>
      <p:sp>
        <p:nvSpPr>
          <p:cNvPr id="8" name="Text 5"/>
          <p:cNvSpPr/>
          <p:nvPr/>
        </p:nvSpPr>
        <p:spPr>
          <a:xfrm>
            <a:off x="960120" y="1664208"/>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9" name="Text 6"/>
          <p:cNvSpPr/>
          <p:nvPr/>
        </p:nvSpPr>
        <p:spPr>
          <a:xfrm>
            <a:off x="1271016" y="1655064"/>
            <a:ext cx="457200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Title: Hover O’er Me, Holy Spirit</a:t>
            </a:r>
            <a:endParaRPr lang="en-US" sz="1800" dirty="0"/>
          </a:p>
        </p:txBody>
      </p:sp>
      <p:sp>
        <p:nvSpPr>
          <p:cNvPr id="10" name="Text 7"/>
          <p:cNvSpPr/>
          <p:nvPr/>
        </p:nvSpPr>
        <p:spPr>
          <a:xfrm>
            <a:off x="960120" y="2139696"/>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11" name="Text 8"/>
          <p:cNvSpPr/>
          <p:nvPr/>
        </p:nvSpPr>
        <p:spPr>
          <a:xfrm>
            <a:off x="1271016" y="2130552"/>
            <a:ext cx="457200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Common refrain title: Fill Me Now</a:t>
            </a:r>
            <a:endParaRPr lang="en-US" sz="1800" dirty="0"/>
          </a:p>
        </p:txBody>
      </p:sp>
      <p:sp>
        <p:nvSpPr>
          <p:cNvPr id="12" name="Text 9"/>
          <p:cNvSpPr/>
          <p:nvPr/>
        </p:nvSpPr>
        <p:spPr>
          <a:xfrm>
            <a:off x="960120" y="2615184"/>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13" name="Text 10"/>
          <p:cNvSpPr/>
          <p:nvPr/>
        </p:nvSpPr>
        <p:spPr>
          <a:xfrm>
            <a:off x="1271016" y="2606040"/>
            <a:ext cx="457200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Lyricist: Elwood Haines Stokes</a:t>
            </a:r>
            <a:endParaRPr lang="en-US" sz="1800" dirty="0"/>
          </a:p>
        </p:txBody>
      </p:sp>
      <p:sp>
        <p:nvSpPr>
          <p:cNvPr id="14" name="Text 11"/>
          <p:cNvSpPr/>
          <p:nvPr/>
        </p:nvSpPr>
        <p:spPr>
          <a:xfrm>
            <a:off x="960120" y="3090672"/>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15" name="Text 12"/>
          <p:cNvSpPr/>
          <p:nvPr/>
        </p:nvSpPr>
        <p:spPr>
          <a:xfrm>
            <a:off x="1271016" y="3081528"/>
            <a:ext cx="457200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Composer: John Robson Sweney</a:t>
            </a:r>
            <a:endParaRPr lang="en-US" sz="1800" dirty="0"/>
          </a:p>
        </p:txBody>
      </p:sp>
      <p:sp>
        <p:nvSpPr>
          <p:cNvPr id="16" name="Text 13"/>
          <p:cNvSpPr/>
          <p:nvPr/>
        </p:nvSpPr>
        <p:spPr>
          <a:xfrm>
            <a:off x="6583680" y="1664208"/>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17" name="Text 14"/>
          <p:cNvSpPr/>
          <p:nvPr/>
        </p:nvSpPr>
        <p:spPr>
          <a:xfrm>
            <a:off x="6894576" y="1655064"/>
            <a:ext cx="457200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Year: 1879</a:t>
            </a:r>
            <a:endParaRPr lang="en-US" sz="1800" dirty="0"/>
          </a:p>
        </p:txBody>
      </p:sp>
      <p:sp>
        <p:nvSpPr>
          <p:cNvPr id="18" name="Text 15"/>
          <p:cNvSpPr/>
          <p:nvPr/>
        </p:nvSpPr>
        <p:spPr>
          <a:xfrm>
            <a:off x="6583680" y="2139696"/>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19" name="Text 16"/>
          <p:cNvSpPr/>
          <p:nvPr/>
        </p:nvSpPr>
        <p:spPr>
          <a:xfrm>
            <a:off x="6894576" y="2130552"/>
            <a:ext cx="457200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Tune: FILL ME NOW</a:t>
            </a:r>
            <a:endParaRPr lang="en-US" sz="1800" dirty="0"/>
          </a:p>
        </p:txBody>
      </p:sp>
      <p:sp>
        <p:nvSpPr>
          <p:cNvPr id="20" name="Text 17"/>
          <p:cNvSpPr/>
          <p:nvPr/>
        </p:nvSpPr>
        <p:spPr>
          <a:xfrm>
            <a:off x="6583680" y="2615184"/>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21" name="Text 18"/>
          <p:cNvSpPr/>
          <p:nvPr/>
        </p:nvSpPr>
        <p:spPr>
          <a:xfrm>
            <a:off x="6894576" y="2606040"/>
            <a:ext cx="457200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Meter: 8.7.8.7 with refrain</a:t>
            </a:r>
            <a:endParaRPr lang="en-US" sz="1800" dirty="0"/>
          </a:p>
        </p:txBody>
      </p:sp>
      <p:sp>
        <p:nvSpPr>
          <p:cNvPr id="22" name="Text 19"/>
          <p:cNvSpPr/>
          <p:nvPr/>
        </p:nvSpPr>
        <p:spPr>
          <a:xfrm>
            <a:off x="6583680" y="3090672"/>
            <a:ext cx="201168" cy="201168"/>
          </a:xfrm>
          <a:prstGeom prst="rect">
            <a:avLst/>
          </a:prstGeom>
          <a:noFill/>
          <a:ln/>
        </p:spPr>
        <p:txBody>
          <a:bodyPr wrap="square" lIns="0" tIns="0" rIns="0" bIns="0" rtlCol="0" anchor="ctr"/>
          <a:lstStyle/>
          <a:p>
            <a:pPr indent="0" marL="0">
              <a:buNone/>
            </a:pPr>
            <a:r>
              <a:rPr lang="en-US" sz="1800" b="1" dirty="0">
                <a:solidFill>
                  <a:srgbClr val="D6B26A"/>
                </a:solidFill>
                <a:latin typeface="Georgia" pitchFamily="34" charset="0"/>
                <a:ea typeface="Georgia" pitchFamily="34" charset="-122"/>
                <a:cs typeface="Georgia" pitchFamily="34" charset="-120"/>
              </a:rPr>
              <a:t>•</a:t>
            </a:r>
            <a:endParaRPr lang="en-US" sz="1800" dirty="0"/>
          </a:p>
        </p:txBody>
      </p:sp>
      <p:sp>
        <p:nvSpPr>
          <p:cNvPr id="23" name="Text 20"/>
          <p:cNvSpPr/>
          <p:nvPr/>
        </p:nvSpPr>
        <p:spPr>
          <a:xfrm>
            <a:off x="6894576" y="3081528"/>
            <a:ext cx="4572000" cy="265176"/>
          </a:xfrm>
          <a:prstGeom prst="rect">
            <a:avLst/>
          </a:prstGeom>
          <a:noFill/>
          <a:ln/>
        </p:spPr>
        <p:txBody>
          <a:bodyPr wrap="square" lIns="127" tIns="127" rIns="127" bIns="127" rtlCol="0" anchor="ctr">
            <a:normAutofit/>
          </a:bodyPr>
          <a:lstStyle/>
          <a:p>
            <a:pPr indent="0" marL="0">
              <a:buNone/>
            </a:pPr>
            <a:r>
              <a:rPr lang="en-US" sz="1800" dirty="0">
                <a:solidFill>
                  <a:srgbClr val="FFF4DC"/>
                </a:solidFill>
                <a:latin typeface="Aptos" pitchFamily="34" charset="0"/>
                <a:ea typeface="Aptos" pitchFamily="34" charset="-122"/>
                <a:cs typeface="Aptos" pitchFamily="34" charset="-120"/>
              </a:rPr>
              <a:t>Setting: Methodist camp-meeting and Holiness prayer song tradition</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hover_assets/bg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Historical Background</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43000"/>
            <a:ext cx="10607040" cy="4709160"/>
          </a:xfrm>
          <a:prstGeom prst="roundRect">
            <a:avLst>
              <a:gd name="adj" fmla="val 1553"/>
            </a:avLst>
          </a:prstGeom>
          <a:solidFill>
            <a:srgbClr val="1A120C">
              <a:alpha val="88000"/>
            </a:srgbClr>
          </a:solidFill>
          <a:ln w="9525">
            <a:solidFill>
              <a:srgbClr val="D6B26A">
                <a:alpha val="35000"/>
              </a:srgbClr>
            </a:solidFill>
            <a:prstDash val="solid"/>
          </a:ln>
        </p:spPr>
      </p:sp>
      <p:sp>
        <p:nvSpPr>
          <p:cNvPr id="7" name="Text 4"/>
          <p:cNvSpPr/>
          <p:nvPr/>
        </p:nvSpPr>
        <p:spPr>
          <a:xfrm>
            <a:off x="1097280" y="1591056"/>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8" name="Text 5"/>
          <p:cNvSpPr/>
          <p:nvPr/>
        </p:nvSpPr>
        <p:spPr>
          <a:xfrm>
            <a:off x="1408176" y="1581912"/>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Stokes was a Methodist Episcopal minister and Ocean Grove leader whose hymns reflect prayer, consecration, and spiritual renewal.</a:t>
            </a:r>
            <a:endParaRPr lang="en-US" sz="1850" dirty="0"/>
          </a:p>
        </p:txBody>
      </p:sp>
      <p:sp>
        <p:nvSpPr>
          <p:cNvPr id="9" name="Text 6"/>
          <p:cNvSpPr/>
          <p:nvPr/>
        </p:nvSpPr>
        <p:spPr>
          <a:xfrm>
            <a:off x="1097280" y="2203704"/>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0" name="Text 7"/>
          <p:cNvSpPr/>
          <p:nvPr/>
        </p:nvSpPr>
        <p:spPr>
          <a:xfrm>
            <a:off x="1408176" y="2194560"/>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Sweney was a prominent gospel composer and camp-meeting song leader who shaped late nineteenth-century congregational song.</a:t>
            </a:r>
            <a:endParaRPr lang="en-US" sz="1850" dirty="0"/>
          </a:p>
        </p:txBody>
      </p:sp>
      <p:sp>
        <p:nvSpPr>
          <p:cNvPr id="11" name="Text 8"/>
          <p:cNvSpPr/>
          <p:nvPr/>
        </p:nvSpPr>
        <p:spPr>
          <a:xfrm>
            <a:off x="1097280" y="2816352"/>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2" name="Text 9"/>
          <p:cNvSpPr/>
          <p:nvPr/>
        </p:nvSpPr>
        <p:spPr>
          <a:xfrm>
            <a:off x="1408176" y="2807208"/>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hymn circulated in revival, Holiness, Methodist, Baptist, Adventist, Pentecostal, and broadly evangelical settings.</a:t>
            </a:r>
            <a:endParaRPr lang="en-US" sz="1850" dirty="0"/>
          </a:p>
        </p:txBody>
      </p:sp>
      <p:sp>
        <p:nvSpPr>
          <p:cNvPr id="13" name="Text 10"/>
          <p:cNvSpPr/>
          <p:nvPr/>
        </p:nvSpPr>
        <p:spPr>
          <a:xfrm>
            <a:off x="1097280" y="3429000"/>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4" name="Text 11"/>
          <p:cNvSpPr/>
          <p:nvPr/>
        </p:nvSpPr>
        <p:spPr>
          <a:xfrm>
            <a:off x="1408176" y="3419856"/>
            <a:ext cx="98755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Its power lies in a direct prayer: not performance, but humble dependence on God.</a:t>
            </a:r>
            <a:endParaRPr lang="en-US" sz="1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hover_assets/bg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Why This Hymn Matters Today</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31520" y="1143000"/>
            <a:ext cx="5212080" cy="4617720"/>
          </a:xfrm>
          <a:prstGeom prst="roundRect">
            <a:avLst>
              <a:gd name="adj" fmla="val 1584"/>
            </a:avLst>
          </a:prstGeom>
          <a:solidFill>
            <a:srgbClr val="1A120C">
              <a:alpha val="85000"/>
            </a:srgbClr>
          </a:solidFill>
          <a:ln w="9525">
            <a:solidFill>
              <a:srgbClr val="D6B26A">
                <a:alpha val="35000"/>
              </a:srgbClr>
            </a:solidFill>
            <a:prstDash val="solid"/>
          </a:ln>
        </p:spPr>
      </p:sp>
      <p:sp>
        <p:nvSpPr>
          <p:cNvPr id="7" name="Shape 4"/>
          <p:cNvSpPr/>
          <p:nvPr/>
        </p:nvSpPr>
        <p:spPr>
          <a:xfrm>
            <a:off x="6263640" y="1143000"/>
            <a:ext cx="5212080" cy="4617720"/>
          </a:xfrm>
          <a:prstGeom prst="roundRect">
            <a:avLst>
              <a:gd name="adj" fmla="val 1584"/>
            </a:avLst>
          </a:prstGeom>
          <a:solidFill>
            <a:srgbClr val="1A120C">
              <a:alpha val="85000"/>
            </a:srgbClr>
          </a:solidFill>
          <a:ln w="9525">
            <a:solidFill>
              <a:srgbClr val="D6B26A">
                <a:alpha val="35000"/>
              </a:srgbClr>
            </a:solidFill>
            <a:prstDash val="solid"/>
          </a:ln>
        </p:spPr>
      </p:sp>
      <p:sp>
        <p:nvSpPr>
          <p:cNvPr id="8" name="Text 5"/>
          <p:cNvSpPr/>
          <p:nvPr/>
        </p:nvSpPr>
        <p:spPr>
          <a:xfrm>
            <a:off x="1078992" y="1600200"/>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9" name="Text 6"/>
          <p:cNvSpPr/>
          <p:nvPr/>
        </p:nvSpPr>
        <p:spPr>
          <a:xfrm>
            <a:off x="1389888" y="1591056"/>
            <a:ext cx="43891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It gives language to trembling hearts.</a:t>
            </a:r>
            <a:endParaRPr lang="en-US" sz="1850" dirty="0"/>
          </a:p>
        </p:txBody>
      </p:sp>
      <p:sp>
        <p:nvSpPr>
          <p:cNvPr id="10" name="Text 7"/>
          <p:cNvSpPr/>
          <p:nvPr/>
        </p:nvSpPr>
        <p:spPr>
          <a:xfrm>
            <a:off x="1078992" y="2112264"/>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1" name="Text 8"/>
          <p:cNvSpPr/>
          <p:nvPr/>
        </p:nvSpPr>
        <p:spPr>
          <a:xfrm>
            <a:off x="1389888" y="2103120"/>
            <a:ext cx="43891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It joins weakness with hope.</a:t>
            </a:r>
            <a:endParaRPr lang="en-US" sz="1850" dirty="0"/>
          </a:p>
        </p:txBody>
      </p:sp>
      <p:sp>
        <p:nvSpPr>
          <p:cNvPr id="12" name="Text 9"/>
          <p:cNvSpPr/>
          <p:nvPr/>
        </p:nvSpPr>
        <p:spPr>
          <a:xfrm>
            <a:off x="1078992" y="262432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3" name="Text 10"/>
          <p:cNvSpPr/>
          <p:nvPr/>
        </p:nvSpPr>
        <p:spPr>
          <a:xfrm>
            <a:off x="1389888" y="2615184"/>
            <a:ext cx="43891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It asks for holiness, not spectacle.</a:t>
            </a:r>
            <a:endParaRPr lang="en-US" sz="1850" dirty="0"/>
          </a:p>
        </p:txBody>
      </p:sp>
      <p:sp>
        <p:nvSpPr>
          <p:cNvPr id="14" name="Text 11"/>
          <p:cNvSpPr/>
          <p:nvPr/>
        </p:nvSpPr>
        <p:spPr>
          <a:xfrm>
            <a:off x="1078992" y="3136392"/>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5" name="Text 12"/>
          <p:cNvSpPr/>
          <p:nvPr/>
        </p:nvSpPr>
        <p:spPr>
          <a:xfrm>
            <a:off x="1389888" y="3127248"/>
            <a:ext cx="438912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It turns doctrine into prayer.</a:t>
            </a:r>
            <a:endParaRPr lang="en-US" sz="1850" dirty="0"/>
          </a:p>
        </p:txBody>
      </p:sp>
      <p:sp>
        <p:nvSpPr>
          <p:cNvPr id="16" name="Text 13"/>
          <p:cNvSpPr/>
          <p:nvPr/>
        </p:nvSpPr>
        <p:spPr>
          <a:xfrm>
            <a:off x="6601968" y="1600200"/>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7" name="Text 14"/>
          <p:cNvSpPr/>
          <p:nvPr/>
        </p:nvSpPr>
        <p:spPr>
          <a:xfrm>
            <a:off x="6912864" y="1591056"/>
            <a:ext cx="434340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Useful for Pentecost and renewal services.</a:t>
            </a:r>
            <a:endParaRPr lang="en-US" sz="1850" dirty="0"/>
          </a:p>
        </p:txBody>
      </p:sp>
      <p:sp>
        <p:nvSpPr>
          <p:cNvPr id="18" name="Text 15"/>
          <p:cNvSpPr/>
          <p:nvPr/>
        </p:nvSpPr>
        <p:spPr>
          <a:xfrm>
            <a:off x="6601968" y="2112264"/>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9" name="Text 16"/>
          <p:cNvSpPr/>
          <p:nvPr/>
        </p:nvSpPr>
        <p:spPr>
          <a:xfrm>
            <a:off x="6912864" y="2103120"/>
            <a:ext cx="434340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Helpful in confession and pastoral prayer.</a:t>
            </a:r>
            <a:endParaRPr lang="en-US" sz="1850" dirty="0"/>
          </a:p>
        </p:txBody>
      </p:sp>
      <p:sp>
        <p:nvSpPr>
          <p:cNvPr id="20" name="Text 17"/>
          <p:cNvSpPr/>
          <p:nvPr/>
        </p:nvSpPr>
        <p:spPr>
          <a:xfrm>
            <a:off x="6601968" y="262432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21" name="Text 18"/>
          <p:cNvSpPr/>
          <p:nvPr/>
        </p:nvSpPr>
        <p:spPr>
          <a:xfrm>
            <a:off x="6912864" y="2615184"/>
            <a:ext cx="434340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Strong for recommitment and consecration.</a:t>
            </a:r>
            <a:endParaRPr lang="en-US" sz="1850" dirty="0"/>
          </a:p>
        </p:txBody>
      </p:sp>
      <p:sp>
        <p:nvSpPr>
          <p:cNvPr id="22" name="Text 19"/>
          <p:cNvSpPr/>
          <p:nvPr/>
        </p:nvSpPr>
        <p:spPr>
          <a:xfrm>
            <a:off x="6601968" y="3136392"/>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23" name="Text 20"/>
          <p:cNvSpPr/>
          <p:nvPr/>
        </p:nvSpPr>
        <p:spPr>
          <a:xfrm>
            <a:off x="6912864" y="3127248"/>
            <a:ext cx="434340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Memorable for personal devotion.</a:t>
            </a:r>
            <a:endParaRPr lang="en-US" sz="1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hover_assets/bg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Biblical Foundation</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685800" y="1234440"/>
            <a:ext cx="5120640" cy="1417320"/>
          </a:xfrm>
          <a:prstGeom prst="roundRect">
            <a:avLst>
              <a:gd name="adj" fmla="val 5161"/>
            </a:avLst>
          </a:prstGeom>
          <a:solidFill>
            <a:srgbClr val="1A120C">
              <a:alpha val="78000"/>
            </a:srgbClr>
          </a:solidFill>
          <a:ln w="9525">
            <a:solidFill>
              <a:srgbClr val="D6B26A">
                <a:alpha val="35000"/>
              </a:srgbClr>
            </a:solidFill>
            <a:prstDash val="solid"/>
          </a:ln>
        </p:spPr>
      </p:sp>
      <p:sp>
        <p:nvSpPr>
          <p:cNvPr id="7" name="Text 4"/>
          <p:cNvSpPr/>
          <p:nvPr/>
        </p:nvSpPr>
        <p:spPr>
          <a:xfrm>
            <a:off x="886968" y="1399032"/>
            <a:ext cx="4718304" cy="914400"/>
          </a:xfrm>
          <a:prstGeom prst="rect">
            <a:avLst/>
          </a:prstGeom>
          <a:noFill/>
          <a:ln/>
        </p:spPr>
        <p:txBody>
          <a:bodyPr wrap="square" lIns="254" tIns="254" rIns="254" bIns="254" rtlCol="0" anchor="ctr">
            <a:normAutofit/>
          </a:bodyPr>
          <a:lstStyle/>
          <a:p>
            <a:pPr indent="0" marL="0">
              <a:buNone/>
            </a:pPr>
            <a:r>
              <a:rPr lang="en-US" sz="2100" i="1" dirty="0">
                <a:solidFill>
                  <a:srgbClr val="FFF4DC"/>
                </a:solidFill>
                <a:latin typeface="Georgia" pitchFamily="34" charset="0"/>
                <a:ea typeface="Georgia" pitchFamily="34" charset="-122"/>
                <a:cs typeface="Georgia" pitchFamily="34" charset="-120"/>
              </a:rPr>
              <a:t>“Be filled with the Spirit...”</a:t>
            </a:r>
            <a:endParaRPr lang="en-US" sz="2100" dirty="0"/>
          </a:p>
        </p:txBody>
      </p:sp>
      <p:sp>
        <p:nvSpPr>
          <p:cNvPr id="8" name="Text 5"/>
          <p:cNvSpPr/>
          <p:nvPr/>
        </p:nvSpPr>
        <p:spPr>
          <a:xfrm>
            <a:off x="886968" y="2340864"/>
            <a:ext cx="4718304" cy="164592"/>
          </a:xfrm>
          <a:prstGeom prst="rect">
            <a:avLst/>
          </a:prstGeom>
          <a:noFill/>
          <a:ln/>
        </p:spPr>
        <p:txBody>
          <a:bodyPr wrap="square" lIns="0" tIns="0" rIns="0" bIns="0" rtlCol="0" anchor="ctr"/>
          <a:lstStyle/>
          <a:p>
            <a:pPr algn="r" indent="0" marL="0">
              <a:buNone/>
            </a:pPr>
            <a:r>
              <a:rPr lang="en-US" sz="1000" dirty="0">
                <a:solidFill>
                  <a:srgbClr val="EBD7AC"/>
                </a:solidFill>
                <a:latin typeface="Aptos" pitchFamily="34" charset="0"/>
                <a:ea typeface="Aptos" pitchFamily="34" charset="-122"/>
                <a:cs typeface="Aptos" pitchFamily="34" charset="-120"/>
              </a:rPr>
              <a:t>Ephesians 5:18</a:t>
            </a:r>
            <a:endParaRPr lang="en-US" sz="1000" dirty="0"/>
          </a:p>
        </p:txBody>
      </p:sp>
      <p:sp>
        <p:nvSpPr>
          <p:cNvPr id="9" name="Shape 6"/>
          <p:cNvSpPr/>
          <p:nvPr/>
        </p:nvSpPr>
        <p:spPr>
          <a:xfrm>
            <a:off x="6355080" y="1234440"/>
            <a:ext cx="5120640" cy="1417320"/>
          </a:xfrm>
          <a:prstGeom prst="roundRect">
            <a:avLst>
              <a:gd name="adj" fmla="val 5161"/>
            </a:avLst>
          </a:prstGeom>
          <a:solidFill>
            <a:srgbClr val="1A120C">
              <a:alpha val="78000"/>
            </a:srgbClr>
          </a:solidFill>
          <a:ln w="9525">
            <a:solidFill>
              <a:srgbClr val="D6B26A">
                <a:alpha val="35000"/>
              </a:srgbClr>
            </a:solidFill>
            <a:prstDash val="solid"/>
          </a:ln>
        </p:spPr>
      </p:sp>
      <p:sp>
        <p:nvSpPr>
          <p:cNvPr id="10" name="Text 7"/>
          <p:cNvSpPr/>
          <p:nvPr/>
        </p:nvSpPr>
        <p:spPr>
          <a:xfrm>
            <a:off x="6556248" y="1399032"/>
            <a:ext cx="4718304" cy="914400"/>
          </a:xfrm>
          <a:prstGeom prst="rect">
            <a:avLst/>
          </a:prstGeom>
          <a:noFill/>
          <a:ln/>
        </p:spPr>
        <p:txBody>
          <a:bodyPr wrap="square" lIns="254" tIns="254" rIns="254" bIns="254" rtlCol="0" anchor="ctr">
            <a:normAutofit/>
          </a:bodyPr>
          <a:lstStyle/>
          <a:p>
            <a:pPr indent="0" marL="0">
              <a:buNone/>
            </a:pPr>
            <a:r>
              <a:rPr lang="en-US" sz="2100" i="1" dirty="0">
                <a:solidFill>
                  <a:srgbClr val="FFF4DC"/>
                </a:solidFill>
                <a:latin typeface="Georgia" pitchFamily="34" charset="0"/>
                <a:ea typeface="Georgia" pitchFamily="34" charset="-122"/>
                <a:cs typeface="Georgia" pitchFamily="34" charset="-120"/>
              </a:rPr>
              <a:t>“He will give you another Counselor...”</a:t>
            </a:r>
            <a:endParaRPr lang="en-US" sz="2100" dirty="0"/>
          </a:p>
        </p:txBody>
      </p:sp>
      <p:sp>
        <p:nvSpPr>
          <p:cNvPr id="11" name="Text 8"/>
          <p:cNvSpPr/>
          <p:nvPr/>
        </p:nvSpPr>
        <p:spPr>
          <a:xfrm>
            <a:off x="6556248" y="2340864"/>
            <a:ext cx="4718304" cy="164592"/>
          </a:xfrm>
          <a:prstGeom prst="rect">
            <a:avLst/>
          </a:prstGeom>
          <a:noFill/>
          <a:ln/>
        </p:spPr>
        <p:txBody>
          <a:bodyPr wrap="square" lIns="0" tIns="0" rIns="0" bIns="0" rtlCol="0" anchor="ctr"/>
          <a:lstStyle/>
          <a:p>
            <a:pPr algn="r" indent="0" marL="0">
              <a:buNone/>
            </a:pPr>
            <a:r>
              <a:rPr lang="en-US" sz="1000" dirty="0">
                <a:solidFill>
                  <a:srgbClr val="EBD7AC"/>
                </a:solidFill>
                <a:latin typeface="Aptos" pitchFamily="34" charset="0"/>
                <a:ea typeface="Aptos" pitchFamily="34" charset="-122"/>
                <a:cs typeface="Aptos" pitchFamily="34" charset="-120"/>
              </a:rPr>
              <a:t>John 14:16</a:t>
            </a:r>
            <a:endParaRPr lang="en-US" sz="1000" dirty="0"/>
          </a:p>
        </p:txBody>
      </p:sp>
      <p:sp>
        <p:nvSpPr>
          <p:cNvPr id="12" name="Shape 9"/>
          <p:cNvSpPr/>
          <p:nvPr/>
        </p:nvSpPr>
        <p:spPr>
          <a:xfrm>
            <a:off x="685800" y="2971800"/>
            <a:ext cx="5120640" cy="1417320"/>
          </a:xfrm>
          <a:prstGeom prst="roundRect">
            <a:avLst>
              <a:gd name="adj" fmla="val 5161"/>
            </a:avLst>
          </a:prstGeom>
          <a:solidFill>
            <a:srgbClr val="1A120C">
              <a:alpha val="78000"/>
            </a:srgbClr>
          </a:solidFill>
          <a:ln w="9525">
            <a:solidFill>
              <a:srgbClr val="D6B26A">
                <a:alpha val="35000"/>
              </a:srgbClr>
            </a:solidFill>
            <a:prstDash val="solid"/>
          </a:ln>
        </p:spPr>
      </p:sp>
      <p:sp>
        <p:nvSpPr>
          <p:cNvPr id="13" name="Text 10"/>
          <p:cNvSpPr/>
          <p:nvPr/>
        </p:nvSpPr>
        <p:spPr>
          <a:xfrm>
            <a:off x="886968" y="3136392"/>
            <a:ext cx="4718304" cy="914400"/>
          </a:xfrm>
          <a:prstGeom prst="rect">
            <a:avLst/>
          </a:prstGeom>
          <a:noFill/>
          <a:ln/>
        </p:spPr>
        <p:txBody>
          <a:bodyPr wrap="square" lIns="254" tIns="254" rIns="254" bIns="254" rtlCol="0" anchor="ctr">
            <a:normAutofit/>
          </a:bodyPr>
          <a:lstStyle/>
          <a:p>
            <a:pPr indent="0" marL="0">
              <a:buNone/>
            </a:pPr>
            <a:r>
              <a:rPr lang="en-US" sz="2100" i="1" dirty="0">
                <a:solidFill>
                  <a:srgbClr val="FFF4DC"/>
                </a:solidFill>
                <a:latin typeface="Georgia" pitchFamily="34" charset="0"/>
                <a:ea typeface="Georgia" pitchFamily="34" charset="-122"/>
                <a:cs typeface="Georgia" pitchFamily="34" charset="-120"/>
              </a:rPr>
              <a:t>“The Spirit also helps our weaknesses...”</a:t>
            </a:r>
            <a:endParaRPr lang="en-US" sz="2100" dirty="0"/>
          </a:p>
        </p:txBody>
      </p:sp>
      <p:sp>
        <p:nvSpPr>
          <p:cNvPr id="14" name="Text 11"/>
          <p:cNvSpPr/>
          <p:nvPr/>
        </p:nvSpPr>
        <p:spPr>
          <a:xfrm>
            <a:off x="886968" y="4078224"/>
            <a:ext cx="4718304" cy="164592"/>
          </a:xfrm>
          <a:prstGeom prst="rect">
            <a:avLst/>
          </a:prstGeom>
          <a:noFill/>
          <a:ln/>
        </p:spPr>
        <p:txBody>
          <a:bodyPr wrap="square" lIns="0" tIns="0" rIns="0" bIns="0" rtlCol="0" anchor="ctr"/>
          <a:lstStyle/>
          <a:p>
            <a:pPr algn="r" indent="0" marL="0">
              <a:buNone/>
            </a:pPr>
            <a:r>
              <a:rPr lang="en-US" sz="1000" dirty="0">
                <a:solidFill>
                  <a:srgbClr val="EBD7AC"/>
                </a:solidFill>
                <a:latin typeface="Aptos" pitchFamily="34" charset="0"/>
                <a:ea typeface="Aptos" pitchFamily="34" charset="-122"/>
                <a:cs typeface="Aptos" pitchFamily="34" charset="-120"/>
              </a:rPr>
              <a:t>Romans 8:26</a:t>
            </a:r>
            <a:endParaRPr lang="en-US" sz="1000" dirty="0"/>
          </a:p>
        </p:txBody>
      </p:sp>
      <p:sp>
        <p:nvSpPr>
          <p:cNvPr id="15" name="Shape 12"/>
          <p:cNvSpPr/>
          <p:nvPr/>
        </p:nvSpPr>
        <p:spPr>
          <a:xfrm>
            <a:off x="6355080" y="2971800"/>
            <a:ext cx="5120640" cy="1417320"/>
          </a:xfrm>
          <a:prstGeom prst="roundRect">
            <a:avLst>
              <a:gd name="adj" fmla="val 5161"/>
            </a:avLst>
          </a:prstGeom>
          <a:solidFill>
            <a:srgbClr val="1A120C">
              <a:alpha val="78000"/>
            </a:srgbClr>
          </a:solidFill>
          <a:ln w="9525">
            <a:solidFill>
              <a:srgbClr val="D6B26A">
                <a:alpha val="35000"/>
              </a:srgbClr>
            </a:solidFill>
            <a:prstDash val="solid"/>
          </a:ln>
        </p:spPr>
      </p:sp>
      <p:sp>
        <p:nvSpPr>
          <p:cNvPr id="16" name="Text 13"/>
          <p:cNvSpPr/>
          <p:nvPr/>
        </p:nvSpPr>
        <p:spPr>
          <a:xfrm>
            <a:off x="6556248" y="3136392"/>
            <a:ext cx="4718304" cy="914400"/>
          </a:xfrm>
          <a:prstGeom prst="rect">
            <a:avLst/>
          </a:prstGeom>
          <a:noFill/>
          <a:ln/>
        </p:spPr>
        <p:txBody>
          <a:bodyPr wrap="square" lIns="254" tIns="254" rIns="254" bIns="254" rtlCol="0" anchor="ctr">
            <a:normAutofit/>
          </a:bodyPr>
          <a:lstStyle/>
          <a:p>
            <a:pPr indent="0" marL="0">
              <a:buNone/>
            </a:pPr>
            <a:r>
              <a:rPr lang="en-US" sz="2100" i="1" dirty="0">
                <a:solidFill>
                  <a:srgbClr val="FFF4DC"/>
                </a:solidFill>
                <a:latin typeface="Georgia" pitchFamily="34" charset="0"/>
                <a:ea typeface="Georgia" pitchFamily="34" charset="-122"/>
                <a:cs typeface="Georgia" pitchFamily="34" charset="-120"/>
              </a:rPr>
              <a:t>“Create in me a clean heart...”</a:t>
            </a:r>
            <a:endParaRPr lang="en-US" sz="2100" dirty="0"/>
          </a:p>
        </p:txBody>
      </p:sp>
      <p:sp>
        <p:nvSpPr>
          <p:cNvPr id="17" name="Text 14"/>
          <p:cNvSpPr/>
          <p:nvPr/>
        </p:nvSpPr>
        <p:spPr>
          <a:xfrm>
            <a:off x="6556248" y="4078224"/>
            <a:ext cx="4718304" cy="164592"/>
          </a:xfrm>
          <a:prstGeom prst="rect">
            <a:avLst/>
          </a:prstGeom>
          <a:noFill/>
          <a:ln/>
        </p:spPr>
        <p:txBody>
          <a:bodyPr wrap="square" lIns="0" tIns="0" rIns="0" bIns="0" rtlCol="0" anchor="ctr"/>
          <a:lstStyle/>
          <a:p>
            <a:pPr algn="r" indent="0" marL="0">
              <a:buNone/>
            </a:pPr>
            <a:r>
              <a:rPr lang="en-US" sz="1000" dirty="0">
                <a:solidFill>
                  <a:srgbClr val="EBD7AC"/>
                </a:solidFill>
                <a:latin typeface="Aptos" pitchFamily="34" charset="0"/>
                <a:ea typeface="Aptos" pitchFamily="34" charset="-122"/>
                <a:cs typeface="Aptos" pitchFamily="34" charset="-120"/>
              </a:rPr>
              <a:t>Psalm 51:10</a:t>
            </a:r>
            <a:endParaRPr lang="en-US" sz="1000" dirty="0"/>
          </a:p>
        </p:txBody>
      </p:sp>
      <p:sp>
        <p:nvSpPr>
          <p:cNvPr id="18" name="Shape 15"/>
          <p:cNvSpPr/>
          <p:nvPr/>
        </p:nvSpPr>
        <p:spPr>
          <a:xfrm>
            <a:off x="1828800" y="4800600"/>
            <a:ext cx="8503920" cy="658368"/>
          </a:xfrm>
          <a:prstGeom prst="roundRect">
            <a:avLst>
              <a:gd name="adj" fmla="val 11111"/>
            </a:avLst>
          </a:prstGeom>
          <a:solidFill>
            <a:srgbClr val="1A120C">
              <a:alpha val="82000"/>
            </a:srgbClr>
          </a:solidFill>
          <a:ln w="9525">
            <a:solidFill>
              <a:srgbClr val="D6B26A">
                <a:alpha val="35000"/>
              </a:srgbClr>
            </a:solidFill>
            <a:prstDash val="solid"/>
          </a:ln>
        </p:spPr>
      </p:sp>
      <p:sp>
        <p:nvSpPr>
          <p:cNvPr id="19" name="Text 16"/>
          <p:cNvSpPr/>
          <p:nvPr/>
        </p:nvSpPr>
        <p:spPr>
          <a:xfrm>
            <a:off x="2057400" y="4965192"/>
            <a:ext cx="8046720" cy="237744"/>
          </a:xfrm>
          <a:prstGeom prst="rect">
            <a:avLst/>
          </a:prstGeom>
          <a:noFill/>
          <a:ln/>
        </p:spPr>
        <p:txBody>
          <a:bodyPr wrap="square" lIns="0" tIns="0" rIns="0" bIns="0" rtlCol="0" anchor="ctr"/>
          <a:lstStyle/>
          <a:p>
            <a:pPr algn="ctr" indent="0" marL="0">
              <a:buNone/>
            </a:pPr>
            <a:r>
              <a:rPr lang="en-US" sz="1700" dirty="0">
                <a:solidFill>
                  <a:srgbClr val="FFF4DC"/>
                </a:solidFill>
                <a:latin typeface="Aptos" pitchFamily="34" charset="0"/>
                <a:ea typeface="Aptos" pitchFamily="34" charset="-122"/>
                <a:cs typeface="Aptos" pitchFamily="34" charset="-120"/>
              </a:rPr>
              <a:t>Together these passages frame the hymn as a prayer for worship, renewal, comfort, cleansing, and Spirit-empowered witness.</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hover_assets/bg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005840" y="2377440"/>
            <a:ext cx="10149840" cy="640080"/>
          </a:xfrm>
          <a:prstGeom prst="rect">
            <a:avLst/>
          </a:prstGeom>
          <a:noFill/>
          <a:ln/>
        </p:spPr>
        <p:txBody>
          <a:bodyPr wrap="square" lIns="254" tIns="254" rIns="254" bIns="254" rtlCol="0" anchor="ctr"/>
          <a:lstStyle/>
          <a:p>
            <a:pPr algn="ctr" indent="0" marL="0">
              <a:buNone/>
            </a:pPr>
            <a:r>
              <a:rPr lang="en-US" sz="4200" b="1" dirty="0">
                <a:solidFill>
                  <a:srgbClr val="FFF4DC"/>
                </a:solidFill>
                <a:latin typeface="Georgia" pitchFamily="34" charset="0"/>
                <a:ea typeface="Georgia" pitchFamily="34" charset="-122"/>
                <a:cs typeface="Georgia" pitchFamily="34" charset="-120"/>
              </a:rPr>
              <a:t>Stanza-by-Stanza Study</a:t>
            </a:r>
            <a:endParaRPr lang="en-US" sz="4200" dirty="0"/>
          </a:p>
        </p:txBody>
      </p:sp>
      <p:sp>
        <p:nvSpPr>
          <p:cNvPr id="4" name="Text 1"/>
          <p:cNvSpPr/>
          <p:nvPr/>
        </p:nvSpPr>
        <p:spPr>
          <a:xfrm>
            <a:off x="1005840" y="3154680"/>
            <a:ext cx="10149840" cy="274320"/>
          </a:xfrm>
          <a:prstGeom prst="rect">
            <a:avLst/>
          </a:prstGeom>
          <a:noFill/>
          <a:ln/>
        </p:spPr>
        <p:txBody>
          <a:bodyPr wrap="square" lIns="0" tIns="0" rIns="0" bIns="0" rtlCol="0" anchor="ctr"/>
          <a:lstStyle/>
          <a:p>
            <a:pPr algn="ctr" indent="0" marL="0">
              <a:buNone/>
            </a:pPr>
            <a:r>
              <a:rPr lang="en-US" sz="2000" dirty="0">
                <a:solidFill>
                  <a:srgbClr val="EBD7AC"/>
                </a:solidFill>
                <a:latin typeface="Aptos" pitchFamily="34" charset="0"/>
                <a:ea typeface="Aptos" pitchFamily="34" charset="-122"/>
                <a:cs typeface="Aptos" pitchFamily="34" charset="-120"/>
              </a:rPr>
              <a:t>From trembling need to Spirit-filled assurance</a:t>
            </a:r>
            <a:endParaRPr lang="en-US" sz="2000" dirty="0"/>
          </a:p>
        </p:txBody>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hover_assets/bg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Stanza 1: A Trembling Heart</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43000"/>
            <a:ext cx="10607040" cy="4480560"/>
          </a:xfrm>
          <a:prstGeom prst="roundRect">
            <a:avLst>
              <a:gd name="adj" fmla="val 1633"/>
            </a:avLst>
          </a:prstGeom>
          <a:solidFill>
            <a:srgbClr val="1A120C">
              <a:alpha val="86000"/>
            </a:srgbClr>
          </a:solidFill>
          <a:ln w="9525">
            <a:solidFill>
              <a:srgbClr val="D6B26A">
                <a:alpha val="35000"/>
              </a:srgbClr>
            </a:solidFill>
            <a:prstDash val="solid"/>
          </a:ln>
        </p:spPr>
      </p:sp>
      <p:sp>
        <p:nvSpPr>
          <p:cNvPr id="7" name="Text 4"/>
          <p:cNvSpPr/>
          <p:nvPr/>
        </p:nvSpPr>
        <p:spPr>
          <a:xfrm>
            <a:off x="1097280" y="157276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8" name="Text 5"/>
          <p:cNvSpPr/>
          <p:nvPr/>
        </p:nvSpPr>
        <p:spPr>
          <a:xfrm>
            <a:off x="1408176" y="156362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hymn begins in vulnerability: the worshiper does not hide fear or trembling.</a:t>
            </a:r>
            <a:endParaRPr lang="en-US" sz="1850" dirty="0"/>
          </a:p>
        </p:txBody>
      </p:sp>
      <p:sp>
        <p:nvSpPr>
          <p:cNvPr id="9" name="Text 6"/>
          <p:cNvSpPr/>
          <p:nvPr/>
        </p:nvSpPr>
        <p:spPr>
          <a:xfrm>
            <a:off x="1097280" y="212140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0" name="Text 7"/>
          <p:cNvSpPr/>
          <p:nvPr/>
        </p:nvSpPr>
        <p:spPr>
          <a:xfrm>
            <a:off x="1408176" y="211226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Spirit is asked to hover near, suggesting tender protection and holy nearness.</a:t>
            </a:r>
            <a:endParaRPr lang="en-US" sz="1850" dirty="0"/>
          </a:p>
        </p:txBody>
      </p:sp>
      <p:sp>
        <p:nvSpPr>
          <p:cNvPr id="11" name="Text 8"/>
          <p:cNvSpPr/>
          <p:nvPr/>
        </p:nvSpPr>
        <p:spPr>
          <a:xfrm>
            <a:off x="1097280" y="267004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2" name="Text 9"/>
          <p:cNvSpPr/>
          <p:nvPr/>
        </p:nvSpPr>
        <p:spPr>
          <a:xfrm>
            <a:off x="1408176" y="266090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request is inward: “bathe my heart” points to cleansing, renewal, and comfort.</a:t>
            </a:r>
            <a:endParaRPr lang="en-US" sz="1850" dirty="0"/>
          </a:p>
        </p:txBody>
      </p:sp>
      <p:sp>
        <p:nvSpPr>
          <p:cNvPr id="13" name="Text 10"/>
          <p:cNvSpPr/>
          <p:nvPr/>
        </p:nvSpPr>
        <p:spPr>
          <a:xfrm>
            <a:off x="1097280" y="321868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4" name="Text 11"/>
          <p:cNvSpPr/>
          <p:nvPr/>
        </p:nvSpPr>
        <p:spPr>
          <a:xfrm>
            <a:off x="1408176" y="320954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Teaching emphasis: Christian prayer begins where we truly are, not where we pretend to be.</a:t>
            </a:r>
            <a:endParaRPr lang="en-US" sz="1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hover_assets/bg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411480"/>
            <a:ext cx="10835640" cy="502920"/>
          </a:xfrm>
          <a:prstGeom prst="rect">
            <a:avLst/>
          </a:prstGeom>
          <a:noFill/>
          <a:ln/>
        </p:spPr>
        <p:txBody>
          <a:bodyPr wrap="square" lIns="381" tIns="381" rIns="381" bIns="381" rtlCol="0" anchor="ctr"/>
          <a:lstStyle/>
          <a:p>
            <a:pPr indent="0" marL="0">
              <a:buNone/>
            </a:pPr>
            <a:r>
              <a:rPr lang="en-US" sz="3100" b="1" dirty="0">
                <a:solidFill>
                  <a:srgbClr val="FFF4DC"/>
                </a:solidFill>
                <a:latin typeface="Georgia" pitchFamily="34" charset="0"/>
                <a:ea typeface="Georgia" pitchFamily="34" charset="-122"/>
                <a:cs typeface="Georgia" pitchFamily="34" charset="-120"/>
              </a:rPr>
              <a:t>Stanza 2: Need Beyond Explanation</a:t>
            </a:r>
            <a:endParaRPr lang="en-US" sz="3100" dirty="0"/>
          </a:p>
        </p:txBody>
      </p:sp>
      <p:sp>
        <p:nvSpPr>
          <p:cNvPr id="4" name="Shape 1"/>
          <p:cNvSpPr/>
          <p:nvPr/>
        </p:nvSpPr>
        <p:spPr>
          <a:xfrm>
            <a:off x="713232" y="1051560"/>
            <a:ext cx="1965960" cy="0"/>
          </a:xfrm>
          <a:prstGeom prst="line">
            <a:avLst/>
          </a:prstGeom>
          <a:noFill/>
          <a:ln w="25400">
            <a:solidFill>
              <a:srgbClr val="D6B26A"/>
            </a:solidFill>
            <a:prstDash val="solid"/>
          </a:ln>
        </p:spPr>
      </p:sp>
      <p:sp>
        <p:nvSpPr>
          <p:cNvPr id="5" name="Text 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800" dirty="0">
                <a:solidFill>
                  <a:srgbClr val="E8D9B8"/>
                </a:solidFill>
                <a:latin typeface="Aptos" pitchFamily="34" charset="0"/>
                <a:ea typeface="Aptos" pitchFamily="34" charset="-122"/>
                <a:cs typeface="Aptos" pitchFamily="34" charset="-120"/>
              </a:rPr>
              <a:t>Prepared for teaching and small group use - hymninfo.com</a:t>
            </a:r>
            <a:endParaRPr lang="en-US" sz="800" dirty="0"/>
          </a:p>
        </p:txBody>
      </p:sp>
      <p:sp>
        <p:nvSpPr>
          <p:cNvPr id="6" name="Shape 3"/>
          <p:cNvSpPr/>
          <p:nvPr/>
        </p:nvSpPr>
        <p:spPr>
          <a:xfrm>
            <a:off x="777240" y="1143000"/>
            <a:ext cx="10607040" cy="4480560"/>
          </a:xfrm>
          <a:prstGeom prst="roundRect">
            <a:avLst>
              <a:gd name="adj" fmla="val 1633"/>
            </a:avLst>
          </a:prstGeom>
          <a:solidFill>
            <a:srgbClr val="1A120C">
              <a:alpha val="86000"/>
            </a:srgbClr>
          </a:solidFill>
          <a:ln w="9525">
            <a:solidFill>
              <a:srgbClr val="D6B26A">
                <a:alpha val="35000"/>
              </a:srgbClr>
            </a:solidFill>
            <a:prstDash val="solid"/>
          </a:ln>
        </p:spPr>
      </p:sp>
      <p:sp>
        <p:nvSpPr>
          <p:cNvPr id="7" name="Text 4"/>
          <p:cNvSpPr/>
          <p:nvPr/>
        </p:nvSpPr>
        <p:spPr>
          <a:xfrm>
            <a:off x="1097280" y="157276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8" name="Text 5"/>
          <p:cNvSpPr/>
          <p:nvPr/>
        </p:nvSpPr>
        <p:spPr>
          <a:xfrm>
            <a:off x="1408176" y="156362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The singer confesses limited understanding: the Spirit’s work exceeds easy explanation.</a:t>
            </a:r>
            <a:endParaRPr lang="en-US" sz="1850" dirty="0"/>
          </a:p>
        </p:txBody>
      </p:sp>
      <p:sp>
        <p:nvSpPr>
          <p:cNvPr id="9" name="Text 6"/>
          <p:cNvSpPr/>
          <p:nvPr/>
        </p:nvSpPr>
        <p:spPr>
          <a:xfrm>
            <a:off x="1097280" y="212140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0" name="Text 7"/>
          <p:cNvSpPr/>
          <p:nvPr/>
        </p:nvSpPr>
        <p:spPr>
          <a:xfrm>
            <a:off x="1408176" y="211226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Need becomes the doorway to prayer: “I need Thee, greatly need Thee.”</a:t>
            </a:r>
            <a:endParaRPr lang="en-US" sz="1850" dirty="0"/>
          </a:p>
        </p:txBody>
      </p:sp>
      <p:sp>
        <p:nvSpPr>
          <p:cNvPr id="11" name="Text 8"/>
          <p:cNvSpPr/>
          <p:nvPr/>
        </p:nvSpPr>
        <p:spPr>
          <a:xfrm>
            <a:off x="1097280" y="267004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2" name="Text 9"/>
          <p:cNvSpPr/>
          <p:nvPr/>
        </p:nvSpPr>
        <p:spPr>
          <a:xfrm>
            <a:off x="1408176" y="266090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This helps teachers guard against both shallow emotion and overconfident analysis.</a:t>
            </a:r>
            <a:endParaRPr lang="en-US" sz="1850" dirty="0"/>
          </a:p>
        </p:txBody>
      </p:sp>
      <p:sp>
        <p:nvSpPr>
          <p:cNvPr id="13" name="Text 10"/>
          <p:cNvSpPr/>
          <p:nvPr/>
        </p:nvSpPr>
        <p:spPr>
          <a:xfrm>
            <a:off x="1097280" y="3218688"/>
            <a:ext cx="201168" cy="201168"/>
          </a:xfrm>
          <a:prstGeom prst="rect">
            <a:avLst/>
          </a:prstGeom>
          <a:noFill/>
          <a:ln/>
        </p:spPr>
        <p:txBody>
          <a:bodyPr wrap="square" lIns="0" tIns="0" rIns="0" bIns="0" rtlCol="0" anchor="ctr"/>
          <a:lstStyle/>
          <a:p>
            <a:pPr indent="0" marL="0">
              <a:buNone/>
            </a:pPr>
            <a:r>
              <a:rPr lang="en-US" sz="1850" b="1" dirty="0">
                <a:solidFill>
                  <a:srgbClr val="D6B26A"/>
                </a:solidFill>
                <a:latin typeface="Georgia" pitchFamily="34" charset="0"/>
                <a:ea typeface="Georgia" pitchFamily="34" charset="-122"/>
                <a:cs typeface="Georgia" pitchFamily="34" charset="-120"/>
              </a:rPr>
              <a:t>•</a:t>
            </a:r>
            <a:endParaRPr lang="en-US" sz="1850" dirty="0"/>
          </a:p>
        </p:txBody>
      </p:sp>
      <p:sp>
        <p:nvSpPr>
          <p:cNvPr id="14" name="Text 11"/>
          <p:cNvSpPr/>
          <p:nvPr/>
        </p:nvSpPr>
        <p:spPr>
          <a:xfrm>
            <a:off x="1408176" y="3209544"/>
            <a:ext cx="9784080" cy="265176"/>
          </a:xfrm>
          <a:prstGeom prst="rect">
            <a:avLst/>
          </a:prstGeom>
          <a:noFill/>
          <a:ln/>
        </p:spPr>
        <p:txBody>
          <a:bodyPr wrap="square" lIns="127" tIns="127" rIns="127" bIns="127" rtlCol="0" anchor="ctr">
            <a:normAutofit/>
          </a:bodyPr>
          <a:lstStyle/>
          <a:p>
            <a:pPr indent="0" marL="0">
              <a:buNone/>
            </a:pPr>
            <a:r>
              <a:rPr lang="en-US" sz="1850" dirty="0">
                <a:solidFill>
                  <a:srgbClr val="FFF4DC"/>
                </a:solidFill>
                <a:latin typeface="Aptos" pitchFamily="34" charset="0"/>
                <a:ea typeface="Aptos" pitchFamily="34" charset="-122"/>
                <a:cs typeface="Aptos" pitchFamily="34" charset="-120"/>
              </a:rPr>
              <a:t>Teaching emphasis: faith can ask honestly even when it cannot explain everything fully.</a:t>
            </a:r>
            <a:endParaRPr lang="en-US" sz="1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Hover O'er Me, Holy Spirit</dc:title>
  <dc:subject>Hymn study resource</dc:subject>
  <dc:creator>HymnInfo.com</dc:creator>
  <cp:lastModifiedBy>HymnInfo.com</cp:lastModifiedBy>
  <cp:revision>1</cp:revision>
  <dcterms:created xsi:type="dcterms:W3CDTF">2026-07-04T13:05:01Z</dcterms:created>
  <dcterms:modified xsi:type="dcterms:W3CDTF">2026-07-04T13:05:01Z</dcterms:modified>
</cp:coreProperties>
</file>