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ore_master_assets/hero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806440" cy="6858000"/>
          </a:xfrm>
          <a:prstGeom prst="rect">
            <a:avLst/>
          </a:prstGeom>
          <a:solidFill>
            <a:srgbClr val="1E130D">
              <a:alpha val="95000"/>
            </a:srgbClr>
          </a:solidFill>
          <a:ln w="12700">
            <a:solidFill>
              <a:srgbClr val="1E130D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21792" y="1005840"/>
            <a:ext cx="4663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MORE LIKE</a:t>
            </a:r>
            <a:endParaRPr lang="en-US" sz="3900" dirty="0"/>
          </a:p>
          <a:p>
            <a:pPr indent="0" marL="0">
              <a:buNone/>
            </a:pPr>
            <a:r>
              <a:rPr lang="en-US" sz="3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MASTER</a:t>
            </a:r>
            <a:endParaRPr lang="en-US" sz="3900" dirty="0"/>
          </a:p>
        </p:txBody>
      </p:sp>
      <p:sp>
        <p:nvSpPr>
          <p:cNvPr id="5" name="Text 2"/>
          <p:cNvSpPr/>
          <p:nvPr/>
        </p:nvSpPr>
        <p:spPr>
          <a:xfrm>
            <a:off x="658368" y="278892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F4D9A7"/>
                </a:solidFill>
              </a:rPr>
              <a:t>A powerful hymn teaching guide on Christlikeness, sanctification, surrender, and mission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658368" y="3749040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3B98F"/>
                </a:solidFill>
              </a:rPr>
              <a:t>Charles H. Gabriel • 1906 • Tune: HANFORD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658368" y="4169664"/>
            <a:ext cx="2011680" cy="0"/>
          </a:xfrm>
          <a:prstGeom prst="line">
            <a:avLst/>
          </a:prstGeom>
          <a:noFill/>
          <a:ln w="25400">
            <a:solidFill>
              <a:srgbClr val="C9872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58368" y="4462272"/>
            <a:ext cx="42976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i="1" dirty="0">
                <a:solidFill>
                  <a:srgbClr val="FFFFFF"/>
                </a:solidFill>
              </a:rPr>
              <a:t>“Take Thou my heart, I would be Thine alone.”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438912" y="6510528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Like the Master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11475720" y="647395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6675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4A2D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Theology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76656" y="978408"/>
            <a:ext cx="685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i="1" dirty="0">
                <a:solidFill>
                  <a:srgbClr val="6C5A45"/>
                </a:solidFill>
              </a:rPr>
              <a:t>Sanctification is active obedience sustained by divine grace.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822960" y="141732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4A2D1A"/>
                </a:solidFill>
              </a:rPr>
              <a:t>Sanctification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22960" y="1764792"/>
            <a:ext cx="31546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F1712"/>
                </a:solidFill>
              </a:rPr>
              <a:t>Conformity to Christ in character and conduct.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822960" y="256032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4A2D1A"/>
                </a:solidFill>
              </a:rPr>
              <a:t>Grace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22960" y="2907792"/>
            <a:ext cx="31546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F1712"/>
                </a:solidFill>
              </a:rPr>
              <a:t>God takes, cleanses, and keeps the heart.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822960" y="370332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4A2D1A"/>
                </a:solidFill>
              </a:rPr>
              <a:t>Spirit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822960" y="4050792"/>
            <a:ext cx="31546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F1712"/>
                </a:solidFill>
              </a:rPr>
              <a:t>The fruit of Christlike character is Spirit-produced.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4572000" y="199339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4A2D1A"/>
                </a:solidFill>
              </a:rPr>
              <a:t>Discipleship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4572000" y="2340864"/>
            <a:ext cx="31546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F1712"/>
                </a:solidFill>
              </a:rPr>
              <a:t>The path includes self-denial and cross-bearing.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4572000" y="313639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4A2D1A"/>
                </a:solidFill>
              </a:rPr>
              <a:t>Mission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4572000" y="3483864"/>
            <a:ext cx="31546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F1712"/>
                </a:solidFill>
              </a:rPr>
              <a:t>The transformed life seeks the wanderer and serves the kingdom.</a:t>
            </a:r>
            <a:endParaRPr lang="en-US" sz="1450" dirty="0"/>
          </a:p>
        </p:txBody>
      </p:sp>
      <p:pic>
        <p:nvPicPr>
          <p:cNvPr id="14" name="Image 0" descr="/mnt/data/more_master_assets/bible_v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49640" y="1143000"/>
            <a:ext cx="2560320" cy="4297680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438912" y="6510528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Like the Master</a:t>
            </a:r>
            <a:endParaRPr lang="en-US" sz="750" dirty="0"/>
          </a:p>
        </p:txBody>
      </p:sp>
      <p:sp>
        <p:nvSpPr>
          <p:cNvPr id="16" name="Text 13"/>
          <p:cNvSpPr/>
          <p:nvPr/>
        </p:nvSpPr>
        <p:spPr>
          <a:xfrm>
            <a:off x="11475720" y="647395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ore_master_assets/hero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30352" y="384048"/>
            <a:ext cx="5440680" cy="5541264"/>
          </a:xfrm>
          <a:prstGeom prst="rect">
            <a:avLst/>
          </a:prstGeom>
          <a:solidFill>
            <a:srgbClr val="FFF7EA">
              <a:alpha val="98000"/>
            </a:srgbClr>
          </a:solidFill>
          <a:ln w="12700">
            <a:solidFill>
              <a:srgbClr val="E9C98B">
                <a:alpha val="50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475488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4A2D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Musical Notes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676656" y="97840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i="1" dirty="0">
                <a:solidFill>
                  <a:srgbClr val="6C5A45"/>
                </a:solidFill>
              </a:rPr>
              <a:t>How the tune HANFORD supports the hymn’s prayer.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868680" y="1417320"/>
            <a:ext cx="4663440" cy="3657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55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Tune: HANFORD, linked with Charles H. Gabriel.</a:t>
            </a:r>
            <a:endParaRPr lang="en-US" sz="1550" dirty="0"/>
          </a:p>
          <a:p>
            <a:r>
              <a:rPr lang="en-US" sz="155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Meter: 10.10.11.11 with chorus.</a:t>
            </a:r>
            <a:endParaRPr lang="en-US" sz="1550" dirty="0"/>
          </a:p>
          <a:p>
            <a:r>
              <a:rPr lang="en-US" sz="155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Commonly printed in D-flat major and 6/8 time.</a:t>
            </a:r>
            <a:endParaRPr lang="en-US" sz="1550" dirty="0"/>
          </a:p>
          <a:p>
            <a:r>
              <a:rPr lang="en-US" sz="155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compound meter gives gentle forward motion, suited to prayerful aspiration.</a:t>
            </a:r>
            <a:endParaRPr lang="en-US" sz="1550" dirty="0"/>
          </a:p>
          <a:p>
            <a:r>
              <a:rPr lang="en-US" sz="155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Moderate tempo helps singers articulate the petitions clearly.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438912" y="6510528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Like the Master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475720" y="647395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4A2D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60-Minute Teaching Plan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76656" y="97840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i="1" dirty="0">
                <a:solidFill>
                  <a:srgbClr val="6C5A45"/>
                </a:solidFill>
              </a:rPr>
              <a:t>Designed for Sunday school, discipleship class, or midweek group.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914400" y="1234440"/>
            <a:ext cx="685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C9872F"/>
                </a:solidFill>
              </a:rPr>
              <a:t>0-8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874520" y="1234440"/>
            <a:ext cx="7863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1F1712"/>
                </a:solidFill>
              </a:rPr>
              <a:t>Sing + open prayer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914400" y="1993392"/>
            <a:ext cx="685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C9872F"/>
                </a:solidFill>
              </a:rPr>
              <a:t>8-18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874520" y="1993392"/>
            <a:ext cx="7863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1F1712"/>
                </a:solidFill>
              </a:rPr>
              <a:t>Historical identity: Gabriel, HANFORD, gospel-song context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914400" y="2752344"/>
            <a:ext cx="685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C9872F"/>
                </a:solidFill>
              </a:rPr>
              <a:t>18-32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874520" y="2752344"/>
            <a:ext cx="7863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1F1712"/>
                </a:solidFill>
              </a:rPr>
              <a:t>Romans 8:29 and the doctrine of Christlikeness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14400" y="3511296"/>
            <a:ext cx="685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C9872F"/>
                </a:solidFill>
              </a:rPr>
              <a:t>32-45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874520" y="3511296"/>
            <a:ext cx="7863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1F1712"/>
                </a:solidFill>
              </a:rPr>
              <a:t>Verse-by-verse discussion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914400" y="4270248"/>
            <a:ext cx="685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C9872F"/>
                </a:solidFill>
              </a:rPr>
              <a:t>45-55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874520" y="4270248"/>
            <a:ext cx="7863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1F1712"/>
                </a:solidFill>
              </a:rPr>
              <a:t>Application: one quality, one surrender, one act of service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914400" y="5029200"/>
            <a:ext cx="685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C9872F"/>
                </a:solidFill>
              </a:rPr>
              <a:t>55-60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874520" y="5029200"/>
            <a:ext cx="7863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1F1712"/>
                </a:solidFill>
              </a:rPr>
              <a:t>Pray the chorus together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914400" y="5715000"/>
            <a:ext cx="9784080" cy="475488"/>
          </a:xfrm>
          <a:prstGeom prst="roundRect">
            <a:avLst>
              <a:gd name="adj" fmla="val 15385"/>
            </a:avLst>
          </a:prstGeom>
          <a:solidFill>
            <a:srgbClr val="FFF3D9">
              <a:alpha val="95000"/>
            </a:srgbClr>
          </a:solidFill>
          <a:ln w="12700">
            <a:solidFill>
              <a:srgbClr val="E9C98B">
                <a:alpha val="55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97280" y="5833872"/>
            <a:ext cx="94183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4A2D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Leader emphasis: make each doctrine become prayer, and each prayer become practice.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438912" y="6510528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Like the Master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1475720" y="647395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ore_master_assets/cross_path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" y="914"/>
            <a:ext cx="12189866" cy="6856171"/>
          </a:xfrm>
          <a:prstGeom prst="rect">
            <a:avLst/>
          </a:prstGeom>
          <a:solidFill>
            <a:srgbClr val="000000">
              <a:alpha val="6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475488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Application Workshop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676656" y="97840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i="1" dirty="0">
                <a:solidFill>
                  <a:srgbClr val="E8D6BD"/>
                </a:solidFill>
              </a:rPr>
              <a:t>Ask the hymn’s prayer honestly and specifically.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868680" y="1645920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2C678"/>
                </a:solidFill>
              </a:rPr>
              <a:t>Quality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68680" y="2029968"/>
            <a:ext cx="402336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</a:rPr>
              <a:t>What Christlike virtue do I most need now?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263640" y="1645920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2C678"/>
                </a:solidFill>
              </a:rPr>
              <a:t>Loyalty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263640" y="2029968"/>
            <a:ext cx="402336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</a:rPr>
              <a:t>What rival master must be dethroned?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868680" y="3246120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2C678"/>
                </a:solidFill>
              </a:rPr>
              <a:t>Cross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68680" y="3630168"/>
            <a:ext cx="402336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</a:rPr>
              <a:t>Where is obedience currently costly?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6263640" y="3246120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2C678"/>
                </a:solidFill>
              </a:rPr>
              <a:t>Mission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6263640" y="3630168"/>
            <a:ext cx="402336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</a:rPr>
              <a:t>Who is a wanderer I can pursue with humility?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914400" y="5413248"/>
            <a:ext cx="9875520" cy="566928"/>
          </a:xfrm>
          <a:prstGeom prst="roundRect">
            <a:avLst>
              <a:gd name="adj" fmla="val 12903"/>
            </a:avLst>
          </a:prstGeom>
          <a:solidFill>
            <a:srgbClr val="FFF3D9">
              <a:alpha val="95000"/>
            </a:srgbClr>
          </a:solidFill>
          <a:ln w="12700">
            <a:solidFill>
              <a:srgbClr val="E9C98B">
                <a:alpha val="55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97280" y="5532120"/>
            <a:ext cx="950976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4A2D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Take-away commitment: “This week, I will practice Christlike ______ by ______.”</a:t>
            </a:r>
            <a:endParaRPr lang="en-US" sz="1900" dirty="0"/>
          </a:p>
        </p:txBody>
      </p:sp>
      <p:sp>
        <p:nvSpPr>
          <p:cNvPr id="16" name="Text 13"/>
          <p:cNvSpPr/>
          <p:nvPr/>
        </p:nvSpPr>
        <p:spPr>
          <a:xfrm>
            <a:off x="438912" y="6510528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Like the Master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11475720" y="647395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5577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4A2D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Facilitator Notes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76656" y="978408"/>
            <a:ext cx="5669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i="1" dirty="0">
                <a:solidFill>
                  <a:srgbClr val="6C5A45"/>
                </a:solidFill>
              </a:rPr>
              <a:t>Keep the session pastoral, concrete, and prayerful.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868680" y="1417320"/>
            <a:ext cx="5577840" cy="42976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62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Romans 8:29 first: Christlikeness is God’s purpose, not self-improvement branding.</a:t>
            </a:r>
            <a:endParaRPr lang="en-US" sz="1620" dirty="0"/>
          </a:p>
          <a:p>
            <a:r>
              <a:rPr lang="en-US" sz="162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virtues in the stanzas and ask for real-life examples.</a:t>
            </a:r>
            <a:endParaRPr lang="en-US" sz="1620" dirty="0"/>
          </a:p>
          <a:p>
            <a:r>
              <a:rPr lang="en-US" sz="162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Treat the chorus as confession before treating the hymn as motivation.</a:t>
            </a:r>
            <a:endParaRPr lang="en-US" sz="1620" dirty="0"/>
          </a:p>
          <a:p>
            <a:r>
              <a:rPr lang="en-US" sz="162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holiness to mission: Spirit-filled character makes witness credible.</a:t>
            </a:r>
            <a:endParaRPr lang="en-US" sz="1620" dirty="0"/>
          </a:p>
          <a:p>
            <a:r>
              <a:rPr lang="en-US" sz="162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 by praying the chorus slowly, phrase by phrase.</a:t>
            </a:r>
            <a:endParaRPr lang="en-US" sz="1620" dirty="0"/>
          </a:p>
        </p:txBody>
      </p:sp>
      <p:pic>
        <p:nvPicPr>
          <p:cNvPr id="5" name="Image 0" descr="/mnt/data/more_master_assets/group_v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987552"/>
            <a:ext cx="4389120" cy="49834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38912" y="6510528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Like the Master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475720" y="647395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ore_master_assets/hero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" y="914"/>
            <a:ext cx="12189866" cy="6856171"/>
          </a:xfrm>
          <a:prstGeom prst="rect">
            <a:avLst/>
          </a:prstGeom>
          <a:solidFill>
            <a:srgbClr val="000000">
              <a:alpha val="6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749808" y="749808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872F"/>
                </a:solidFill>
              </a:rPr>
              <a:t>Closing Response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749808" y="1417320"/>
            <a:ext cx="5852160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 Thou my heart,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 would be Thine alone.</a:t>
            </a:r>
            <a:endParaRPr lang="en-US" sz="3400" dirty="0"/>
          </a:p>
        </p:txBody>
      </p:sp>
      <p:sp>
        <p:nvSpPr>
          <p:cNvPr id="6" name="Text 3"/>
          <p:cNvSpPr/>
          <p:nvPr/>
        </p:nvSpPr>
        <p:spPr>
          <a:xfrm>
            <a:off x="786384" y="2907792"/>
            <a:ext cx="5394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i="1" dirty="0">
                <a:solidFill>
                  <a:srgbClr val="F4D9A7"/>
                </a:solidFill>
              </a:rPr>
              <a:t>Purge me from sin, O Lord, I now implore;</a:t>
            </a:r>
            <a:endParaRPr lang="en-US" sz="2100" dirty="0"/>
          </a:p>
          <a:p>
            <a:pPr indent="0" marL="0">
              <a:buNone/>
            </a:pPr>
            <a:r>
              <a:rPr lang="en-US" sz="2100" i="1" dirty="0">
                <a:solidFill>
                  <a:srgbClr val="F4D9A7"/>
                </a:solidFill>
              </a:rPr>
              <a:t>Wash me and keep me Thine forevermore.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786384" y="4590288"/>
            <a:ext cx="5394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</a:rPr>
              <a:t>Prayer: Lord, make us more like the Master in humility, love, courage, self-denial, service, and mission. Amen.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438912" y="6510528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Like the Master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11475720" y="647395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ore_master_assets/bible_cross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" y="914"/>
            <a:ext cx="12189866" cy="6856171"/>
          </a:xfrm>
          <a:prstGeom prst="rect">
            <a:avLst/>
          </a:prstGeom>
          <a:solidFill>
            <a:srgbClr val="FFF7EA">
              <a:alpha val="91000"/>
            </a:srgbClr>
          </a:solidFill>
          <a:ln w="12700">
            <a:solidFill>
              <a:srgbClr val="FFF7EA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475488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4A2D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Aim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676656" y="97840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i="1" dirty="0">
                <a:solidFill>
                  <a:srgbClr val="6C5A45"/>
                </a:solidFill>
              </a:rPr>
              <a:t>Move learners from admiring Jesus to actively praying and practicing Christlikeness.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841248" y="1828800"/>
            <a:ext cx="4023360" cy="9144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4A2D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God saves us to make us like His Son.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6080760" y="1536192"/>
            <a:ext cx="5029200" cy="32918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75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Christlikeness is God’s saving purpose, not a vague aspiration.</a:t>
            </a:r>
            <a:endParaRPr lang="en-US" sz="1750" dirty="0"/>
          </a:p>
          <a:p>
            <a:r>
              <a:rPr lang="en-US" sz="175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Sanctification includes humility, courage, love, cross-bearing, and mission.</a:t>
            </a:r>
            <a:endParaRPr lang="en-US" sz="1750" dirty="0"/>
          </a:p>
          <a:p>
            <a:r>
              <a:rPr lang="en-US" sz="175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chorus teaches surrender: God must take, cleanse, wash, and keep the heart.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914400" y="5074920"/>
            <a:ext cx="10287000" cy="585216"/>
          </a:xfrm>
          <a:prstGeom prst="roundRect">
            <a:avLst>
              <a:gd name="adj" fmla="val 12500"/>
            </a:avLst>
          </a:prstGeom>
          <a:solidFill>
            <a:srgbClr val="FFF3D9">
              <a:alpha val="95000"/>
            </a:srgbClr>
          </a:solidFill>
          <a:ln w="12700">
            <a:solidFill>
              <a:srgbClr val="E9C98B">
                <a:alpha val="55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97280" y="5193792"/>
            <a:ext cx="9921240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4A2D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Session outcome: a concrete area of growth, a surrendered prayer, and one act of Christlike service.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438912" y="6510528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Like the Master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475720" y="647395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5577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4A2D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Historical Setting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76656" y="978408"/>
            <a:ext cx="5669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i="1" dirty="0">
                <a:solidFill>
                  <a:srgbClr val="6C5A45"/>
                </a:solidFill>
              </a:rPr>
              <a:t>A gospel song shaped for confession, discipleship, and service.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822960" y="1417320"/>
            <a:ext cx="5669280" cy="42976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60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Text and music are credited to Charles Hutchinson Gabriel, one of the most prolific American gospel hymn writers.</a:t>
            </a:r>
            <a:endParaRPr lang="en-US" sz="1600" dirty="0"/>
          </a:p>
          <a:p>
            <a:r>
              <a:rPr lang="en-US" sz="160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text is dated 1906 and was first published in Praise and Service in 1907.</a:t>
            </a:r>
            <a:endParaRPr lang="en-US" sz="1600" dirty="0"/>
          </a:p>
          <a:p>
            <a:r>
              <a:rPr lang="en-US" sz="160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Later hymnals identify the tune as HANFORD and commonly preserve the three-stanza form with chorus.</a:t>
            </a:r>
            <a:endParaRPr lang="en-US" sz="1600" dirty="0"/>
          </a:p>
          <a:p>
            <a:r>
              <a:rPr lang="en-US" sz="160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belongs to the gospel-song tradition: memorable refrains carrying teaching about holiness and commitment.</a:t>
            </a:r>
            <a:endParaRPr lang="en-US" sz="1600" dirty="0"/>
          </a:p>
        </p:txBody>
      </p:sp>
      <p:pic>
        <p:nvPicPr>
          <p:cNvPr id="5" name="Image 0" descr="/mnt/data/more_master_assets/cross_v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03720" y="960120"/>
            <a:ext cx="4434840" cy="50749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903720" y="5321808"/>
            <a:ext cx="4434840" cy="530352"/>
          </a:xfrm>
          <a:prstGeom prst="rect">
            <a:avLst/>
          </a:prstGeom>
          <a:solidFill>
            <a:srgbClr val="1E130D">
              <a:alpha val="90000"/>
            </a:srgbClr>
          </a:solidFill>
          <a:ln w="12700">
            <a:solidFill>
              <a:srgbClr val="1E130D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132320" y="5440680"/>
            <a:ext cx="3977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Historical note: some sources differ on the tune copyright date, but the hymn’s identity is stable: Gabriel + HANFORD.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438912" y="6510528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Like the Master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11475720" y="647395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ore_master_assets/hero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852160" cy="6858000"/>
          </a:xfrm>
          <a:prstGeom prst="rect">
            <a:avLst/>
          </a:prstGeom>
          <a:solidFill>
            <a:srgbClr val="1E130D">
              <a:alpha val="92000"/>
            </a:srgbClr>
          </a:solidFill>
          <a:ln w="12700">
            <a:solidFill>
              <a:srgbClr val="1E130D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1078992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872F"/>
                </a:solidFill>
              </a:rPr>
              <a:t>BIBLICAL CENTER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58368" y="1536192"/>
            <a:ext cx="46177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Romans 8:29: Conformed to the image of His Son</a:t>
            </a:r>
            <a:endParaRPr lang="en-US" sz="3100" dirty="0"/>
          </a:p>
        </p:txBody>
      </p:sp>
      <p:sp>
        <p:nvSpPr>
          <p:cNvPr id="6" name="Shape 3"/>
          <p:cNvSpPr/>
          <p:nvPr/>
        </p:nvSpPr>
        <p:spPr>
          <a:xfrm>
            <a:off x="658368" y="3236976"/>
            <a:ext cx="2011680" cy="0"/>
          </a:xfrm>
          <a:prstGeom prst="line">
            <a:avLst/>
          </a:prstGeom>
          <a:noFill/>
          <a:ln w="25400">
            <a:solidFill>
              <a:srgbClr val="C9872F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382512" y="777240"/>
            <a:ext cx="4937760" cy="5120640"/>
          </a:xfrm>
          <a:prstGeom prst="rect">
            <a:avLst/>
          </a:prstGeom>
          <a:solidFill>
            <a:srgbClr val="FFF7EA">
              <a:alpha val="97000"/>
            </a:srgbClr>
          </a:solidFill>
          <a:ln w="12700">
            <a:solidFill>
              <a:srgbClr val="E6C386">
                <a:alpha val="4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711696" y="1097280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4A2D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movement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6748272" y="1691640"/>
            <a:ext cx="4206240" cy="32918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60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God’s purpose: make us like Christ.</a:t>
            </a:r>
            <a:endParaRPr lang="en-US" sz="1600" dirty="0"/>
          </a:p>
          <a:p>
            <a:r>
              <a:rPr lang="en-US" sz="160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Christ’s pattern: humility and self-giving service.</a:t>
            </a:r>
            <a:endParaRPr lang="en-US" sz="1600" dirty="0"/>
          </a:p>
          <a:p>
            <a:r>
              <a:rPr lang="en-US" sz="160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Spirit’s work: love, gentleness, self-control.</a:t>
            </a:r>
            <a:endParaRPr lang="en-US" sz="1600" dirty="0"/>
          </a:p>
          <a:p>
            <a:r>
              <a:rPr lang="en-US" sz="160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Disciple’s path: take up the cross and follow.</a:t>
            </a:r>
            <a:endParaRPr lang="en-US" sz="1600" dirty="0"/>
          </a:p>
          <a:p>
            <a:r>
              <a:rPr lang="en-US" sz="160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Heart’s prayer: cleanse, renew, restore, uphold.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438912" y="6510528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Like the Master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475720" y="647395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5669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4A2D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Hymn’s Internal Logic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76656" y="978408"/>
            <a:ext cx="7955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i="1" dirty="0">
                <a:solidFill>
                  <a:srgbClr val="6C5A45"/>
                </a:solidFill>
              </a:rPr>
              <a:t>Each stanza answers the question: What does “more like the Master” look like?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822960" y="1417320"/>
            <a:ext cx="502920" cy="502920"/>
          </a:xfrm>
          <a:prstGeom prst="arc">
            <a:avLst/>
          </a:prstGeom>
          <a:solidFill>
            <a:srgbClr val="C9872F"/>
          </a:solidFill>
          <a:ln w="12700">
            <a:solidFill>
              <a:srgbClr val="C9872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527048"/>
            <a:ext cx="5029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554480" y="1399032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4A2D1A"/>
                </a:solidFill>
              </a:rPr>
              <a:t>Character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572768" y="1783080"/>
            <a:ext cx="694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F1712"/>
                </a:solidFill>
              </a:rPr>
              <a:t>Meekness • humility • zeal • courage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074420" y="1984248"/>
            <a:ext cx="0" cy="420624"/>
          </a:xfrm>
          <a:prstGeom prst="line">
            <a:avLst/>
          </a:prstGeom>
          <a:noFill/>
          <a:ln w="15240">
            <a:solidFill>
              <a:srgbClr val="D2B48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22960" y="2496312"/>
            <a:ext cx="502920" cy="502920"/>
          </a:xfrm>
          <a:prstGeom prst="arc">
            <a:avLst/>
          </a:prstGeom>
          <a:solidFill>
            <a:srgbClr val="C9872F"/>
          </a:solidFill>
          <a:ln w="12700">
            <a:solidFill>
              <a:srgbClr val="C9872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2606040"/>
            <a:ext cx="5029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554480" y="247802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4A2D1A"/>
                </a:solidFill>
              </a:rPr>
              <a:t>Discipleship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1572768" y="2862072"/>
            <a:ext cx="694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F1712"/>
                </a:solidFill>
              </a:rPr>
              <a:t>Cross-bearing • kingdom labor • Spirit-filled witness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1074420" y="3063240"/>
            <a:ext cx="0" cy="420624"/>
          </a:xfrm>
          <a:prstGeom prst="line">
            <a:avLst/>
          </a:prstGeom>
          <a:noFill/>
          <a:ln w="15240">
            <a:solidFill>
              <a:srgbClr val="D2B48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22960" y="3575304"/>
            <a:ext cx="502920" cy="502920"/>
          </a:xfrm>
          <a:prstGeom prst="arc">
            <a:avLst/>
          </a:prstGeom>
          <a:solidFill>
            <a:srgbClr val="C9872F"/>
          </a:solidFill>
          <a:ln w="12700">
            <a:solidFill>
              <a:srgbClr val="C9872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3685032"/>
            <a:ext cx="5029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554480" y="3557016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4A2D1A"/>
                </a:solidFill>
              </a:rPr>
              <a:t>Love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1572768" y="3941064"/>
            <a:ext cx="694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F1712"/>
                </a:solidFill>
              </a:rPr>
              <a:t>Growth • service • self-denial like Jesus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1074420" y="4142232"/>
            <a:ext cx="0" cy="420624"/>
          </a:xfrm>
          <a:prstGeom prst="line">
            <a:avLst/>
          </a:prstGeom>
          <a:noFill/>
          <a:ln w="15240">
            <a:solidFill>
              <a:srgbClr val="D2B48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22960" y="4654296"/>
            <a:ext cx="502920" cy="502920"/>
          </a:xfrm>
          <a:prstGeom prst="arc">
            <a:avLst/>
          </a:prstGeom>
          <a:solidFill>
            <a:srgbClr val="C9872F"/>
          </a:solidFill>
          <a:ln w="12700">
            <a:solidFill>
              <a:srgbClr val="C9872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22960" y="4764024"/>
            <a:ext cx="5029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Chorus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554480" y="463600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4A2D1A"/>
                </a:solidFill>
              </a:rPr>
              <a:t>Surrender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1572768" y="5020056"/>
            <a:ext cx="694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F1712"/>
                </a:solidFill>
              </a:rPr>
              <a:t>Take my heart • purge me • wash me • keep me</a:t>
            </a:r>
            <a:endParaRPr lang="en-US" sz="1600" dirty="0"/>
          </a:p>
        </p:txBody>
      </p:sp>
      <p:pic>
        <p:nvPicPr>
          <p:cNvPr id="23" name="Image 0" descr="/mnt/data/more_master_assets/group_narrow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61120" y="1143000"/>
            <a:ext cx="2331720" cy="4297680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438912" y="6510528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Like the Master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11475720" y="647395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ore_master_assets/bible_cross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" y="914"/>
            <a:ext cx="12189866" cy="6856171"/>
          </a:xfrm>
          <a:prstGeom prst="rect">
            <a:avLst/>
          </a:prstGeom>
          <a:solidFill>
            <a:srgbClr val="000000">
              <a:alpha val="7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475488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Verse 1: Character Before Activity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676656" y="97840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i="1" dirty="0">
                <a:solidFill>
                  <a:srgbClr val="E8D6BD"/>
                </a:solidFill>
              </a:rPr>
              <a:t>The Master’s virtues shape the worker’s service.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822960" y="1828800"/>
            <a:ext cx="4754880" cy="8229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“More of His meekness, more humility.”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6537960" y="1645920"/>
            <a:ext cx="4480560" cy="30175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Meekness: strength submitted to God.</a:t>
            </a:r>
            <a:endParaRPr lang="en-US" sz="1700" dirty="0"/>
          </a:p>
          <a:p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Humility: self removed from the center.</a:t>
            </a:r>
            <a:endParaRPr lang="en-US" sz="1700" dirty="0"/>
          </a:p>
          <a:p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Zeal: love made diligent in service.</a:t>
            </a:r>
            <a:endParaRPr lang="en-US" sz="1700" dirty="0"/>
          </a:p>
          <a:p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Courage: truthfulness when faithfulness costs.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914400" y="5257800"/>
            <a:ext cx="9966960" cy="548640"/>
          </a:xfrm>
          <a:prstGeom prst="roundRect">
            <a:avLst>
              <a:gd name="adj" fmla="val 13333"/>
            </a:avLst>
          </a:prstGeom>
          <a:solidFill>
            <a:srgbClr val="FFF3D9">
              <a:alpha val="95000"/>
            </a:srgbClr>
          </a:solidFill>
          <a:ln w="12700">
            <a:solidFill>
              <a:srgbClr val="E9C98B">
                <a:alpha val="55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97280" y="5376672"/>
            <a:ext cx="9601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4A2D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question: Where does my service need Christ’s character, not just more effort?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438912" y="6510528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Like the Master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475720" y="647395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5577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4A2D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Verse 2: Cross-Bearing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76656" y="978408"/>
            <a:ext cx="5669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i="1" dirty="0">
                <a:solidFill>
                  <a:srgbClr val="6C5A45"/>
                </a:solidFill>
              </a:rPr>
              <a:t>Christlikeness matures under costly obedience.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822960" y="1417320"/>
            <a:ext cx="5577840" cy="3931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65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“More strength to carry crosses I must bear” echoes Luke 9:23-24.</a:t>
            </a:r>
            <a:endParaRPr lang="en-US" sz="1650" dirty="0"/>
          </a:p>
          <a:p>
            <a:r>
              <a:rPr lang="en-US" sz="165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cross is not ordinary inconvenience; it is costly loyalty to Jesus.</a:t>
            </a:r>
            <a:endParaRPr lang="en-US" sz="1650" dirty="0"/>
          </a:p>
          <a:p>
            <a:r>
              <a:rPr lang="en-US" sz="165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“Bring His kingdom in” turns holiness outward toward God’s rule and mission.</a:t>
            </a:r>
            <a:endParaRPr lang="en-US" sz="1650" dirty="0"/>
          </a:p>
          <a:p>
            <a:r>
              <a:rPr lang="en-US" sz="1650" dirty="0">
                <a:solidFill>
                  <a:srgbClr val="1F171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“More of His Spirit, the wanderer to win” refuses mission without Spirit-formed love.</a:t>
            </a:r>
            <a:endParaRPr lang="en-US" sz="1650" dirty="0"/>
          </a:p>
        </p:txBody>
      </p:sp>
      <p:pic>
        <p:nvPicPr>
          <p:cNvPr id="5" name="Image 0" descr="/mnt/data/more_master_assets/cross_v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914400"/>
            <a:ext cx="4480560" cy="51206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38912" y="6510528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Like the Master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475720" y="647395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ore_master_assets/group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760720" cy="6858000"/>
          </a:xfrm>
          <a:prstGeom prst="rect">
            <a:avLst/>
          </a:prstGeom>
          <a:solidFill>
            <a:srgbClr val="1C140E">
              <a:alpha val="90000"/>
            </a:srgbClr>
          </a:solidFill>
          <a:ln w="12700">
            <a:solidFill>
              <a:srgbClr val="1C140E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475488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Verse 3: Love That Looks Like Jesus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676656" y="978408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i="1" dirty="0">
                <a:solidFill>
                  <a:srgbClr val="E8D6BD"/>
                </a:solidFill>
              </a:rPr>
              <a:t>Growth is visible in love and self-denial.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777240" y="1691640"/>
            <a:ext cx="4434840" cy="3611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6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“Live and grow” emphasizes ongoing sanctification.</a:t>
            </a:r>
            <a:endParaRPr lang="en-US" sz="1650" dirty="0"/>
          </a:p>
          <a:p>
            <a:r>
              <a:rPr lang="en-US" sz="16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Christlike love must become visible to others.</a:t>
            </a:r>
            <a:endParaRPr lang="en-US" sz="1650" dirty="0"/>
          </a:p>
          <a:p>
            <a:r>
              <a:rPr lang="en-US" sz="16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Self-denial is not self-hatred; it is freedom from self-rule.</a:t>
            </a:r>
            <a:endParaRPr lang="en-US" sz="1650" dirty="0"/>
          </a:p>
          <a:p>
            <a:r>
              <a:rPr lang="en-US" sz="16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“Like His in Galilee” points to Jesus’ earthly ministry of humble service.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438912" y="6510528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Like the Master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475720" y="647395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more_master_assets/hero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852160" cy="6858000"/>
          </a:xfrm>
          <a:prstGeom prst="rect">
            <a:avLst/>
          </a:prstGeom>
          <a:solidFill>
            <a:srgbClr val="1E130D">
              <a:alpha val="92000"/>
            </a:srgbClr>
          </a:solidFill>
          <a:ln w="12700">
            <a:solidFill>
              <a:srgbClr val="1E130D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1078992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872F"/>
                </a:solidFill>
              </a:rPr>
              <a:t>THE HEART OF THE HYMN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58368" y="1536192"/>
            <a:ext cx="46177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 Thou my heart</a:t>
            </a:r>
            <a:endParaRPr lang="en-US" sz="3100" dirty="0"/>
          </a:p>
        </p:txBody>
      </p:sp>
      <p:sp>
        <p:nvSpPr>
          <p:cNvPr id="6" name="Shape 3"/>
          <p:cNvSpPr/>
          <p:nvPr/>
        </p:nvSpPr>
        <p:spPr>
          <a:xfrm>
            <a:off x="658368" y="3236976"/>
            <a:ext cx="2011680" cy="0"/>
          </a:xfrm>
          <a:prstGeom prst="line">
            <a:avLst/>
          </a:prstGeom>
          <a:noFill/>
          <a:ln w="25400">
            <a:solidFill>
              <a:srgbClr val="C9872F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309360" y="822960"/>
            <a:ext cx="5074920" cy="5166360"/>
          </a:xfrm>
          <a:prstGeom prst="rect">
            <a:avLst/>
          </a:prstGeom>
          <a:solidFill>
            <a:srgbClr val="FFF8EC"/>
          </a:solidFill>
          <a:ln w="12700">
            <a:solidFill>
              <a:srgbClr val="F0D2A0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656832" y="1143000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4A2D1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Four verbs of surrender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6720840" y="169164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1F1712"/>
                </a:solidFill>
              </a:rPr>
              <a:t>Take — exclusive ownership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6720840" y="242316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1F1712"/>
                </a:solidFill>
              </a:rPr>
              <a:t>Make — wholehearted belonging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6720840" y="315468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1F1712"/>
                </a:solidFill>
              </a:rPr>
              <a:t>Purge / Wash — honest cleansing from sin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6720840" y="388620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1F1712"/>
                </a:solidFill>
              </a:rPr>
              <a:t>Keep — preserving grace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6720840" y="4800600"/>
            <a:ext cx="425196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350" i="1" dirty="0">
                <a:solidFill>
                  <a:srgbClr val="5B4A36"/>
                </a:solidFill>
              </a:rPr>
              <a:t>Psalm 51:10-12 gives language for the chorus: clean heart, renewed spirit, restored joy, willing obedience.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438912" y="6510528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Like the Master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11475720" y="647395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73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HymnInfo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More Like the Master Teaching Guide</dc:title>
  <dc:subject>Teaching Guide</dc:subject>
  <dc:creator>HymnInfo</dc:creator>
  <cp:lastModifiedBy>HymnInfo</cp:lastModifiedBy>
  <cp:revision>1</cp:revision>
  <dcterms:created xsi:type="dcterms:W3CDTF">2026-06-18T08:46:55Z</dcterms:created>
  <dcterms:modified xsi:type="dcterms:W3CDTF">2026-06-18T08:46:55Z</dcterms:modified>
</cp:coreProperties>
</file>