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14630400" cy="82296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85800" y="4617720"/>
            <a:ext cx="9144000" cy="2331720"/>
          </a:xfrm>
          <a:prstGeom prst="roundRect">
            <a:avLst/>
          </a:prstGeom>
          <a:solidFill>
            <a:srgbClr val="0C1520"/>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4864608"/>
            <a:ext cx="8595360" cy="685800"/>
          </a:xfrm>
          <a:prstGeom prst="rect">
            <a:avLst/>
          </a:prstGeom>
          <a:noFill/>
        </p:spPr>
        <p:txBody>
          <a:bodyPr wrap="square">
            <a:normAutofit/>
          </a:bodyPr>
          <a:lstStyle/>
          <a:p>
            <a:pPr algn="l">
              <a:defRPr sz="3800" b="1" i="0">
                <a:solidFill>
                  <a:srgbClr val="FFFFFF"/>
                </a:solidFill>
                <a:latin typeface="Aptos"/>
              </a:defRPr>
            </a:pPr>
            <a:r>
              <a:t>Awake, My Soul, Stretch Every Nerve</a:t>
            </a:r>
          </a:p>
        </p:txBody>
      </p:sp>
      <p:sp>
        <p:nvSpPr>
          <p:cNvPr id="6" name="TextBox 5"/>
          <p:cNvSpPr txBox="1"/>
          <p:nvPr/>
        </p:nvSpPr>
        <p:spPr>
          <a:xfrm>
            <a:off x="987552" y="5641848"/>
            <a:ext cx="8229600" cy="384048"/>
          </a:xfrm>
          <a:prstGeom prst="rect">
            <a:avLst/>
          </a:prstGeom>
          <a:noFill/>
        </p:spPr>
        <p:txBody>
          <a:bodyPr wrap="square">
            <a:normAutofit/>
          </a:bodyPr>
          <a:lstStyle/>
          <a:p>
            <a:pPr algn="l">
              <a:defRPr sz="1800" b="0" i="0">
                <a:solidFill>
                  <a:srgbClr val="E8BC70"/>
                </a:solidFill>
                <a:latin typeface="Aptos"/>
              </a:defRPr>
            </a:pPr>
            <a:r>
              <a:t>A hymn study on perseverance, holy zeal, and the crown laid at Christ's feet</a:t>
            </a:r>
          </a:p>
        </p:txBody>
      </p:sp>
      <p:sp>
        <p:nvSpPr>
          <p:cNvPr id="7" name="TextBox 6"/>
          <p:cNvSpPr txBox="1"/>
          <p:nvPr/>
        </p:nvSpPr>
        <p:spPr>
          <a:xfrm>
            <a:off x="987552" y="6144768"/>
            <a:ext cx="8321040" cy="310896"/>
          </a:xfrm>
          <a:prstGeom prst="rect">
            <a:avLst/>
          </a:prstGeom>
          <a:noFill/>
        </p:spPr>
        <p:txBody>
          <a:bodyPr wrap="square">
            <a:normAutofit/>
          </a:bodyPr>
          <a:lstStyle/>
          <a:p>
            <a:pPr algn="l">
              <a:defRPr sz="1400" b="0" i="0">
                <a:solidFill>
                  <a:srgbClr val="E5DDCE"/>
                </a:solidFill>
                <a:latin typeface="Aptos"/>
              </a:defRPr>
            </a:pPr>
            <a:r>
              <a:t>Philip Doddridge • commonly sung to CHRISTMAS • Hebrews 12:1-2</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2788920"/>
            <a:ext cx="9601200" cy="731520"/>
          </a:xfrm>
          <a:prstGeom prst="rect">
            <a:avLst/>
          </a:prstGeom>
          <a:noFill/>
        </p:spPr>
        <p:txBody>
          <a:bodyPr wrap="square">
            <a:normAutofit/>
          </a:bodyPr>
          <a:lstStyle/>
          <a:p>
            <a:pPr algn="l">
              <a:defRPr sz="4200" b="1" i="0">
                <a:solidFill>
                  <a:srgbClr val="FFFFFF"/>
                </a:solidFill>
                <a:latin typeface="Aptos"/>
              </a:defRPr>
            </a:pPr>
            <a:r>
              <a:t>Stanza-by-Stanza Study</a:t>
            </a:r>
          </a:p>
        </p:txBody>
      </p:sp>
      <p:sp>
        <p:nvSpPr>
          <p:cNvPr id="5" name="TextBox 4"/>
          <p:cNvSpPr txBox="1"/>
          <p:nvPr/>
        </p:nvSpPr>
        <p:spPr>
          <a:xfrm>
            <a:off x="914400" y="3703320"/>
            <a:ext cx="8686800" cy="457200"/>
          </a:xfrm>
          <a:prstGeom prst="rect">
            <a:avLst/>
          </a:prstGeom>
          <a:noFill/>
        </p:spPr>
        <p:txBody>
          <a:bodyPr wrap="square">
            <a:normAutofit/>
          </a:bodyPr>
          <a:lstStyle/>
          <a:p>
            <a:pPr algn="l">
              <a:defRPr sz="1900" b="0" i="0">
                <a:solidFill>
                  <a:srgbClr val="E8BC70"/>
                </a:solidFill>
                <a:latin typeface="Aptos"/>
              </a:defRPr>
            </a:pPr>
            <a:r>
              <a:t>The hymn moves from awakening, to witnesses, to God’s call, to worship at Christ’s feet.</a:t>
            </a:r>
          </a:p>
        </p:txBody>
      </p:sp>
      <p:sp>
        <p:nvSpPr>
          <p:cNvPr id="6" name="TextBox 5"/>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7" name="TextBox 6"/>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0C15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1_side.jpg"/>
          <p:cNvPicPr>
            <a:picLocks noChangeAspect="1"/>
          </p:cNvPicPr>
          <p:nvPr/>
        </p:nvPicPr>
        <p:blipFill>
          <a:blip r:embed="rId2"/>
          <a:stretch>
            <a:fillRect/>
          </a:stretch>
        </p:blipFill>
        <p:spPr>
          <a:xfrm>
            <a:off x="9784080" y="0"/>
            <a:ext cx="4846320" cy="8229600"/>
          </a:xfrm>
          <a:prstGeom prst="rect">
            <a:avLst/>
          </a:prstGeom>
        </p:spPr>
      </p:pic>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Stanza 1: Awakened Zeal</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The race requires the whole person</a:t>
            </a:r>
          </a:p>
        </p:txBody>
      </p:sp>
      <p:sp>
        <p:nvSpPr>
          <p:cNvPr id="6" name="Rounded Rectangle 5"/>
          <p:cNvSpPr/>
          <p:nvPr/>
        </p:nvSpPr>
        <p:spPr>
          <a:xfrm>
            <a:off x="822960" y="1417320"/>
            <a:ext cx="8092440" cy="5029200"/>
          </a:xfrm>
          <a:prstGeom prst="roundRect">
            <a:avLst/>
          </a:prstGeom>
          <a:solidFill>
            <a:srgbClr val="FFF8E8"/>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43000" y="1874519"/>
            <a:ext cx="7315200" cy="3886200"/>
          </a:xfrm>
          <a:prstGeom prst="rect">
            <a:avLst/>
          </a:prstGeom>
          <a:noFill/>
        </p:spPr>
        <p:txBody>
          <a:bodyPr wrap="square">
            <a:normAutofit/>
          </a:bodyPr>
          <a:lstStyle/>
          <a:p>
            <a:pPr>
              <a:lnSpc>
                <a:spcPct val="105000"/>
              </a:lnSpc>
              <a:spcAft>
                <a:spcPts val="800"/>
              </a:spcAft>
              <a:defRPr sz="2100">
                <a:solidFill>
                  <a:srgbClr val="0C1520"/>
                </a:solidFill>
                <a:latin typeface="Aptos"/>
              </a:defRPr>
            </a:pPr>
            <a:r>
              <a:t>The opening is a direct address to the soul, not a casual invitation.</a:t>
            </a:r>
          </a:p>
          <a:p>
            <a:pPr>
              <a:lnSpc>
                <a:spcPct val="105000"/>
              </a:lnSpc>
              <a:spcAft>
                <a:spcPts val="800"/>
              </a:spcAft>
              <a:defRPr sz="2100">
                <a:solidFill>
                  <a:srgbClr val="0C1520"/>
                </a:solidFill>
                <a:latin typeface="Aptos"/>
              </a:defRPr>
            </a:pPr>
            <a:r>
              <a:t>“Stretch every nerve” names focused effort, discipline, and spiritual urgency.</a:t>
            </a:r>
          </a:p>
          <a:p>
            <a:pPr>
              <a:lnSpc>
                <a:spcPct val="105000"/>
              </a:lnSpc>
              <a:spcAft>
                <a:spcPts val="800"/>
              </a:spcAft>
              <a:defRPr sz="2100">
                <a:solidFill>
                  <a:srgbClr val="0C1520"/>
                </a:solidFill>
                <a:latin typeface="Aptos"/>
              </a:defRPr>
            </a:pPr>
            <a:r>
              <a:t>The crown is “immortal,” so the prize is not applause, status, or earthly success.</a:t>
            </a:r>
          </a:p>
          <a:p>
            <a:pPr>
              <a:lnSpc>
                <a:spcPct val="105000"/>
              </a:lnSpc>
              <a:spcAft>
                <a:spcPts val="800"/>
              </a:spcAft>
              <a:defRPr sz="2100">
                <a:solidFill>
                  <a:srgbClr val="0C1520"/>
                </a:solidFill>
                <a:latin typeface="Aptos"/>
              </a:defRPr>
            </a:pPr>
            <a:r>
              <a:t>Teaching point: grace does not make believers passive; it awakens them.</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Stanza 2: Surrounded by Witnesses</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The church is never running alone</a:t>
            </a:r>
          </a:p>
        </p:txBody>
      </p:sp>
      <p:sp>
        <p:nvSpPr>
          <p:cNvPr id="6" name="Rounded Rectangle 5"/>
          <p:cNvSpPr/>
          <p:nvPr/>
        </p:nvSpPr>
        <p:spPr>
          <a:xfrm>
            <a:off x="914400" y="1600200"/>
            <a:ext cx="6217920" cy="4251960"/>
          </a:xfrm>
          <a:prstGeom prst="roundRect">
            <a:avLst/>
          </a:prstGeom>
          <a:solidFill>
            <a:srgbClr val="0C1520"/>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234440" y="1920240"/>
            <a:ext cx="5577840" cy="3383280"/>
          </a:xfrm>
          <a:prstGeom prst="rect">
            <a:avLst/>
          </a:prstGeom>
          <a:noFill/>
        </p:spPr>
        <p:txBody>
          <a:bodyPr wrap="square">
            <a:normAutofit/>
          </a:bodyPr>
          <a:lstStyle/>
          <a:p>
            <a:pPr>
              <a:lnSpc>
                <a:spcPct val="105000"/>
              </a:lnSpc>
              <a:spcAft>
                <a:spcPts val="800"/>
              </a:spcAft>
              <a:defRPr sz="2000">
                <a:solidFill>
                  <a:srgbClr val="FFF8E8"/>
                </a:solidFill>
                <a:latin typeface="Aptos"/>
              </a:defRPr>
            </a:pPr>
            <a:r>
              <a:t>The hymn echoes the “cloud of witnesses” in Hebrews 12.</a:t>
            </a:r>
          </a:p>
          <a:p>
            <a:pPr>
              <a:lnSpc>
                <a:spcPct val="105000"/>
              </a:lnSpc>
              <a:spcAft>
                <a:spcPts val="800"/>
              </a:spcAft>
              <a:defRPr sz="2000">
                <a:solidFill>
                  <a:srgbClr val="FFF8E8"/>
                </a:solidFill>
                <a:latin typeface="Aptos"/>
              </a:defRPr>
            </a:pPr>
            <a:r>
              <a:t>The faithful who have gone before encourage the church to continue.</a:t>
            </a:r>
          </a:p>
          <a:p>
            <a:pPr>
              <a:lnSpc>
                <a:spcPct val="105000"/>
              </a:lnSpc>
              <a:spcAft>
                <a:spcPts val="800"/>
              </a:spcAft>
              <a:defRPr sz="2000">
                <a:solidFill>
                  <a:srgbClr val="FFF8E8"/>
                </a:solidFill>
                <a:latin typeface="Aptos"/>
              </a:defRPr>
            </a:pPr>
            <a:r>
              <a:t>“Forget the steps already trod” warns against living on yesterday’s obedience.</a:t>
            </a:r>
          </a:p>
          <a:p>
            <a:pPr>
              <a:lnSpc>
                <a:spcPct val="105000"/>
              </a:lnSpc>
              <a:spcAft>
                <a:spcPts val="800"/>
              </a:spcAft>
              <a:defRPr sz="2000">
                <a:solidFill>
                  <a:srgbClr val="FFF8E8"/>
                </a:solidFill>
                <a:latin typeface="Aptos"/>
              </a:defRPr>
            </a:pPr>
            <a:r>
              <a:t>Teaching point: memory should encourage perseverance, not replace it.</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111F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4_side.jpg"/>
          <p:cNvPicPr>
            <a:picLocks noChangeAspect="1"/>
          </p:cNvPicPr>
          <p:nvPr/>
        </p:nvPicPr>
        <p:blipFill>
          <a:blip r:embed="rId2"/>
          <a:stretch>
            <a:fillRect/>
          </a:stretch>
        </p:blipFill>
        <p:spPr>
          <a:xfrm>
            <a:off x="0" y="0"/>
            <a:ext cx="4663440" cy="8229600"/>
          </a:xfrm>
          <a:prstGeom prst="rect">
            <a:avLst/>
          </a:prstGeom>
        </p:spPr>
      </p:pic>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Stanza 3: God’s Enlivening Call</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The prize is given by divine grace</a:t>
            </a:r>
          </a:p>
        </p:txBody>
      </p:sp>
      <p:sp>
        <p:nvSpPr>
          <p:cNvPr id="6" name="Rounded Rectangle 5"/>
          <p:cNvSpPr/>
          <p:nvPr/>
        </p:nvSpPr>
        <p:spPr>
          <a:xfrm>
            <a:off x="5303520" y="1554480"/>
            <a:ext cx="8138160" cy="5120640"/>
          </a:xfrm>
          <a:prstGeom prst="roundRect">
            <a:avLst/>
          </a:prstGeom>
          <a:solidFill>
            <a:srgbClr val="FFF8E8"/>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623560" y="1965960"/>
            <a:ext cx="7360920" cy="3840480"/>
          </a:xfrm>
          <a:prstGeom prst="rect">
            <a:avLst/>
          </a:prstGeom>
          <a:noFill/>
        </p:spPr>
        <p:txBody>
          <a:bodyPr wrap="square">
            <a:normAutofit/>
          </a:bodyPr>
          <a:lstStyle/>
          <a:p>
            <a:pPr>
              <a:lnSpc>
                <a:spcPct val="105000"/>
              </a:lnSpc>
              <a:spcAft>
                <a:spcPts val="800"/>
              </a:spcAft>
              <a:defRPr sz="2100">
                <a:solidFill>
                  <a:srgbClr val="0C1520"/>
                </a:solidFill>
                <a:latin typeface="Aptos"/>
              </a:defRPr>
            </a:pPr>
            <a:r>
              <a:t>The deepest summons comes from God, not from human ambition.</a:t>
            </a:r>
          </a:p>
          <a:p>
            <a:pPr>
              <a:lnSpc>
                <a:spcPct val="105000"/>
              </a:lnSpc>
              <a:spcAft>
                <a:spcPts val="800"/>
              </a:spcAft>
              <a:defRPr sz="2100">
                <a:solidFill>
                  <a:srgbClr val="0C1520"/>
                </a:solidFill>
                <a:latin typeface="Aptos"/>
              </a:defRPr>
            </a:pPr>
            <a:r>
              <a:t>The believer’s energy is awakened by God’s “all-animating voice.”</a:t>
            </a:r>
          </a:p>
          <a:p>
            <a:pPr>
              <a:lnSpc>
                <a:spcPct val="105000"/>
              </a:lnSpc>
              <a:spcAft>
                <a:spcPts val="800"/>
              </a:spcAft>
              <a:defRPr sz="2100">
                <a:solidFill>
                  <a:srgbClr val="0C1520"/>
                </a:solidFill>
                <a:latin typeface="Aptos"/>
              </a:defRPr>
            </a:pPr>
            <a:r>
              <a:t>The prize is presented by God’s own hand, so perseverance remains grace-shaped.</a:t>
            </a:r>
          </a:p>
          <a:p>
            <a:pPr>
              <a:lnSpc>
                <a:spcPct val="105000"/>
              </a:lnSpc>
              <a:spcAft>
                <a:spcPts val="800"/>
              </a:spcAft>
              <a:defRPr sz="2100">
                <a:solidFill>
                  <a:srgbClr val="0C1520"/>
                </a:solidFill>
                <a:latin typeface="Aptos"/>
              </a:defRPr>
            </a:pPr>
            <a:r>
              <a:t>Teaching point: Christian striving is faith responding to God’s call.</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Stanza 4: Honors at Christ’s Feet</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Victory ends in worship</a:t>
            </a:r>
          </a:p>
        </p:txBody>
      </p:sp>
      <p:sp>
        <p:nvSpPr>
          <p:cNvPr id="6" name="Rounded Rectangle 5"/>
          <p:cNvSpPr/>
          <p:nvPr/>
        </p:nvSpPr>
        <p:spPr>
          <a:xfrm>
            <a:off x="868680" y="1600200"/>
            <a:ext cx="6172200" cy="4297680"/>
          </a:xfrm>
          <a:prstGeom prst="roundRect">
            <a:avLst/>
          </a:prstGeom>
          <a:solidFill>
            <a:srgbClr val="0C1520"/>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88720" y="1965960"/>
            <a:ext cx="5486400" cy="3383280"/>
          </a:xfrm>
          <a:prstGeom prst="rect">
            <a:avLst/>
          </a:prstGeom>
          <a:noFill/>
        </p:spPr>
        <p:txBody>
          <a:bodyPr wrap="square">
            <a:normAutofit/>
          </a:bodyPr>
          <a:lstStyle/>
          <a:p>
            <a:pPr>
              <a:lnSpc>
                <a:spcPct val="105000"/>
              </a:lnSpc>
              <a:spcAft>
                <a:spcPts val="800"/>
              </a:spcAft>
              <a:defRPr sz="2000">
                <a:solidFill>
                  <a:srgbClr val="FFF8E8"/>
                </a:solidFill>
                <a:latin typeface="Aptos"/>
              </a:defRPr>
            </a:pPr>
            <a:r>
              <a:t>The race begins through the blessed Savior.</a:t>
            </a:r>
          </a:p>
          <a:p>
            <a:pPr>
              <a:lnSpc>
                <a:spcPct val="105000"/>
              </a:lnSpc>
              <a:spcAft>
                <a:spcPts val="800"/>
              </a:spcAft>
              <a:defRPr sz="2000">
                <a:solidFill>
                  <a:srgbClr val="FFF8E8"/>
                </a:solidFill>
                <a:latin typeface="Aptos"/>
              </a:defRPr>
            </a:pPr>
            <a:r>
              <a:t>Victory is real, but it is not self-glory.</a:t>
            </a:r>
          </a:p>
          <a:p>
            <a:pPr>
              <a:lnSpc>
                <a:spcPct val="105000"/>
              </a:lnSpc>
              <a:spcAft>
                <a:spcPts val="800"/>
              </a:spcAft>
              <a:defRPr sz="2000">
                <a:solidFill>
                  <a:srgbClr val="FFF8E8"/>
                </a:solidFill>
                <a:latin typeface="Aptos"/>
              </a:defRPr>
            </a:pPr>
            <a:r>
              <a:t>The crown is placed at Christ’s feet in humility and adoration.</a:t>
            </a:r>
          </a:p>
          <a:p>
            <a:pPr>
              <a:lnSpc>
                <a:spcPct val="105000"/>
              </a:lnSpc>
              <a:spcAft>
                <a:spcPts val="800"/>
              </a:spcAft>
              <a:defRPr sz="2000">
                <a:solidFill>
                  <a:srgbClr val="FFF8E8"/>
                </a:solidFill>
                <a:latin typeface="Aptos"/>
              </a:defRPr>
            </a:pPr>
            <a:r>
              <a:t>Teaching point: the finish line of discipleship is worship.</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0C15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The Repeated Final Line</a:t>
            </a:r>
          </a:p>
        </p:txBody>
      </p:sp>
      <p:sp>
        <p:nvSpPr>
          <p:cNvPr id="4" name="TextBox 3"/>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Repetition as devotional emphasis</a:t>
            </a:r>
          </a:p>
        </p:txBody>
      </p:sp>
      <p:sp>
        <p:nvSpPr>
          <p:cNvPr id="5" name="Rounded Rectangle 4"/>
          <p:cNvSpPr/>
          <p:nvPr/>
        </p:nvSpPr>
        <p:spPr>
          <a:xfrm>
            <a:off x="822960" y="1417320"/>
            <a:ext cx="5303520" cy="5029200"/>
          </a:xfrm>
          <a:prstGeom prst="roundRect">
            <a:avLst/>
          </a:prstGeom>
          <a:solidFill>
            <a:srgbClr val="FFF8E8"/>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1783080"/>
            <a:ext cx="4572000" cy="548640"/>
          </a:xfrm>
          <a:prstGeom prst="rect">
            <a:avLst/>
          </a:prstGeom>
          <a:noFill/>
        </p:spPr>
        <p:txBody>
          <a:bodyPr wrap="square">
            <a:normAutofit/>
          </a:bodyPr>
          <a:lstStyle/>
          <a:p>
            <a:pPr algn="l">
              <a:defRPr sz="2300" b="1" i="0">
                <a:solidFill>
                  <a:srgbClr val="0C1520"/>
                </a:solidFill>
                <a:latin typeface="Aptos"/>
              </a:defRPr>
            </a:pPr>
            <a:r>
              <a:t>Many hymnals repeat the final line of each stanza.</a:t>
            </a:r>
          </a:p>
        </p:txBody>
      </p:sp>
      <p:sp>
        <p:nvSpPr>
          <p:cNvPr id="7" name="TextBox 6"/>
          <p:cNvSpPr txBox="1"/>
          <p:nvPr/>
        </p:nvSpPr>
        <p:spPr>
          <a:xfrm>
            <a:off x="1143000" y="2514600"/>
            <a:ext cx="4572000" cy="1920240"/>
          </a:xfrm>
          <a:prstGeom prst="rect">
            <a:avLst/>
          </a:prstGeom>
          <a:noFill/>
        </p:spPr>
        <p:txBody>
          <a:bodyPr wrap="square">
            <a:normAutofit/>
          </a:bodyPr>
          <a:lstStyle/>
          <a:p>
            <a:pPr algn="l">
              <a:defRPr sz="2000" b="0" i="0">
                <a:solidFill>
                  <a:srgbClr val="0C1520"/>
                </a:solidFill>
                <a:latin typeface="Aptos"/>
              </a:defRPr>
            </a:pPr>
            <a:r>
              <a:t>This is more than a musical device. It allows the congregation to linger over the stanza’s final image: the crown, the onward way, the prize, and the honors laid down before Christ.</a:t>
            </a:r>
          </a:p>
        </p:txBody>
      </p:sp>
      <p:pic>
        <p:nvPicPr>
          <p:cNvPr id="8" name="Picture 7" descr="visual_1.jpg"/>
          <p:cNvPicPr>
            <a:picLocks noChangeAspect="1"/>
          </p:cNvPicPr>
          <p:nvPr/>
        </p:nvPicPr>
        <p:blipFill>
          <a:blip r:embed="rId2"/>
          <a:stretch>
            <a:fillRect/>
          </a:stretch>
        </p:blipFill>
        <p:spPr>
          <a:xfrm>
            <a:off x="6720840" y="1554480"/>
            <a:ext cx="6629400" cy="3730752"/>
          </a:xfrm>
          <a:prstGeom prst="rect">
            <a:avLst/>
          </a:prstGeom>
        </p:spPr>
      </p:pic>
      <p:sp>
        <p:nvSpPr>
          <p:cNvPr id="9" name="TextBox 8"/>
          <p:cNvSpPr txBox="1"/>
          <p:nvPr/>
        </p:nvSpPr>
        <p:spPr>
          <a:xfrm>
            <a:off x="6903720" y="5577840"/>
            <a:ext cx="6217920" cy="365760"/>
          </a:xfrm>
          <a:prstGeom prst="rect">
            <a:avLst/>
          </a:prstGeom>
          <a:noFill/>
        </p:spPr>
        <p:txBody>
          <a:bodyPr wrap="square">
            <a:normAutofit/>
          </a:bodyPr>
          <a:lstStyle/>
          <a:p>
            <a:pPr algn="l">
              <a:defRPr sz="1800" b="1" i="0">
                <a:solidFill>
                  <a:srgbClr val="E8BC70"/>
                </a:solidFill>
                <a:latin typeface="Aptos"/>
              </a:defRPr>
            </a:pPr>
            <a:r>
              <a:t>Teaching cue: sing the repeats with intent, not as automatic echoes.</a:t>
            </a:r>
          </a:p>
        </p:txBody>
      </p:sp>
      <p:sp>
        <p:nvSpPr>
          <p:cNvPr id="10" name="TextBox 9"/>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11" name="TextBox 10"/>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111F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Theological Themes</a:t>
            </a:r>
          </a:p>
        </p:txBody>
      </p:sp>
      <p:sp>
        <p:nvSpPr>
          <p:cNvPr id="4" name="TextBox 3"/>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Six anchors for teaching</a:t>
            </a:r>
          </a:p>
        </p:txBody>
      </p:sp>
      <p:sp>
        <p:nvSpPr>
          <p:cNvPr id="5" name="Rounded Rectangle 4"/>
          <p:cNvSpPr/>
          <p:nvPr/>
        </p:nvSpPr>
        <p:spPr>
          <a:xfrm>
            <a:off x="777240" y="1508760"/>
            <a:ext cx="3931920" cy="146304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691639"/>
            <a:ext cx="3291840" cy="274320"/>
          </a:xfrm>
          <a:prstGeom prst="rect">
            <a:avLst/>
          </a:prstGeom>
          <a:noFill/>
        </p:spPr>
        <p:txBody>
          <a:bodyPr wrap="square">
            <a:normAutofit/>
          </a:bodyPr>
          <a:lstStyle/>
          <a:p>
            <a:pPr algn="l">
              <a:defRPr sz="2000" b="1" i="0">
                <a:solidFill>
                  <a:srgbClr val="0C1520"/>
                </a:solidFill>
                <a:latin typeface="Aptos"/>
              </a:defRPr>
            </a:pPr>
            <a:r>
              <a:t>Perseverance</a:t>
            </a:r>
          </a:p>
        </p:txBody>
      </p:sp>
      <p:sp>
        <p:nvSpPr>
          <p:cNvPr id="7" name="TextBox 6"/>
          <p:cNvSpPr txBox="1"/>
          <p:nvPr/>
        </p:nvSpPr>
        <p:spPr>
          <a:xfrm>
            <a:off x="1005840" y="2167128"/>
            <a:ext cx="3291840" cy="457200"/>
          </a:xfrm>
          <a:prstGeom prst="rect">
            <a:avLst/>
          </a:prstGeom>
          <a:noFill/>
        </p:spPr>
        <p:txBody>
          <a:bodyPr wrap="square">
            <a:normAutofit/>
          </a:bodyPr>
          <a:lstStyle/>
          <a:p>
            <a:pPr algn="l">
              <a:defRPr sz="1600" b="0" i="0">
                <a:solidFill>
                  <a:srgbClr val="0C1520"/>
                </a:solidFill>
                <a:latin typeface="Aptos"/>
              </a:defRPr>
            </a:pPr>
            <a:r>
              <a:t>Faith continues under pressure.</a:t>
            </a:r>
          </a:p>
        </p:txBody>
      </p:sp>
      <p:sp>
        <p:nvSpPr>
          <p:cNvPr id="8" name="Rounded Rectangle 7"/>
          <p:cNvSpPr/>
          <p:nvPr/>
        </p:nvSpPr>
        <p:spPr>
          <a:xfrm>
            <a:off x="5349240" y="1508760"/>
            <a:ext cx="3931920" cy="146304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577840" y="1691639"/>
            <a:ext cx="3291840" cy="274320"/>
          </a:xfrm>
          <a:prstGeom prst="rect">
            <a:avLst/>
          </a:prstGeom>
          <a:noFill/>
        </p:spPr>
        <p:txBody>
          <a:bodyPr wrap="square">
            <a:normAutofit/>
          </a:bodyPr>
          <a:lstStyle/>
          <a:p>
            <a:pPr algn="l">
              <a:defRPr sz="2000" b="1" i="0">
                <a:solidFill>
                  <a:srgbClr val="0C1520"/>
                </a:solidFill>
                <a:latin typeface="Aptos"/>
              </a:defRPr>
            </a:pPr>
            <a:r>
              <a:t>Sanctification</a:t>
            </a:r>
          </a:p>
        </p:txBody>
      </p:sp>
      <p:sp>
        <p:nvSpPr>
          <p:cNvPr id="10" name="TextBox 9"/>
          <p:cNvSpPr txBox="1"/>
          <p:nvPr/>
        </p:nvSpPr>
        <p:spPr>
          <a:xfrm>
            <a:off x="5577840" y="2167128"/>
            <a:ext cx="3291840" cy="457200"/>
          </a:xfrm>
          <a:prstGeom prst="rect">
            <a:avLst/>
          </a:prstGeom>
          <a:noFill/>
        </p:spPr>
        <p:txBody>
          <a:bodyPr wrap="square">
            <a:normAutofit/>
          </a:bodyPr>
          <a:lstStyle/>
          <a:p>
            <a:pPr algn="l">
              <a:defRPr sz="1600" b="0" i="0">
                <a:solidFill>
                  <a:srgbClr val="0C1520"/>
                </a:solidFill>
                <a:latin typeface="Aptos"/>
              </a:defRPr>
            </a:pPr>
            <a:r>
              <a:t>Grace forms disciplined obedience.</a:t>
            </a:r>
          </a:p>
        </p:txBody>
      </p:sp>
      <p:sp>
        <p:nvSpPr>
          <p:cNvPr id="11" name="Rounded Rectangle 10"/>
          <p:cNvSpPr/>
          <p:nvPr/>
        </p:nvSpPr>
        <p:spPr>
          <a:xfrm>
            <a:off x="9921240" y="1508760"/>
            <a:ext cx="3931920" cy="146304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149840" y="1691639"/>
            <a:ext cx="3291840" cy="274320"/>
          </a:xfrm>
          <a:prstGeom prst="rect">
            <a:avLst/>
          </a:prstGeom>
          <a:noFill/>
        </p:spPr>
        <p:txBody>
          <a:bodyPr wrap="square">
            <a:normAutofit/>
          </a:bodyPr>
          <a:lstStyle/>
          <a:p>
            <a:pPr algn="l">
              <a:defRPr sz="2000" b="1" i="0">
                <a:solidFill>
                  <a:srgbClr val="0C1520"/>
                </a:solidFill>
                <a:latin typeface="Aptos"/>
              </a:defRPr>
            </a:pPr>
            <a:r>
              <a:t>Witness</a:t>
            </a:r>
          </a:p>
        </p:txBody>
      </p:sp>
      <p:sp>
        <p:nvSpPr>
          <p:cNvPr id="13" name="TextBox 12"/>
          <p:cNvSpPr txBox="1"/>
          <p:nvPr/>
        </p:nvSpPr>
        <p:spPr>
          <a:xfrm>
            <a:off x="10149840" y="2167128"/>
            <a:ext cx="3291840" cy="457200"/>
          </a:xfrm>
          <a:prstGeom prst="rect">
            <a:avLst/>
          </a:prstGeom>
          <a:noFill/>
        </p:spPr>
        <p:txBody>
          <a:bodyPr wrap="square">
            <a:normAutofit/>
          </a:bodyPr>
          <a:lstStyle/>
          <a:p>
            <a:pPr algn="l">
              <a:defRPr sz="1600" b="0" i="0">
                <a:solidFill>
                  <a:srgbClr val="0C1520"/>
                </a:solidFill>
                <a:latin typeface="Aptos"/>
              </a:defRPr>
            </a:pPr>
            <a:r>
              <a:t>The faithful encourage the living church.</a:t>
            </a:r>
          </a:p>
        </p:txBody>
      </p:sp>
      <p:sp>
        <p:nvSpPr>
          <p:cNvPr id="14" name="Rounded Rectangle 13"/>
          <p:cNvSpPr/>
          <p:nvPr/>
        </p:nvSpPr>
        <p:spPr>
          <a:xfrm>
            <a:off x="777240" y="3657600"/>
            <a:ext cx="3931920" cy="146304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05840" y="3840480"/>
            <a:ext cx="3291840" cy="274320"/>
          </a:xfrm>
          <a:prstGeom prst="rect">
            <a:avLst/>
          </a:prstGeom>
          <a:noFill/>
        </p:spPr>
        <p:txBody>
          <a:bodyPr wrap="square">
            <a:normAutofit/>
          </a:bodyPr>
          <a:lstStyle/>
          <a:p>
            <a:pPr algn="l">
              <a:defRPr sz="2000" b="1" i="0">
                <a:solidFill>
                  <a:srgbClr val="0C1520"/>
                </a:solidFill>
                <a:latin typeface="Aptos"/>
              </a:defRPr>
            </a:pPr>
            <a:r>
              <a:t>Calling</a:t>
            </a:r>
          </a:p>
        </p:txBody>
      </p:sp>
      <p:sp>
        <p:nvSpPr>
          <p:cNvPr id="16" name="TextBox 15"/>
          <p:cNvSpPr txBox="1"/>
          <p:nvPr/>
        </p:nvSpPr>
        <p:spPr>
          <a:xfrm>
            <a:off x="1005840" y="4315968"/>
            <a:ext cx="3291840" cy="457200"/>
          </a:xfrm>
          <a:prstGeom prst="rect">
            <a:avLst/>
          </a:prstGeom>
          <a:noFill/>
        </p:spPr>
        <p:txBody>
          <a:bodyPr wrap="square">
            <a:normAutofit/>
          </a:bodyPr>
          <a:lstStyle/>
          <a:p>
            <a:pPr algn="l">
              <a:defRPr sz="1600" b="0" i="0">
                <a:solidFill>
                  <a:srgbClr val="0C1520"/>
                </a:solidFill>
                <a:latin typeface="Aptos"/>
              </a:defRPr>
            </a:pPr>
            <a:r>
              <a:t>God’s voice awakens spiritual life.</a:t>
            </a:r>
          </a:p>
        </p:txBody>
      </p:sp>
      <p:sp>
        <p:nvSpPr>
          <p:cNvPr id="17" name="Rounded Rectangle 16"/>
          <p:cNvSpPr/>
          <p:nvPr/>
        </p:nvSpPr>
        <p:spPr>
          <a:xfrm>
            <a:off x="5349240" y="3657600"/>
            <a:ext cx="3931920" cy="146304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577840" y="3840480"/>
            <a:ext cx="3291840" cy="274320"/>
          </a:xfrm>
          <a:prstGeom prst="rect">
            <a:avLst/>
          </a:prstGeom>
          <a:noFill/>
        </p:spPr>
        <p:txBody>
          <a:bodyPr wrap="square">
            <a:normAutofit/>
          </a:bodyPr>
          <a:lstStyle/>
          <a:p>
            <a:pPr algn="l">
              <a:defRPr sz="2000" b="1" i="0">
                <a:solidFill>
                  <a:srgbClr val="0C1520"/>
                </a:solidFill>
                <a:latin typeface="Aptos"/>
              </a:defRPr>
            </a:pPr>
            <a:r>
              <a:t>Hope</a:t>
            </a:r>
          </a:p>
        </p:txBody>
      </p:sp>
      <p:sp>
        <p:nvSpPr>
          <p:cNvPr id="19" name="TextBox 18"/>
          <p:cNvSpPr txBox="1"/>
          <p:nvPr/>
        </p:nvSpPr>
        <p:spPr>
          <a:xfrm>
            <a:off x="5577840" y="4315968"/>
            <a:ext cx="3291840" cy="457200"/>
          </a:xfrm>
          <a:prstGeom prst="rect">
            <a:avLst/>
          </a:prstGeom>
          <a:noFill/>
        </p:spPr>
        <p:txBody>
          <a:bodyPr wrap="square">
            <a:normAutofit/>
          </a:bodyPr>
          <a:lstStyle/>
          <a:p>
            <a:pPr algn="l">
              <a:defRPr sz="1600" b="0" i="0">
                <a:solidFill>
                  <a:srgbClr val="0C1520"/>
                </a:solidFill>
                <a:latin typeface="Aptos"/>
              </a:defRPr>
            </a:pPr>
            <a:r>
              <a:t>The prize is incorruptible and promised.</a:t>
            </a:r>
          </a:p>
        </p:txBody>
      </p:sp>
      <p:sp>
        <p:nvSpPr>
          <p:cNvPr id="20" name="Rounded Rectangle 19"/>
          <p:cNvSpPr/>
          <p:nvPr/>
        </p:nvSpPr>
        <p:spPr>
          <a:xfrm>
            <a:off x="9921240" y="3657600"/>
            <a:ext cx="3931920" cy="146304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149840" y="3840480"/>
            <a:ext cx="3291840" cy="274320"/>
          </a:xfrm>
          <a:prstGeom prst="rect">
            <a:avLst/>
          </a:prstGeom>
          <a:noFill/>
        </p:spPr>
        <p:txBody>
          <a:bodyPr wrap="square">
            <a:normAutofit/>
          </a:bodyPr>
          <a:lstStyle/>
          <a:p>
            <a:pPr algn="l">
              <a:defRPr sz="2000" b="1" i="0">
                <a:solidFill>
                  <a:srgbClr val="0C1520"/>
                </a:solidFill>
                <a:latin typeface="Aptos"/>
              </a:defRPr>
            </a:pPr>
            <a:r>
              <a:t>Worship</a:t>
            </a:r>
          </a:p>
        </p:txBody>
      </p:sp>
      <p:sp>
        <p:nvSpPr>
          <p:cNvPr id="22" name="TextBox 21"/>
          <p:cNvSpPr txBox="1"/>
          <p:nvPr/>
        </p:nvSpPr>
        <p:spPr>
          <a:xfrm>
            <a:off x="10149840" y="4315968"/>
            <a:ext cx="3291840" cy="457200"/>
          </a:xfrm>
          <a:prstGeom prst="rect">
            <a:avLst/>
          </a:prstGeom>
          <a:noFill/>
        </p:spPr>
        <p:txBody>
          <a:bodyPr wrap="square">
            <a:normAutofit/>
          </a:bodyPr>
          <a:lstStyle/>
          <a:p>
            <a:pPr algn="l">
              <a:defRPr sz="1600" b="0" i="0">
                <a:solidFill>
                  <a:srgbClr val="0C1520"/>
                </a:solidFill>
                <a:latin typeface="Aptos"/>
              </a:defRPr>
            </a:pPr>
            <a:r>
              <a:t>Every crown returns to Christ.</a:t>
            </a:r>
          </a:p>
        </p:txBody>
      </p:sp>
      <p:sp>
        <p:nvSpPr>
          <p:cNvPr id="23" name="TextBox 22"/>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24" name="TextBox 23"/>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0C15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2.jpg"/>
          <p:cNvPicPr>
            <a:picLocks noChangeAspect="1"/>
          </p:cNvPicPr>
          <p:nvPr/>
        </p:nvPicPr>
        <p:blipFill>
          <a:blip r:embed="rId2"/>
          <a:stretch>
            <a:fillRect/>
          </a:stretch>
        </p:blipFill>
        <p:spPr>
          <a:xfrm>
            <a:off x="8046720" y="1234440"/>
            <a:ext cx="5394960" cy="3017520"/>
          </a:xfrm>
          <a:prstGeom prst="rect">
            <a:avLst/>
          </a:prstGeom>
        </p:spPr>
      </p:pic>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Literary and Musical Observations</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How the hymn carries its message</a:t>
            </a:r>
          </a:p>
        </p:txBody>
      </p:sp>
      <p:sp>
        <p:nvSpPr>
          <p:cNvPr id="6" name="TextBox 5"/>
          <p:cNvSpPr txBox="1"/>
          <p:nvPr/>
        </p:nvSpPr>
        <p:spPr>
          <a:xfrm>
            <a:off x="868680" y="1554480"/>
            <a:ext cx="6675120" cy="4389120"/>
          </a:xfrm>
          <a:prstGeom prst="rect">
            <a:avLst/>
          </a:prstGeom>
          <a:noFill/>
        </p:spPr>
        <p:txBody>
          <a:bodyPr wrap="square">
            <a:normAutofit/>
          </a:bodyPr>
          <a:lstStyle/>
          <a:p>
            <a:pPr>
              <a:lnSpc>
                <a:spcPct val="105000"/>
              </a:lnSpc>
              <a:spcAft>
                <a:spcPts val="800"/>
              </a:spcAft>
              <a:defRPr sz="2100">
                <a:solidFill>
                  <a:srgbClr val="FFF8E8"/>
                </a:solidFill>
                <a:latin typeface="Aptos"/>
              </a:defRPr>
            </a:pPr>
            <a:r>
              <a:t>Common Meter makes the text easy to sing and remember.</a:t>
            </a:r>
          </a:p>
          <a:p>
            <a:pPr>
              <a:lnSpc>
                <a:spcPct val="105000"/>
              </a:lnSpc>
              <a:spcAft>
                <a:spcPts val="800"/>
              </a:spcAft>
              <a:defRPr sz="2100">
                <a:solidFill>
                  <a:srgbClr val="FFF8E8"/>
                </a:solidFill>
                <a:latin typeface="Aptos"/>
              </a:defRPr>
            </a:pPr>
            <a:r>
              <a:t>The frequent pairing with CHRISTMAS gives the hymn forward motion and brightness.</a:t>
            </a:r>
          </a:p>
          <a:p>
            <a:pPr>
              <a:lnSpc>
                <a:spcPct val="105000"/>
              </a:lnSpc>
              <a:spcAft>
                <a:spcPts val="800"/>
              </a:spcAft>
              <a:defRPr sz="2100">
                <a:solidFill>
                  <a:srgbClr val="FFF8E8"/>
                </a:solidFill>
                <a:latin typeface="Aptos"/>
              </a:defRPr>
            </a:pPr>
            <a:r>
              <a:t>The tone is urgent but not frantic; the music should be firm, hopeful, and unhurried.</a:t>
            </a:r>
          </a:p>
          <a:p>
            <a:pPr>
              <a:lnSpc>
                <a:spcPct val="105000"/>
              </a:lnSpc>
              <a:spcAft>
                <a:spcPts val="800"/>
              </a:spcAft>
              <a:defRPr sz="2100">
                <a:solidFill>
                  <a:srgbClr val="FFF8E8"/>
                </a:solidFill>
                <a:latin typeface="Aptos"/>
              </a:defRPr>
            </a:pPr>
            <a:r>
              <a:t>The text moves from command, to encouragement, to God’s call, to Christ-centered worship.</a:t>
            </a:r>
          </a:p>
        </p:txBody>
      </p:sp>
      <p:sp>
        <p:nvSpPr>
          <p:cNvPr id="7" name="Rectangle 6"/>
          <p:cNvSpPr/>
          <p:nvPr/>
        </p:nvSpPr>
        <p:spPr>
          <a:xfrm>
            <a:off x="8321040" y="4892040"/>
            <a:ext cx="4754880" cy="18288"/>
          </a:xfrm>
          <a:prstGeom prst="rect">
            <a:avLst/>
          </a:prstGeom>
          <a:solidFill>
            <a:srgbClr val="E8BC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8321040" y="5093207"/>
            <a:ext cx="4754880" cy="18288"/>
          </a:xfrm>
          <a:prstGeom prst="rect">
            <a:avLst/>
          </a:prstGeom>
          <a:solidFill>
            <a:srgbClr val="E8BC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8321040" y="5294376"/>
            <a:ext cx="4754880" cy="18288"/>
          </a:xfrm>
          <a:prstGeom prst="rect">
            <a:avLst/>
          </a:prstGeom>
          <a:solidFill>
            <a:srgbClr val="E8BC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8321040" y="5495544"/>
            <a:ext cx="4754880" cy="18288"/>
          </a:xfrm>
          <a:prstGeom prst="rect">
            <a:avLst/>
          </a:prstGeom>
          <a:solidFill>
            <a:srgbClr val="E8BC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8321040" y="5696712"/>
            <a:ext cx="4754880" cy="18288"/>
          </a:xfrm>
          <a:prstGeom prst="rect">
            <a:avLst/>
          </a:prstGeom>
          <a:solidFill>
            <a:srgbClr val="E8BC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13" name="TextBox 12"/>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Pastoral and Worship Use</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Where this hymn can serve the church</a:t>
            </a:r>
          </a:p>
        </p:txBody>
      </p:sp>
      <p:sp>
        <p:nvSpPr>
          <p:cNvPr id="6" name="Rounded Rectangle 5"/>
          <p:cNvSpPr/>
          <p:nvPr/>
        </p:nvSpPr>
        <p:spPr>
          <a:xfrm>
            <a:off x="914400" y="1600200"/>
            <a:ext cx="5486400" cy="4389120"/>
          </a:xfrm>
          <a:prstGeom prst="roundRect">
            <a:avLst/>
          </a:prstGeom>
          <a:solidFill>
            <a:srgbClr val="0C1520"/>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234440" y="1920240"/>
            <a:ext cx="4846320" cy="3474720"/>
          </a:xfrm>
          <a:prstGeom prst="rect">
            <a:avLst/>
          </a:prstGeom>
          <a:noFill/>
        </p:spPr>
        <p:txBody>
          <a:bodyPr wrap="square">
            <a:normAutofit/>
          </a:bodyPr>
          <a:lstStyle/>
          <a:p>
            <a:pPr>
              <a:lnSpc>
                <a:spcPct val="105000"/>
              </a:lnSpc>
              <a:spcAft>
                <a:spcPts val="800"/>
              </a:spcAft>
              <a:defRPr sz="2000">
                <a:solidFill>
                  <a:srgbClr val="FFF8E8"/>
                </a:solidFill>
                <a:latin typeface="Aptos"/>
              </a:defRPr>
            </a:pPr>
            <a:r>
              <a:t>Commitment or renewal services</a:t>
            </a:r>
          </a:p>
          <a:p>
            <a:pPr>
              <a:lnSpc>
                <a:spcPct val="105000"/>
              </a:lnSpc>
              <a:spcAft>
                <a:spcPts val="800"/>
              </a:spcAft>
              <a:defRPr sz="2000">
                <a:solidFill>
                  <a:srgbClr val="FFF8E8"/>
                </a:solidFill>
                <a:latin typeface="Aptos"/>
              </a:defRPr>
            </a:pPr>
            <a:r>
              <a:t>Sermons on Hebrews 12, Philippians 3, or 1 Corinthians 9</a:t>
            </a:r>
          </a:p>
          <a:p>
            <a:pPr>
              <a:lnSpc>
                <a:spcPct val="105000"/>
              </a:lnSpc>
              <a:spcAft>
                <a:spcPts val="800"/>
              </a:spcAft>
              <a:defRPr sz="2000">
                <a:solidFill>
                  <a:srgbClr val="FFF8E8"/>
                </a:solidFill>
                <a:latin typeface="Aptos"/>
              </a:defRPr>
            </a:pPr>
            <a:r>
              <a:t>Lessons on sanctification and disciplined discipleship</a:t>
            </a:r>
          </a:p>
          <a:p>
            <a:pPr>
              <a:lnSpc>
                <a:spcPct val="105000"/>
              </a:lnSpc>
              <a:spcAft>
                <a:spcPts val="800"/>
              </a:spcAft>
              <a:defRPr sz="2000">
                <a:solidFill>
                  <a:srgbClr val="FFF8E8"/>
                </a:solidFill>
                <a:latin typeface="Aptos"/>
              </a:defRPr>
            </a:pPr>
            <a:r>
              <a:t>Pastoral encouragement for weary Christians</a:t>
            </a:r>
          </a:p>
          <a:p>
            <a:pPr>
              <a:lnSpc>
                <a:spcPct val="105000"/>
              </a:lnSpc>
              <a:spcAft>
                <a:spcPts val="800"/>
              </a:spcAft>
              <a:defRPr sz="2000">
                <a:solidFill>
                  <a:srgbClr val="FFF8E8"/>
                </a:solidFill>
                <a:latin typeface="Aptos"/>
              </a:defRPr>
            </a:pPr>
            <a:r>
              <a:t>Closing hymn after a call to perseverance</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111F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Teaching Questions</a:t>
            </a:r>
          </a:p>
        </p:txBody>
      </p:sp>
      <p:sp>
        <p:nvSpPr>
          <p:cNvPr id="4" name="TextBox 3"/>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Questions that move from text to life</a:t>
            </a:r>
          </a:p>
        </p:txBody>
      </p:sp>
      <p:sp>
        <p:nvSpPr>
          <p:cNvPr id="5" name="Rounded Rectangle 4"/>
          <p:cNvSpPr/>
          <p:nvPr/>
        </p:nvSpPr>
        <p:spPr>
          <a:xfrm>
            <a:off x="914400" y="1417320"/>
            <a:ext cx="12527280" cy="749808"/>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1572768"/>
            <a:ext cx="457200" cy="228600"/>
          </a:xfrm>
          <a:prstGeom prst="rect">
            <a:avLst/>
          </a:prstGeom>
          <a:noFill/>
        </p:spPr>
        <p:txBody>
          <a:bodyPr wrap="square">
            <a:normAutofit/>
          </a:bodyPr>
          <a:lstStyle/>
          <a:p>
            <a:pPr algn="ctr">
              <a:defRPr sz="1600" b="1" i="0">
                <a:solidFill>
                  <a:srgbClr val="304866"/>
                </a:solidFill>
                <a:latin typeface="Aptos"/>
              </a:defRPr>
            </a:pPr>
            <a:r>
              <a:t>1</a:t>
            </a:r>
          </a:p>
        </p:txBody>
      </p:sp>
      <p:sp>
        <p:nvSpPr>
          <p:cNvPr id="7" name="TextBox 6"/>
          <p:cNvSpPr txBox="1"/>
          <p:nvPr/>
        </p:nvSpPr>
        <p:spPr>
          <a:xfrm>
            <a:off x="1737360" y="1517904"/>
            <a:ext cx="10927080" cy="320040"/>
          </a:xfrm>
          <a:prstGeom prst="rect">
            <a:avLst/>
          </a:prstGeom>
          <a:noFill/>
        </p:spPr>
        <p:txBody>
          <a:bodyPr wrap="square">
            <a:normAutofit/>
          </a:bodyPr>
          <a:lstStyle/>
          <a:p>
            <a:pPr algn="l">
              <a:defRPr sz="1800" b="0" i="0">
                <a:solidFill>
                  <a:srgbClr val="0C1520"/>
                </a:solidFill>
                <a:latin typeface="Aptos"/>
              </a:defRPr>
            </a:pPr>
            <a:r>
              <a:t>Where do you see the race imagery most clearly in the hymn?</a:t>
            </a:r>
          </a:p>
        </p:txBody>
      </p:sp>
      <p:sp>
        <p:nvSpPr>
          <p:cNvPr id="8" name="Rounded Rectangle 7"/>
          <p:cNvSpPr/>
          <p:nvPr/>
        </p:nvSpPr>
        <p:spPr>
          <a:xfrm>
            <a:off x="914400" y="2468880"/>
            <a:ext cx="12527280" cy="749808"/>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143000" y="2624328"/>
            <a:ext cx="457200" cy="228600"/>
          </a:xfrm>
          <a:prstGeom prst="rect">
            <a:avLst/>
          </a:prstGeom>
          <a:noFill/>
        </p:spPr>
        <p:txBody>
          <a:bodyPr wrap="square">
            <a:normAutofit/>
          </a:bodyPr>
          <a:lstStyle/>
          <a:p>
            <a:pPr algn="ctr">
              <a:defRPr sz="1600" b="1" i="0">
                <a:solidFill>
                  <a:srgbClr val="304866"/>
                </a:solidFill>
                <a:latin typeface="Aptos"/>
              </a:defRPr>
            </a:pPr>
            <a:r>
              <a:t>2</a:t>
            </a:r>
          </a:p>
        </p:txBody>
      </p:sp>
      <p:sp>
        <p:nvSpPr>
          <p:cNvPr id="10" name="TextBox 9"/>
          <p:cNvSpPr txBox="1"/>
          <p:nvPr/>
        </p:nvSpPr>
        <p:spPr>
          <a:xfrm>
            <a:off x="1737360" y="2569463"/>
            <a:ext cx="10927080" cy="320040"/>
          </a:xfrm>
          <a:prstGeom prst="rect">
            <a:avLst/>
          </a:prstGeom>
          <a:noFill/>
        </p:spPr>
        <p:txBody>
          <a:bodyPr wrap="square">
            <a:normAutofit/>
          </a:bodyPr>
          <a:lstStyle/>
          <a:p>
            <a:pPr algn="l">
              <a:defRPr sz="1800" b="0" i="0">
                <a:solidFill>
                  <a:srgbClr val="0C1520"/>
                </a:solidFill>
                <a:latin typeface="Aptos"/>
              </a:defRPr>
            </a:pPr>
            <a:r>
              <a:t>What spiritual “weights” might need to be laid aside?</a:t>
            </a:r>
          </a:p>
        </p:txBody>
      </p:sp>
      <p:sp>
        <p:nvSpPr>
          <p:cNvPr id="11" name="Rounded Rectangle 10"/>
          <p:cNvSpPr/>
          <p:nvPr/>
        </p:nvSpPr>
        <p:spPr>
          <a:xfrm>
            <a:off x="914400" y="3520439"/>
            <a:ext cx="12527280" cy="749808"/>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3000" y="3675887"/>
            <a:ext cx="457200" cy="228600"/>
          </a:xfrm>
          <a:prstGeom prst="rect">
            <a:avLst/>
          </a:prstGeom>
          <a:noFill/>
        </p:spPr>
        <p:txBody>
          <a:bodyPr wrap="square">
            <a:normAutofit/>
          </a:bodyPr>
          <a:lstStyle/>
          <a:p>
            <a:pPr algn="ctr">
              <a:defRPr sz="1600" b="1" i="0">
                <a:solidFill>
                  <a:srgbClr val="304866"/>
                </a:solidFill>
                <a:latin typeface="Aptos"/>
              </a:defRPr>
            </a:pPr>
            <a:r>
              <a:t>3</a:t>
            </a:r>
          </a:p>
        </p:txBody>
      </p:sp>
      <p:sp>
        <p:nvSpPr>
          <p:cNvPr id="13" name="TextBox 12"/>
          <p:cNvSpPr txBox="1"/>
          <p:nvPr/>
        </p:nvSpPr>
        <p:spPr>
          <a:xfrm>
            <a:off x="1737360" y="3621024"/>
            <a:ext cx="10927080" cy="320040"/>
          </a:xfrm>
          <a:prstGeom prst="rect">
            <a:avLst/>
          </a:prstGeom>
          <a:noFill/>
        </p:spPr>
        <p:txBody>
          <a:bodyPr wrap="square">
            <a:normAutofit/>
          </a:bodyPr>
          <a:lstStyle/>
          <a:p>
            <a:pPr algn="l">
              <a:defRPr sz="1800" b="0" i="0">
                <a:solidFill>
                  <a:srgbClr val="0C1520"/>
                </a:solidFill>
                <a:latin typeface="Aptos"/>
              </a:defRPr>
            </a:pPr>
            <a:r>
              <a:t>How do witnesses from the past encourage present obedience?</a:t>
            </a:r>
          </a:p>
        </p:txBody>
      </p:sp>
      <p:sp>
        <p:nvSpPr>
          <p:cNvPr id="14" name="Rounded Rectangle 13"/>
          <p:cNvSpPr/>
          <p:nvPr/>
        </p:nvSpPr>
        <p:spPr>
          <a:xfrm>
            <a:off x="914400" y="4572000"/>
            <a:ext cx="12527280" cy="749808"/>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143000" y="4727448"/>
            <a:ext cx="457200" cy="228600"/>
          </a:xfrm>
          <a:prstGeom prst="rect">
            <a:avLst/>
          </a:prstGeom>
          <a:noFill/>
        </p:spPr>
        <p:txBody>
          <a:bodyPr wrap="square">
            <a:normAutofit/>
          </a:bodyPr>
          <a:lstStyle/>
          <a:p>
            <a:pPr algn="ctr">
              <a:defRPr sz="1600" b="1" i="0">
                <a:solidFill>
                  <a:srgbClr val="304866"/>
                </a:solidFill>
                <a:latin typeface="Aptos"/>
              </a:defRPr>
            </a:pPr>
            <a:r>
              <a:t>4</a:t>
            </a:r>
          </a:p>
        </p:txBody>
      </p:sp>
      <p:sp>
        <p:nvSpPr>
          <p:cNvPr id="16" name="TextBox 15"/>
          <p:cNvSpPr txBox="1"/>
          <p:nvPr/>
        </p:nvSpPr>
        <p:spPr>
          <a:xfrm>
            <a:off x="1737360" y="4672583"/>
            <a:ext cx="10927080" cy="320040"/>
          </a:xfrm>
          <a:prstGeom prst="rect">
            <a:avLst/>
          </a:prstGeom>
          <a:noFill/>
        </p:spPr>
        <p:txBody>
          <a:bodyPr wrap="square">
            <a:normAutofit/>
          </a:bodyPr>
          <a:lstStyle/>
          <a:p>
            <a:pPr algn="l">
              <a:defRPr sz="1800" b="0" i="0">
                <a:solidFill>
                  <a:srgbClr val="0C1520"/>
                </a:solidFill>
                <a:latin typeface="Aptos"/>
              </a:defRPr>
            </a:pPr>
            <a:r>
              <a:t>What difference does it make that God’s own voice calls the believer onward?</a:t>
            </a:r>
          </a:p>
        </p:txBody>
      </p:sp>
      <p:sp>
        <p:nvSpPr>
          <p:cNvPr id="17" name="Rounded Rectangle 16"/>
          <p:cNvSpPr/>
          <p:nvPr/>
        </p:nvSpPr>
        <p:spPr>
          <a:xfrm>
            <a:off x="914400" y="5623559"/>
            <a:ext cx="12527280" cy="749808"/>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143000" y="5779007"/>
            <a:ext cx="457200" cy="228600"/>
          </a:xfrm>
          <a:prstGeom prst="rect">
            <a:avLst/>
          </a:prstGeom>
          <a:noFill/>
        </p:spPr>
        <p:txBody>
          <a:bodyPr wrap="square">
            <a:normAutofit/>
          </a:bodyPr>
          <a:lstStyle/>
          <a:p>
            <a:pPr algn="ctr">
              <a:defRPr sz="1600" b="1" i="0">
                <a:solidFill>
                  <a:srgbClr val="304866"/>
                </a:solidFill>
                <a:latin typeface="Aptos"/>
              </a:defRPr>
            </a:pPr>
            <a:r>
              <a:t>5</a:t>
            </a:r>
          </a:p>
        </p:txBody>
      </p:sp>
      <p:sp>
        <p:nvSpPr>
          <p:cNvPr id="19" name="TextBox 18"/>
          <p:cNvSpPr txBox="1"/>
          <p:nvPr/>
        </p:nvSpPr>
        <p:spPr>
          <a:xfrm>
            <a:off x="1737360" y="5724144"/>
            <a:ext cx="10927080" cy="320040"/>
          </a:xfrm>
          <a:prstGeom prst="rect">
            <a:avLst/>
          </a:prstGeom>
          <a:noFill/>
        </p:spPr>
        <p:txBody>
          <a:bodyPr wrap="square">
            <a:normAutofit/>
          </a:bodyPr>
          <a:lstStyle/>
          <a:p>
            <a:pPr algn="l">
              <a:defRPr sz="1800" b="0" i="0">
                <a:solidFill>
                  <a:srgbClr val="0C1520"/>
                </a:solidFill>
                <a:latin typeface="Aptos"/>
              </a:defRPr>
            </a:pPr>
            <a:r>
              <a:t>Why does the hymn end with honors laid at Christ’s feet?</a:t>
            </a:r>
          </a:p>
        </p:txBody>
      </p:sp>
      <p:sp>
        <p:nvSpPr>
          <p:cNvPr id="20" name="TextBox 19"/>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21" name="TextBox 20"/>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0C15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2_side.jpg"/>
          <p:cNvPicPr>
            <a:picLocks noChangeAspect="1"/>
          </p:cNvPicPr>
          <p:nvPr/>
        </p:nvPicPr>
        <p:blipFill>
          <a:blip r:embed="rId2"/>
          <a:stretch>
            <a:fillRect/>
          </a:stretch>
        </p:blipFill>
        <p:spPr>
          <a:xfrm>
            <a:off x="10241280" y="0"/>
            <a:ext cx="4389120" cy="8229600"/>
          </a:xfrm>
          <a:prstGeom prst="rect">
            <a:avLst/>
          </a:prstGeom>
        </p:spPr>
      </p:pic>
      <p:sp>
        <p:nvSpPr>
          <p:cNvPr id="4" name="Rectangle 3"/>
          <p:cNvSpPr/>
          <p:nvPr/>
        </p:nvSpPr>
        <p:spPr>
          <a:xfrm>
            <a:off x="9829800" y="0"/>
            <a:ext cx="48006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Teaching Aim</a:t>
            </a:r>
          </a:p>
        </p:txBody>
      </p:sp>
      <p:sp>
        <p:nvSpPr>
          <p:cNvPr id="6" name="TextBox 5"/>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What this session should form in learners</a:t>
            </a:r>
          </a:p>
        </p:txBody>
      </p:sp>
      <p:sp>
        <p:nvSpPr>
          <p:cNvPr id="7" name="Rounded Rectangle 6"/>
          <p:cNvSpPr/>
          <p:nvPr/>
        </p:nvSpPr>
        <p:spPr>
          <a:xfrm>
            <a:off x="914400" y="2057400"/>
            <a:ext cx="2560320" cy="2926080"/>
          </a:xfrm>
          <a:prstGeom prst="roundRect">
            <a:avLst/>
          </a:prstGeom>
          <a:solidFill>
            <a:srgbClr val="FFFFFF"/>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1664207" y="2377440"/>
            <a:ext cx="1051560" cy="1051560"/>
          </a:xfrm>
          <a:prstGeom prst="ellipse">
            <a:avLst/>
          </a:prstGeom>
          <a:solidFill>
            <a:srgbClr val="304866"/>
          </a:solidFill>
          <a:ln w="1524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664207" y="2542032"/>
            <a:ext cx="1051560" cy="320040"/>
          </a:xfrm>
          <a:prstGeom prst="rect">
            <a:avLst/>
          </a:prstGeom>
          <a:noFill/>
        </p:spPr>
        <p:txBody>
          <a:bodyPr wrap="square">
            <a:normAutofit/>
          </a:bodyPr>
          <a:lstStyle/>
          <a:p>
            <a:pPr algn="ctr">
              <a:defRPr sz="2000" b="1" i="0">
                <a:solidFill>
                  <a:srgbClr val="FFF8E8"/>
                </a:solidFill>
                <a:latin typeface="Aptos"/>
              </a:defRPr>
            </a:pPr>
            <a:r>
              <a:t>1</a:t>
            </a:r>
          </a:p>
        </p:txBody>
      </p:sp>
      <p:sp>
        <p:nvSpPr>
          <p:cNvPr id="10" name="TextBox 9"/>
          <p:cNvSpPr txBox="1"/>
          <p:nvPr/>
        </p:nvSpPr>
        <p:spPr>
          <a:xfrm>
            <a:off x="1435607" y="3520440"/>
            <a:ext cx="1508760" cy="320040"/>
          </a:xfrm>
          <a:prstGeom prst="rect">
            <a:avLst/>
          </a:prstGeom>
          <a:noFill/>
        </p:spPr>
        <p:txBody>
          <a:bodyPr wrap="square">
            <a:normAutofit/>
          </a:bodyPr>
          <a:lstStyle/>
          <a:p>
            <a:pPr algn="ctr">
              <a:defRPr sz="1200" b="1" i="0">
                <a:solidFill>
                  <a:srgbClr val="FFF8E8"/>
                </a:solidFill>
                <a:latin typeface="Aptos"/>
              </a:defRPr>
            </a:pPr>
            <a:r>
              <a:t>Understand</a:t>
            </a:r>
          </a:p>
        </p:txBody>
      </p:sp>
      <p:sp>
        <p:nvSpPr>
          <p:cNvPr id="11" name="TextBox 10"/>
          <p:cNvSpPr txBox="1"/>
          <p:nvPr/>
        </p:nvSpPr>
        <p:spPr>
          <a:xfrm>
            <a:off x="1143000" y="3977639"/>
            <a:ext cx="2103120" cy="822960"/>
          </a:xfrm>
          <a:prstGeom prst="rect">
            <a:avLst/>
          </a:prstGeom>
          <a:noFill/>
        </p:spPr>
        <p:txBody>
          <a:bodyPr wrap="square">
            <a:normAutofit/>
          </a:bodyPr>
          <a:lstStyle/>
          <a:p>
            <a:pPr algn="ctr">
              <a:defRPr sz="1500" b="0" i="0">
                <a:solidFill>
                  <a:srgbClr val="0C1520"/>
                </a:solidFill>
                <a:latin typeface="Aptos"/>
              </a:defRPr>
            </a:pPr>
            <a:r>
              <a:t>Christian perseverance is a grace-shaped race, not self-saving effort.</a:t>
            </a:r>
          </a:p>
        </p:txBody>
      </p:sp>
      <p:sp>
        <p:nvSpPr>
          <p:cNvPr id="12" name="Rounded Rectangle 11"/>
          <p:cNvSpPr/>
          <p:nvPr/>
        </p:nvSpPr>
        <p:spPr>
          <a:xfrm>
            <a:off x="3886200" y="2057400"/>
            <a:ext cx="2560320" cy="2926080"/>
          </a:xfrm>
          <a:prstGeom prst="roundRect">
            <a:avLst/>
          </a:prstGeom>
          <a:solidFill>
            <a:srgbClr val="FFFFFF"/>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4636008" y="2377440"/>
            <a:ext cx="1051560" cy="1051560"/>
          </a:xfrm>
          <a:prstGeom prst="ellipse">
            <a:avLst/>
          </a:prstGeom>
          <a:solidFill>
            <a:srgbClr val="4D5F49"/>
          </a:solidFill>
          <a:ln w="1524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636008" y="2542032"/>
            <a:ext cx="1051560" cy="320040"/>
          </a:xfrm>
          <a:prstGeom prst="rect">
            <a:avLst/>
          </a:prstGeom>
          <a:noFill/>
        </p:spPr>
        <p:txBody>
          <a:bodyPr wrap="square">
            <a:normAutofit/>
          </a:bodyPr>
          <a:lstStyle/>
          <a:p>
            <a:pPr algn="ctr">
              <a:defRPr sz="2000" b="1" i="0">
                <a:solidFill>
                  <a:srgbClr val="FFF8E8"/>
                </a:solidFill>
                <a:latin typeface="Aptos"/>
              </a:defRPr>
            </a:pPr>
            <a:r>
              <a:t>2</a:t>
            </a:r>
          </a:p>
        </p:txBody>
      </p:sp>
      <p:sp>
        <p:nvSpPr>
          <p:cNvPr id="15" name="TextBox 14"/>
          <p:cNvSpPr txBox="1"/>
          <p:nvPr/>
        </p:nvSpPr>
        <p:spPr>
          <a:xfrm>
            <a:off x="4407408" y="3520440"/>
            <a:ext cx="1508760" cy="320040"/>
          </a:xfrm>
          <a:prstGeom prst="rect">
            <a:avLst/>
          </a:prstGeom>
          <a:noFill/>
        </p:spPr>
        <p:txBody>
          <a:bodyPr wrap="square">
            <a:normAutofit/>
          </a:bodyPr>
          <a:lstStyle/>
          <a:p>
            <a:pPr algn="ctr">
              <a:defRPr sz="1200" b="1" i="0">
                <a:solidFill>
                  <a:srgbClr val="FFF8E8"/>
                </a:solidFill>
                <a:latin typeface="Aptos"/>
              </a:defRPr>
            </a:pPr>
            <a:r>
              <a:t>Feel</a:t>
            </a:r>
          </a:p>
        </p:txBody>
      </p:sp>
      <p:sp>
        <p:nvSpPr>
          <p:cNvPr id="16" name="TextBox 15"/>
          <p:cNvSpPr txBox="1"/>
          <p:nvPr/>
        </p:nvSpPr>
        <p:spPr>
          <a:xfrm>
            <a:off x="4114800" y="3977639"/>
            <a:ext cx="2103120" cy="822960"/>
          </a:xfrm>
          <a:prstGeom prst="rect">
            <a:avLst/>
          </a:prstGeom>
          <a:noFill/>
        </p:spPr>
        <p:txBody>
          <a:bodyPr wrap="square">
            <a:normAutofit/>
          </a:bodyPr>
          <a:lstStyle/>
          <a:p>
            <a:pPr algn="ctr">
              <a:defRPr sz="1500" b="0" i="0">
                <a:solidFill>
                  <a:srgbClr val="0C1520"/>
                </a:solidFill>
                <a:latin typeface="Aptos"/>
              </a:defRPr>
            </a:pPr>
            <a:r>
              <a:t>A sober hope that awakens sluggish faith and strengthens weary disciples.</a:t>
            </a:r>
          </a:p>
        </p:txBody>
      </p:sp>
      <p:sp>
        <p:nvSpPr>
          <p:cNvPr id="17" name="Rounded Rectangle 16"/>
          <p:cNvSpPr/>
          <p:nvPr/>
        </p:nvSpPr>
        <p:spPr>
          <a:xfrm>
            <a:off x="6858000" y="2057400"/>
            <a:ext cx="2560320" cy="2926080"/>
          </a:xfrm>
          <a:prstGeom prst="roundRect">
            <a:avLst/>
          </a:prstGeom>
          <a:solidFill>
            <a:srgbClr val="FFFFFF"/>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7607808" y="2377440"/>
            <a:ext cx="1051560" cy="1051560"/>
          </a:xfrm>
          <a:prstGeom prst="ellipse">
            <a:avLst/>
          </a:prstGeom>
          <a:solidFill>
            <a:srgbClr val="744137"/>
          </a:solidFill>
          <a:ln w="1524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607808" y="2542032"/>
            <a:ext cx="1051560" cy="320040"/>
          </a:xfrm>
          <a:prstGeom prst="rect">
            <a:avLst/>
          </a:prstGeom>
          <a:noFill/>
        </p:spPr>
        <p:txBody>
          <a:bodyPr wrap="square">
            <a:normAutofit/>
          </a:bodyPr>
          <a:lstStyle/>
          <a:p>
            <a:pPr algn="ctr">
              <a:defRPr sz="2000" b="1" i="0">
                <a:solidFill>
                  <a:srgbClr val="FFF8E8"/>
                </a:solidFill>
                <a:latin typeface="Aptos"/>
              </a:defRPr>
            </a:pPr>
            <a:r>
              <a:t>3</a:t>
            </a:r>
          </a:p>
        </p:txBody>
      </p:sp>
      <p:sp>
        <p:nvSpPr>
          <p:cNvPr id="20" name="TextBox 19"/>
          <p:cNvSpPr txBox="1"/>
          <p:nvPr/>
        </p:nvSpPr>
        <p:spPr>
          <a:xfrm>
            <a:off x="7379208" y="3520440"/>
            <a:ext cx="1508760" cy="320040"/>
          </a:xfrm>
          <a:prstGeom prst="rect">
            <a:avLst/>
          </a:prstGeom>
          <a:noFill/>
        </p:spPr>
        <p:txBody>
          <a:bodyPr wrap="square">
            <a:normAutofit/>
          </a:bodyPr>
          <a:lstStyle/>
          <a:p>
            <a:pPr algn="ctr">
              <a:defRPr sz="1200" b="1" i="0">
                <a:solidFill>
                  <a:srgbClr val="FFF8E8"/>
                </a:solidFill>
                <a:latin typeface="Aptos"/>
              </a:defRPr>
            </a:pPr>
            <a:r>
              <a:t>Practice</a:t>
            </a:r>
          </a:p>
        </p:txBody>
      </p:sp>
      <p:sp>
        <p:nvSpPr>
          <p:cNvPr id="21" name="TextBox 20"/>
          <p:cNvSpPr txBox="1"/>
          <p:nvPr/>
        </p:nvSpPr>
        <p:spPr>
          <a:xfrm>
            <a:off x="7086600" y="3977639"/>
            <a:ext cx="2103120" cy="822960"/>
          </a:xfrm>
          <a:prstGeom prst="rect">
            <a:avLst/>
          </a:prstGeom>
          <a:noFill/>
        </p:spPr>
        <p:txBody>
          <a:bodyPr wrap="square">
            <a:normAutofit/>
          </a:bodyPr>
          <a:lstStyle/>
          <a:p>
            <a:pPr algn="ctr">
              <a:defRPr sz="1500" b="0" i="0">
                <a:solidFill>
                  <a:srgbClr val="0C1520"/>
                </a:solidFill>
                <a:latin typeface="Aptos"/>
              </a:defRPr>
            </a:pPr>
            <a:r>
              <a:t>Lay aside hindrances, keep moving toward Christ, and give every honor back to him.</a:t>
            </a:r>
          </a:p>
        </p:txBody>
      </p:sp>
      <p:sp>
        <p:nvSpPr>
          <p:cNvPr id="22" name="TextBox 21"/>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23" name="TextBox 22"/>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Application: Run the Race This Week</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Practical response</a:t>
            </a:r>
          </a:p>
        </p:txBody>
      </p:sp>
      <p:sp>
        <p:nvSpPr>
          <p:cNvPr id="6" name="Rounded Rectangle 5"/>
          <p:cNvSpPr/>
          <p:nvPr/>
        </p:nvSpPr>
        <p:spPr>
          <a:xfrm>
            <a:off x="868680" y="1600200"/>
            <a:ext cx="6080760" cy="4846320"/>
          </a:xfrm>
          <a:prstGeom prst="roundRect">
            <a:avLst/>
          </a:prstGeom>
          <a:solidFill>
            <a:srgbClr val="0C1520"/>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88720" y="1938528"/>
            <a:ext cx="5486400" cy="3931920"/>
          </a:xfrm>
          <a:prstGeom prst="rect">
            <a:avLst/>
          </a:prstGeom>
          <a:noFill/>
        </p:spPr>
        <p:txBody>
          <a:bodyPr wrap="square">
            <a:normAutofit/>
          </a:bodyPr>
          <a:lstStyle/>
          <a:p>
            <a:pPr>
              <a:lnSpc>
                <a:spcPct val="105000"/>
              </a:lnSpc>
              <a:spcAft>
                <a:spcPts val="800"/>
              </a:spcAft>
              <a:defRPr sz="2000">
                <a:solidFill>
                  <a:srgbClr val="FFF8E8"/>
                </a:solidFill>
                <a:latin typeface="Aptos"/>
              </a:defRPr>
            </a:pPr>
            <a:r>
              <a:t>Name one weight that slows obedience.</a:t>
            </a:r>
          </a:p>
          <a:p>
            <a:pPr>
              <a:lnSpc>
                <a:spcPct val="105000"/>
              </a:lnSpc>
              <a:spcAft>
                <a:spcPts val="800"/>
              </a:spcAft>
              <a:defRPr sz="2000">
                <a:solidFill>
                  <a:srgbClr val="FFF8E8"/>
                </a:solidFill>
                <a:latin typeface="Aptos"/>
              </a:defRPr>
            </a:pPr>
            <a:r>
              <a:t>Read Hebrews 12:1-2 each morning for one week.</a:t>
            </a:r>
          </a:p>
          <a:p>
            <a:pPr>
              <a:lnSpc>
                <a:spcPct val="105000"/>
              </a:lnSpc>
              <a:spcAft>
                <a:spcPts val="800"/>
              </a:spcAft>
              <a:defRPr sz="2000">
                <a:solidFill>
                  <a:srgbClr val="FFF8E8"/>
                </a:solidFill>
                <a:latin typeface="Aptos"/>
              </a:defRPr>
            </a:pPr>
            <a:r>
              <a:t>Ask God to awaken holy desire, not mere busyness.</a:t>
            </a:r>
          </a:p>
          <a:p>
            <a:pPr>
              <a:lnSpc>
                <a:spcPct val="105000"/>
              </a:lnSpc>
              <a:spcAft>
                <a:spcPts val="800"/>
              </a:spcAft>
              <a:defRPr sz="2000">
                <a:solidFill>
                  <a:srgbClr val="FFF8E8"/>
                </a:solidFill>
                <a:latin typeface="Aptos"/>
              </a:defRPr>
            </a:pPr>
            <a:r>
              <a:t>Encourage one weary believer to continue in faith.</a:t>
            </a:r>
          </a:p>
          <a:p>
            <a:pPr>
              <a:lnSpc>
                <a:spcPct val="105000"/>
              </a:lnSpc>
              <a:spcAft>
                <a:spcPts val="800"/>
              </a:spcAft>
              <a:defRPr sz="2000">
                <a:solidFill>
                  <a:srgbClr val="FFF8E8"/>
                </a:solidFill>
                <a:latin typeface="Aptos"/>
              </a:defRPr>
            </a:pPr>
            <a:r>
              <a:t>Practice returning praise to Christ when you are commended.</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0C15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Suggested Lesson Flow</a:t>
            </a:r>
          </a:p>
        </p:txBody>
      </p:sp>
      <p:sp>
        <p:nvSpPr>
          <p:cNvPr id="4" name="TextBox 3"/>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Two ready-to-use options</a:t>
            </a:r>
          </a:p>
        </p:txBody>
      </p:sp>
      <p:sp>
        <p:nvSpPr>
          <p:cNvPr id="5" name="Rounded Rectangle 4"/>
          <p:cNvSpPr/>
          <p:nvPr/>
        </p:nvSpPr>
        <p:spPr>
          <a:xfrm>
            <a:off x="868680" y="1463040"/>
            <a:ext cx="6263640" cy="516636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88719" y="1755648"/>
            <a:ext cx="5394960" cy="411480"/>
          </a:xfrm>
          <a:prstGeom prst="rect">
            <a:avLst/>
          </a:prstGeom>
          <a:noFill/>
        </p:spPr>
        <p:txBody>
          <a:bodyPr wrap="square">
            <a:normAutofit/>
          </a:bodyPr>
          <a:lstStyle/>
          <a:p>
            <a:pPr algn="l">
              <a:defRPr sz="2400" b="1" i="0">
                <a:solidFill>
                  <a:srgbClr val="0C1520"/>
                </a:solidFill>
                <a:latin typeface="Aptos"/>
              </a:defRPr>
            </a:pPr>
            <a:r>
              <a:t>30 minutes</a:t>
            </a:r>
          </a:p>
        </p:txBody>
      </p:sp>
      <p:sp>
        <p:nvSpPr>
          <p:cNvPr id="7" name="TextBox 6"/>
          <p:cNvSpPr txBox="1"/>
          <p:nvPr/>
        </p:nvSpPr>
        <p:spPr>
          <a:xfrm>
            <a:off x="1325880" y="2423160"/>
            <a:ext cx="5303520" cy="3383280"/>
          </a:xfrm>
          <a:prstGeom prst="rect">
            <a:avLst/>
          </a:prstGeom>
          <a:noFill/>
        </p:spPr>
        <p:txBody>
          <a:bodyPr wrap="square">
            <a:normAutofit/>
          </a:bodyPr>
          <a:lstStyle/>
          <a:p>
            <a:pPr>
              <a:lnSpc>
                <a:spcPct val="105000"/>
              </a:lnSpc>
              <a:spcAft>
                <a:spcPts val="800"/>
              </a:spcAft>
              <a:defRPr sz="1800">
                <a:solidFill>
                  <a:srgbClr val="0C1520"/>
                </a:solidFill>
                <a:latin typeface="Aptos"/>
              </a:defRPr>
            </a:pPr>
            <a:r>
              <a:t>Opening Scripture and prayer - 5</a:t>
            </a:r>
          </a:p>
          <a:p>
            <a:pPr>
              <a:lnSpc>
                <a:spcPct val="105000"/>
              </a:lnSpc>
              <a:spcAft>
                <a:spcPts val="800"/>
              </a:spcAft>
              <a:defRPr sz="1800">
                <a:solidFill>
                  <a:srgbClr val="0C1520"/>
                </a:solidFill>
                <a:latin typeface="Aptos"/>
              </a:defRPr>
            </a:pPr>
            <a:r>
              <a:t>Hymn identity and background - 5</a:t>
            </a:r>
          </a:p>
          <a:p>
            <a:pPr>
              <a:lnSpc>
                <a:spcPct val="105000"/>
              </a:lnSpc>
              <a:spcAft>
                <a:spcPts val="800"/>
              </a:spcAft>
              <a:defRPr sz="1800">
                <a:solidFill>
                  <a:srgbClr val="0C1520"/>
                </a:solidFill>
                <a:latin typeface="Aptos"/>
              </a:defRPr>
            </a:pPr>
            <a:r>
              <a:t>Stanza study highlights - 12</a:t>
            </a:r>
          </a:p>
          <a:p>
            <a:pPr>
              <a:lnSpc>
                <a:spcPct val="105000"/>
              </a:lnSpc>
              <a:spcAft>
                <a:spcPts val="800"/>
              </a:spcAft>
              <a:defRPr sz="1800">
                <a:solidFill>
                  <a:srgbClr val="0C1520"/>
                </a:solidFill>
                <a:latin typeface="Aptos"/>
              </a:defRPr>
            </a:pPr>
            <a:r>
              <a:t>One application question - 5</a:t>
            </a:r>
          </a:p>
          <a:p>
            <a:pPr>
              <a:lnSpc>
                <a:spcPct val="105000"/>
              </a:lnSpc>
              <a:spcAft>
                <a:spcPts val="800"/>
              </a:spcAft>
              <a:defRPr sz="1800">
                <a:solidFill>
                  <a:srgbClr val="0C1520"/>
                </a:solidFill>
                <a:latin typeface="Aptos"/>
              </a:defRPr>
            </a:pPr>
            <a:r>
              <a:t>Closing prayer - 3</a:t>
            </a:r>
          </a:p>
        </p:txBody>
      </p:sp>
      <p:sp>
        <p:nvSpPr>
          <p:cNvPr id="8" name="Rounded Rectangle 7"/>
          <p:cNvSpPr/>
          <p:nvPr/>
        </p:nvSpPr>
        <p:spPr>
          <a:xfrm>
            <a:off x="7498079" y="1463040"/>
            <a:ext cx="6263640" cy="516636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18119" y="1755648"/>
            <a:ext cx="5394960" cy="411480"/>
          </a:xfrm>
          <a:prstGeom prst="rect">
            <a:avLst/>
          </a:prstGeom>
          <a:noFill/>
        </p:spPr>
        <p:txBody>
          <a:bodyPr wrap="square">
            <a:normAutofit/>
          </a:bodyPr>
          <a:lstStyle/>
          <a:p>
            <a:pPr algn="l">
              <a:defRPr sz="2400" b="1" i="0">
                <a:solidFill>
                  <a:srgbClr val="0C1520"/>
                </a:solidFill>
                <a:latin typeface="Aptos"/>
              </a:defRPr>
            </a:pPr>
            <a:r>
              <a:t>60 minutes</a:t>
            </a:r>
          </a:p>
        </p:txBody>
      </p:sp>
      <p:sp>
        <p:nvSpPr>
          <p:cNvPr id="10" name="TextBox 9"/>
          <p:cNvSpPr txBox="1"/>
          <p:nvPr/>
        </p:nvSpPr>
        <p:spPr>
          <a:xfrm>
            <a:off x="7955279" y="2423160"/>
            <a:ext cx="5303520" cy="3383280"/>
          </a:xfrm>
          <a:prstGeom prst="rect">
            <a:avLst/>
          </a:prstGeom>
          <a:noFill/>
        </p:spPr>
        <p:txBody>
          <a:bodyPr wrap="square">
            <a:normAutofit/>
          </a:bodyPr>
          <a:lstStyle/>
          <a:p>
            <a:pPr>
              <a:lnSpc>
                <a:spcPct val="105000"/>
              </a:lnSpc>
              <a:spcAft>
                <a:spcPts val="800"/>
              </a:spcAft>
              <a:defRPr sz="1800">
                <a:solidFill>
                  <a:srgbClr val="0C1520"/>
                </a:solidFill>
                <a:latin typeface="Aptos"/>
              </a:defRPr>
            </a:pPr>
            <a:r>
              <a:t>Opening worship and Hebrews 12 - 8</a:t>
            </a:r>
          </a:p>
          <a:p>
            <a:pPr>
              <a:lnSpc>
                <a:spcPct val="105000"/>
              </a:lnSpc>
              <a:spcAft>
                <a:spcPts val="800"/>
              </a:spcAft>
              <a:defRPr sz="1800">
                <a:solidFill>
                  <a:srgbClr val="0C1520"/>
                </a:solidFill>
                <a:latin typeface="Aptos"/>
              </a:defRPr>
            </a:pPr>
            <a:r>
              <a:t>Historical and musical setting - 10</a:t>
            </a:r>
          </a:p>
          <a:p>
            <a:pPr>
              <a:lnSpc>
                <a:spcPct val="105000"/>
              </a:lnSpc>
              <a:spcAft>
                <a:spcPts val="800"/>
              </a:spcAft>
              <a:defRPr sz="1800">
                <a:solidFill>
                  <a:srgbClr val="0C1520"/>
                </a:solidFill>
                <a:latin typeface="Aptos"/>
              </a:defRPr>
            </a:pPr>
            <a:r>
              <a:t>Stanza-by-stanza study - 22</a:t>
            </a:r>
          </a:p>
          <a:p>
            <a:pPr>
              <a:lnSpc>
                <a:spcPct val="105000"/>
              </a:lnSpc>
              <a:spcAft>
                <a:spcPts val="800"/>
              </a:spcAft>
              <a:defRPr sz="1800">
                <a:solidFill>
                  <a:srgbClr val="0C1520"/>
                </a:solidFill>
                <a:latin typeface="Aptos"/>
              </a:defRPr>
            </a:pPr>
            <a:r>
              <a:t>Group discussion - 12</a:t>
            </a:r>
          </a:p>
          <a:p>
            <a:pPr>
              <a:lnSpc>
                <a:spcPct val="105000"/>
              </a:lnSpc>
              <a:spcAft>
                <a:spcPts val="800"/>
              </a:spcAft>
              <a:defRPr sz="1800">
                <a:solidFill>
                  <a:srgbClr val="0C1520"/>
                </a:solidFill>
                <a:latin typeface="Aptos"/>
              </a:defRPr>
            </a:pPr>
            <a:r>
              <a:t>Application and prayer - 8</a:t>
            </a:r>
          </a:p>
        </p:txBody>
      </p:sp>
      <p:sp>
        <p:nvSpPr>
          <p:cNvPr id="11" name="TextBox 10"/>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12" name="TextBox 11"/>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Closing Summary</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Awakened by grace, running toward Christ</a:t>
            </a:r>
          </a:p>
        </p:txBody>
      </p:sp>
      <p:sp>
        <p:nvSpPr>
          <p:cNvPr id="6" name="Rounded Rectangle 5"/>
          <p:cNvSpPr/>
          <p:nvPr/>
        </p:nvSpPr>
        <p:spPr>
          <a:xfrm>
            <a:off x="868680" y="1600200"/>
            <a:ext cx="6400800" cy="4480560"/>
          </a:xfrm>
          <a:prstGeom prst="roundRect">
            <a:avLst/>
          </a:prstGeom>
          <a:solidFill>
            <a:srgbClr val="0C1520"/>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88720" y="1938528"/>
            <a:ext cx="5760720" cy="3474720"/>
          </a:xfrm>
          <a:prstGeom prst="rect">
            <a:avLst/>
          </a:prstGeom>
          <a:noFill/>
        </p:spPr>
        <p:txBody>
          <a:bodyPr wrap="square">
            <a:normAutofit/>
          </a:bodyPr>
          <a:lstStyle/>
          <a:p>
            <a:pPr>
              <a:lnSpc>
                <a:spcPct val="105000"/>
              </a:lnSpc>
              <a:spcAft>
                <a:spcPts val="800"/>
              </a:spcAft>
              <a:defRPr sz="2000">
                <a:solidFill>
                  <a:srgbClr val="FFF8E8"/>
                </a:solidFill>
                <a:latin typeface="Aptos"/>
              </a:defRPr>
            </a:pPr>
            <a:r>
              <a:t>The Christian life is a race set before us by God.</a:t>
            </a:r>
          </a:p>
          <a:p>
            <a:pPr>
              <a:lnSpc>
                <a:spcPct val="105000"/>
              </a:lnSpc>
              <a:spcAft>
                <a:spcPts val="800"/>
              </a:spcAft>
              <a:defRPr sz="2000">
                <a:solidFill>
                  <a:srgbClr val="FFF8E8"/>
                </a:solidFill>
                <a:latin typeface="Aptos"/>
              </a:defRPr>
            </a:pPr>
            <a:r>
              <a:t>Perseverance is not self-saving effort; it is faith animated by divine grace.</a:t>
            </a:r>
          </a:p>
          <a:p>
            <a:pPr>
              <a:lnSpc>
                <a:spcPct val="105000"/>
              </a:lnSpc>
              <a:spcAft>
                <a:spcPts val="800"/>
              </a:spcAft>
              <a:defRPr sz="2000">
                <a:solidFill>
                  <a:srgbClr val="FFF8E8"/>
                </a:solidFill>
                <a:latin typeface="Aptos"/>
              </a:defRPr>
            </a:pPr>
            <a:r>
              <a:t>The witnesses encourage us, but Jesus is the one we look to.</a:t>
            </a:r>
          </a:p>
          <a:p>
            <a:pPr>
              <a:lnSpc>
                <a:spcPct val="105000"/>
              </a:lnSpc>
              <a:spcAft>
                <a:spcPts val="800"/>
              </a:spcAft>
              <a:defRPr sz="2000">
                <a:solidFill>
                  <a:srgbClr val="FFF8E8"/>
                </a:solidFill>
                <a:latin typeface="Aptos"/>
              </a:defRPr>
            </a:pPr>
            <a:r>
              <a:t>The prize ends in worship: every crown belongs at Christ’s feet.</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777240"/>
            <a:ext cx="5943600" cy="502920"/>
          </a:xfrm>
          <a:prstGeom prst="rect">
            <a:avLst/>
          </a:prstGeom>
          <a:noFill/>
        </p:spPr>
        <p:txBody>
          <a:bodyPr wrap="square">
            <a:normAutofit/>
          </a:bodyPr>
          <a:lstStyle/>
          <a:p>
            <a:pPr algn="l">
              <a:defRPr sz="3400" b="1" i="0">
                <a:solidFill>
                  <a:srgbClr val="FFFFFF"/>
                </a:solidFill>
                <a:latin typeface="Aptos"/>
              </a:defRPr>
            </a:pPr>
            <a:r>
              <a:t>Closing Prayer</a:t>
            </a:r>
          </a:p>
        </p:txBody>
      </p:sp>
      <p:sp>
        <p:nvSpPr>
          <p:cNvPr id="5" name="Rounded Rectangle 4"/>
          <p:cNvSpPr/>
          <p:nvPr/>
        </p:nvSpPr>
        <p:spPr>
          <a:xfrm>
            <a:off x="868680" y="1508760"/>
            <a:ext cx="6492240" cy="3977639"/>
          </a:xfrm>
          <a:prstGeom prst="roundRect">
            <a:avLst/>
          </a:prstGeom>
          <a:solidFill>
            <a:srgbClr val="0C1520"/>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70432" y="1874519"/>
            <a:ext cx="5806440" cy="2651760"/>
          </a:xfrm>
          <a:prstGeom prst="rect">
            <a:avLst/>
          </a:prstGeom>
          <a:noFill/>
        </p:spPr>
        <p:txBody>
          <a:bodyPr wrap="square">
            <a:normAutofit/>
          </a:bodyPr>
          <a:lstStyle/>
          <a:p>
            <a:pPr algn="l">
              <a:defRPr sz="2200" b="0" i="0">
                <a:solidFill>
                  <a:srgbClr val="FFF8E8"/>
                </a:solidFill>
                <a:latin typeface="Aptos"/>
              </a:defRPr>
            </a:pPr>
            <a:r>
              <a:t>Lord Jesus, awaken our souls by your grace. Help us lay aside every weight, run with perseverance, and keep our eyes fixed on you. Strengthen the weary, humble the confident, and teach us to return every honor to your feet. Amen.</a:t>
            </a:r>
          </a:p>
        </p:txBody>
      </p:sp>
      <p:sp>
        <p:nvSpPr>
          <p:cNvPr id="7" name="TextBox 6"/>
          <p:cNvSpPr txBox="1"/>
          <p:nvPr/>
        </p:nvSpPr>
        <p:spPr>
          <a:xfrm>
            <a:off x="868680" y="6903720"/>
            <a:ext cx="12618720" cy="411480"/>
          </a:xfrm>
          <a:prstGeom prst="rect">
            <a:avLst/>
          </a:prstGeom>
          <a:noFill/>
        </p:spPr>
        <p:txBody>
          <a:bodyPr wrap="square">
            <a:normAutofit/>
          </a:bodyPr>
          <a:lstStyle/>
          <a:p>
            <a:pPr algn="l">
              <a:defRPr sz="1000" b="0" i="0">
                <a:solidFill>
                  <a:srgbClr val="E5DDCE"/>
                </a:solidFill>
                <a:latin typeface="Aptos"/>
              </a:defRPr>
            </a:pPr>
            <a:r>
              <a:t>© HymnInfo.com. Free for personal, church, classroom, and small-group teaching use. Please do not sell, repost, or redistribute as downloadable files without permission.</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23</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Hymn Identity</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A vigorous eighteenth-century hymn of discipleship</a:t>
            </a:r>
          </a:p>
        </p:txBody>
      </p:sp>
      <p:sp>
        <p:nvSpPr>
          <p:cNvPr id="6" name="Rounded Rectangle 5"/>
          <p:cNvSpPr/>
          <p:nvPr/>
        </p:nvSpPr>
        <p:spPr>
          <a:xfrm>
            <a:off x="731520" y="1417320"/>
            <a:ext cx="6217920" cy="525780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1719072"/>
            <a:ext cx="1737360" cy="256032"/>
          </a:xfrm>
          <a:prstGeom prst="rect">
            <a:avLst/>
          </a:prstGeom>
          <a:noFill/>
        </p:spPr>
        <p:txBody>
          <a:bodyPr wrap="square">
            <a:normAutofit/>
          </a:bodyPr>
          <a:lstStyle/>
          <a:p>
            <a:pPr algn="l">
              <a:defRPr sz="1200" b="1" i="0">
                <a:solidFill>
                  <a:srgbClr val="304866"/>
                </a:solidFill>
                <a:latin typeface="Aptos"/>
              </a:defRPr>
            </a:pPr>
            <a:r>
              <a:t>First line</a:t>
            </a:r>
          </a:p>
        </p:txBody>
      </p:sp>
      <p:sp>
        <p:nvSpPr>
          <p:cNvPr id="8" name="TextBox 7"/>
          <p:cNvSpPr txBox="1"/>
          <p:nvPr/>
        </p:nvSpPr>
        <p:spPr>
          <a:xfrm>
            <a:off x="2743200" y="1719072"/>
            <a:ext cx="3840480" cy="274320"/>
          </a:xfrm>
          <a:prstGeom prst="rect">
            <a:avLst/>
          </a:prstGeom>
          <a:noFill/>
        </p:spPr>
        <p:txBody>
          <a:bodyPr wrap="square">
            <a:normAutofit/>
          </a:bodyPr>
          <a:lstStyle/>
          <a:p>
            <a:pPr algn="l">
              <a:defRPr sz="1500" b="0" i="0">
                <a:solidFill>
                  <a:srgbClr val="0C1520"/>
                </a:solidFill>
                <a:latin typeface="Aptos"/>
              </a:defRPr>
            </a:pPr>
            <a:r>
              <a:t>Awake, my soul, stretch every nerve</a:t>
            </a:r>
          </a:p>
        </p:txBody>
      </p:sp>
      <p:sp>
        <p:nvSpPr>
          <p:cNvPr id="9" name="TextBox 8"/>
          <p:cNvSpPr txBox="1"/>
          <p:nvPr/>
        </p:nvSpPr>
        <p:spPr>
          <a:xfrm>
            <a:off x="1051560" y="2404872"/>
            <a:ext cx="1737360" cy="256032"/>
          </a:xfrm>
          <a:prstGeom prst="rect">
            <a:avLst/>
          </a:prstGeom>
          <a:noFill/>
        </p:spPr>
        <p:txBody>
          <a:bodyPr wrap="square">
            <a:normAutofit/>
          </a:bodyPr>
          <a:lstStyle/>
          <a:p>
            <a:pPr algn="l">
              <a:defRPr sz="1200" b="1" i="0">
                <a:solidFill>
                  <a:srgbClr val="304866"/>
                </a:solidFill>
                <a:latin typeface="Aptos"/>
              </a:defRPr>
            </a:pPr>
            <a:r>
              <a:t>Lyricist</a:t>
            </a:r>
          </a:p>
        </p:txBody>
      </p:sp>
      <p:sp>
        <p:nvSpPr>
          <p:cNvPr id="10" name="TextBox 9"/>
          <p:cNvSpPr txBox="1"/>
          <p:nvPr/>
        </p:nvSpPr>
        <p:spPr>
          <a:xfrm>
            <a:off x="2743200" y="2404872"/>
            <a:ext cx="3840480" cy="274320"/>
          </a:xfrm>
          <a:prstGeom prst="rect">
            <a:avLst/>
          </a:prstGeom>
          <a:noFill/>
        </p:spPr>
        <p:txBody>
          <a:bodyPr wrap="square">
            <a:normAutofit/>
          </a:bodyPr>
          <a:lstStyle/>
          <a:p>
            <a:pPr algn="l">
              <a:defRPr sz="1500" b="0" i="0">
                <a:solidFill>
                  <a:srgbClr val="0C1520"/>
                </a:solidFill>
                <a:latin typeface="Aptos"/>
              </a:defRPr>
            </a:pPr>
            <a:r>
              <a:t>Philip Doddridge (1702-1751)</a:t>
            </a:r>
          </a:p>
        </p:txBody>
      </p:sp>
      <p:sp>
        <p:nvSpPr>
          <p:cNvPr id="11" name="TextBox 10"/>
          <p:cNvSpPr txBox="1"/>
          <p:nvPr/>
        </p:nvSpPr>
        <p:spPr>
          <a:xfrm>
            <a:off x="1051560" y="3090672"/>
            <a:ext cx="1737360" cy="256032"/>
          </a:xfrm>
          <a:prstGeom prst="rect">
            <a:avLst/>
          </a:prstGeom>
          <a:noFill/>
        </p:spPr>
        <p:txBody>
          <a:bodyPr wrap="square">
            <a:normAutofit/>
          </a:bodyPr>
          <a:lstStyle/>
          <a:p>
            <a:pPr algn="l">
              <a:defRPr sz="1200" b="1" i="0">
                <a:solidFill>
                  <a:srgbClr val="304866"/>
                </a:solidFill>
                <a:latin typeface="Aptos"/>
              </a:defRPr>
            </a:pPr>
            <a:r>
              <a:t>First publication</a:t>
            </a:r>
          </a:p>
        </p:txBody>
      </p:sp>
      <p:sp>
        <p:nvSpPr>
          <p:cNvPr id="12" name="TextBox 11"/>
          <p:cNvSpPr txBox="1"/>
          <p:nvPr/>
        </p:nvSpPr>
        <p:spPr>
          <a:xfrm>
            <a:off x="2743200" y="3090672"/>
            <a:ext cx="3840480" cy="274320"/>
          </a:xfrm>
          <a:prstGeom prst="rect">
            <a:avLst/>
          </a:prstGeom>
          <a:noFill/>
        </p:spPr>
        <p:txBody>
          <a:bodyPr wrap="square">
            <a:normAutofit/>
          </a:bodyPr>
          <a:lstStyle/>
          <a:p>
            <a:pPr algn="l">
              <a:defRPr sz="1500" b="0" i="0">
                <a:solidFill>
                  <a:srgbClr val="0C1520"/>
                </a:solidFill>
                <a:latin typeface="Aptos"/>
              </a:defRPr>
            </a:pPr>
            <a:r>
              <a:t>Published posthumously in 1755</a:t>
            </a:r>
          </a:p>
        </p:txBody>
      </p:sp>
      <p:sp>
        <p:nvSpPr>
          <p:cNvPr id="13" name="TextBox 12"/>
          <p:cNvSpPr txBox="1"/>
          <p:nvPr/>
        </p:nvSpPr>
        <p:spPr>
          <a:xfrm>
            <a:off x="1051560" y="3776472"/>
            <a:ext cx="1737360" cy="256032"/>
          </a:xfrm>
          <a:prstGeom prst="rect">
            <a:avLst/>
          </a:prstGeom>
          <a:noFill/>
        </p:spPr>
        <p:txBody>
          <a:bodyPr wrap="square">
            <a:normAutofit/>
          </a:bodyPr>
          <a:lstStyle/>
          <a:p>
            <a:pPr algn="l">
              <a:defRPr sz="1200" b="1" i="0">
                <a:solidFill>
                  <a:srgbClr val="304866"/>
                </a:solidFill>
                <a:latin typeface="Aptos"/>
              </a:defRPr>
            </a:pPr>
            <a:r>
              <a:t>Common tune</a:t>
            </a:r>
          </a:p>
        </p:txBody>
      </p:sp>
      <p:sp>
        <p:nvSpPr>
          <p:cNvPr id="14" name="TextBox 13"/>
          <p:cNvSpPr txBox="1"/>
          <p:nvPr/>
        </p:nvSpPr>
        <p:spPr>
          <a:xfrm>
            <a:off x="2743200" y="3776472"/>
            <a:ext cx="3840480" cy="274320"/>
          </a:xfrm>
          <a:prstGeom prst="rect">
            <a:avLst/>
          </a:prstGeom>
          <a:noFill/>
        </p:spPr>
        <p:txBody>
          <a:bodyPr wrap="square">
            <a:normAutofit/>
          </a:bodyPr>
          <a:lstStyle/>
          <a:p>
            <a:pPr algn="l">
              <a:defRPr sz="1500" b="0" i="0">
                <a:solidFill>
                  <a:srgbClr val="0C1520"/>
                </a:solidFill>
                <a:latin typeface="Aptos"/>
              </a:defRPr>
            </a:pPr>
            <a:r>
              <a:t>CHRISTMAS, adapted from Handel material</a:t>
            </a:r>
          </a:p>
        </p:txBody>
      </p:sp>
      <p:sp>
        <p:nvSpPr>
          <p:cNvPr id="15" name="TextBox 14"/>
          <p:cNvSpPr txBox="1"/>
          <p:nvPr/>
        </p:nvSpPr>
        <p:spPr>
          <a:xfrm>
            <a:off x="1051560" y="4462272"/>
            <a:ext cx="1737360" cy="256032"/>
          </a:xfrm>
          <a:prstGeom prst="rect">
            <a:avLst/>
          </a:prstGeom>
          <a:noFill/>
        </p:spPr>
        <p:txBody>
          <a:bodyPr wrap="square">
            <a:normAutofit/>
          </a:bodyPr>
          <a:lstStyle/>
          <a:p>
            <a:pPr algn="l">
              <a:defRPr sz="1200" b="1" i="0">
                <a:solidFill>
                  <a:srgbClr val="304866"/>
                </a:solidFill>
                <a:latin typeface="Aptos"/>
              </a:defRPr>
            </a:pPr>
            <a:r>
              <a:t>Meter</a:t>
            </a:r>
          </a:p>
        </p:txBody>
      </p:sp>
      <p:sp>
        <p:nvSpPr>
          <p:cNvPr id="16" name="TextBox 15"/>
          <p:cNvSpPr txBox="1"/>
          <p:nvPr/>
        </p:nvSpPr>
        <p:spPr>
          <a:xfrm>
            <a:off x="2743200" y="4462272"/>
            <a:ext cx="3840480" cy="274320"/>
          </a:xfrm>
          <a:prstGeom prst="rect">
            <a:avLst/>
          </a:prstGeom>
          <a:noFill/>
        </p:spPr>
        <p:txBody>
          <a:bodyPr wrap="square">
            <a:normAutofit/>
          </a:bodyPr>
          <a:lstStyle/>
          <a:p>
            <a:pPr algn="l">
              <a:defRPr sz="1500" b="0" i="0">
                <a:solidFill>
                  <a:srgbClr val="0C1520"/>
                </a:solidFill>
                <a:latin typeface="Aptos"/>
              </a:defRPr>
            </a:pPr>
            <a:r>
              <a:t>Common Meter, often with repeated final line</a:t>
            </a:r>
          </a:p>
        </p:txBody>
      </p:sp>
      <p:sp>
        <p:nvSpPr>
          <p:cNvPr id="17" name="TextBox 16"/>
          <p:cNvSpPr txBox="1"/>
          <p:nvPr/>
        </p:nvSpPr>
        <p:spPr>
          <a:xfrm>
            <a:off x="1051560" y="5148072"/>
            <a:ext cx="1737360" cy="256032"/>
          </a:xfrm>
          <a:prstGeom prst="rect">
            <a:avLst/>
          </a:prstGeom>
          <a:noFill/>
        </p:spPr>
        <p:txBody>
          <a:bodyPr wrap="square">
            <a:normAutofit/>
          </a:bodyPr>
          <a:lstStyle/>
          <a:p>
            <a:pPr algn="l">
              <a:defRPr sz="1200" b="1" i="0">
                <a:solidFill>
                  <a:srgbClr val="304866"/>
                </a:solidFill>
                <a:latin typeface="Aptos"/>
              </a:defRPr>
            </a:pPr>
            <a:r>
              <a:t>Primary Scripture</a:t>
            </a:r>
          </a:p>
        </p:txBody>
      </p:sp>
      <p:sp>
        <p:nvSpPr>
          <p:cNvPr id="18" name="TextBox 17"/>
          <p:cNvSpPr txBox="1"/>
          <p:nvPr/>
        </p:nvSpPr>
        <p:spPr>
          <a:xfrm>
            <a:off x="2743200" y="5148072"/>
            <a:ext cx="3840480" cy="274320"/>
          </a:xfrm>
          <a:prstGeom prst="rect">
            <a:avLst/>
          </a:prstGeom>
          <a:noFill/>
        </p:spPr>
        <p:txBody>
          <a:bodyPr wrap="square">
            <a:normAutofit/>
          </a:bodyPr>
          <a:lstStyle/>
          <a:p>
            <a:pPr algn="l">
              <a:defRPr sz="1500" b="0" i="0">
                <a:solidFill>
                  <a:srgbClr val="0C1520"/>
                </a:solidFill>
                <a:latin typeface="Aptos"/>
              </a:defRPr>
            </a:pPr>
            <a:r>
              <a:t>Hebrews 12:1-2</a:t>
            </a:r>
          </a:p>
        </p:txBody>
      </p:sp>
      <p:sp>
        <p:nvSpPr>
          <p:cNvPr id="19" name="TextBox 18"/>
          <p:cNvSpPr txBox="1"/>
          <p:nvPr/>
        </p:nvSpPr>
        <p:spPr>
          <a:xfrm>
            <a:off x="7726679" y="1920240"/>
            <a:ext cx="5029200" cy="2103120"/>
          </a:xfrm>
          <a:prstGeom prst="rect">
            <a:avLst/>
          </a:prstGeom>
          <a:noFill/>
        </p:spPr>
        <p:txBody>
          <a:bodyPr wrap="square">
            <a:normAutofit/>
          </a:bodyPr>
          <a:lstStyle/>
          <a:p>
            <a:pPr>
              <a:lnSpc>
                <a:spcPct val="105000"/>
              </a:lnSpc>
              <a:spcAft>
                <a:spcPts val="800"/>
              </a:spcAft>
              <a:defRPr sz="2000">
                <a:solidFill>
                  <a:srgbClr val="FFF8E8"/>
                </a:solidFill>
                <a:latin typeface="Aptos"/>
              </a:defRPr>
            </a:pPr>
            <a:r>
              <a:t>A call to awaken from spiritual dullness</a:t>
            </a:r>
          </a:p>
          <a:p>
            <a:pPr>
              <a:lnSpc>
                <a:spcPct val="105000"/>
              </a:lnSpc>
              <a:spcAft>
                <a:spcPts val="800"/>
              </a:spcAft>
              <a:defRPr sz="2000">
                <a:solidFill>
                  <a:srgbClr val="FFF8E8"/>
                </a:solidFill>
                <a:latin typeface="Aptos"/>
              </a:defRPr>
            </a:pPr>
            <a:r>
              <a:t>A summons to run the race with holy perseverance</a:t>
            </a:r>
          </a:p>
          <a:p>
            <a:pPr>
              <a:lnSpc>
                <a:spcPct val="105000"/>
              </a:lnSpc>
              <a:spcAft>
                <a:spcPts val="800"/>
              </a:spcAft>
              <a:defRPr sz="2000">
                <a:solidFill>
                  <a:srgbClr val="FFF8E8"/>
                </a:solidFill>
                <a:latin typeface="Aptos"/>
              </a:defRPr>
            </a:pPr>
            <a:r>
              <a:t>A final movement from victory to worship</a:t>
            </a:r>
          </a:p>
        </p:txBody>
      </p:sp>
      <p:sp>
        <p:nvSpPr>
          <p:cNvPr id="20" name="TextBox 19"/>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21" name="TextBox 20"/>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2926080"/>
            <a:ext cx="8961120" cy="731520"/>
          </a:xfrm>
          <a:prstGeom prst="rect">
            <a:avLst/>
          </a:prstGeom>
          <a:noFill/>
        </p:spPr>
        <p:txBody>
          <a:bodyPr wrap="square">
            <a:normAutofit/>
          </a:bodyPr>
          <a:lstStyle/>
          <a:p>
            <a:pPr algn="l">
              <a:defRPr sz="4200" b="1" i="0">
                <a:solidFill>
                  <a:srgbClr val="FFFFFF"/>
                </a:solidFill>
                <a:latin typeface="Aptos"/>
              </a:defRPr>
            </a:pPr>
            <a:r>
              <a:t>Historical Background</a:t>
            </a:r>
          </a:p>
        </p:txBody>
      </p:sp>
      <p:sp>
        <p:nvSpPr>
          <p:cNvPr id="5" name="TextBox 4"/>
          <p:cNvSpPr txBox="1"/>
          <p:nvPr/>
        </p:nvSpPr>
        <p:spPr>
          <a:xfrm>
            <a:off x="960120" y="3822191"/>
            <a:ext cx="7772400" cy="475488"/>
          </a:xfrm>
          <a:prstGeom prst="rect">
            <a:avLst/>
          </a:prstGeom>
          <a:noFill/>
        </p:spPr>
        <p:txBody>
          <a:bodyPr wrap="square">
            <a:normAutofit/>
          </a:bodyPr>
          <a:lstStyle/>
          <a:p>
            <a:pPr algn="l">
              <a:defRPr sz="1900" b="0" i="0">
                <a:solidFill>
                  <a:srgbClr val="E8BC70"/>
                </a:solidFill>
                <a:latin typeface="Aptos"/>
              </a:defRPr>
            </a:pPr>
            <a:r>
              <a:t>Doddridge’s sermon-shaped hymnody turned Scripture into congregational exhortation.</a:t>
            </a:r>
          </a:p>
        </p:txBody>
      </p:sp>
      <p:sp>
        <p:nvSpPr>
          <p:cNvPr id="6" name="TextBox 5"/>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7" name="TextBox 6"/>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111F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4_side.jpg"/>
          <p:cNvPicPr>
            <a:picLocks noChangeAspect="1"/>
          </p:cNvPicPr>
          <p:nvPr/>
        </p:nvPicPr>
        <p:blipFill>
          <a:blip r:embed="rId2"/>
          <a:stretch>
            <a:fillRect/>
          </a:stretch>
        </p:blipFill>
        <p:spPr>
          <a:xfrm>
            <a:off x="0" y="0"/>
            <a:ext cx="4663440" cy="8229600"/>
          </a:xfrm>
          <a:prstGeom prst="rect">
            <a:avLst/>
          </a:prstGeom>
        </p:spPr>
      </p:pic>
      <p:sp>
        <p:nvSpPr>
          <p:cNvPr id="4" name="Rectangle 3"/>
          <p:cNvSpPr/>
          <p:nvPr/>
        </p:nvSpPr>
        <p:spPr>
          <a:xfrm>
            <a:off x="0" y="0"/>
            <a:ext cx="466344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From Sermon to Song</a:t>
            </a:r>
          </a:p>
        </p:txBody>
      </p:sp>
      <p:sp>
        <p:nvSpPr>
          <p:cNvPr id="6" name="TextBox 5"/>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What can be stated responsibly</a:t>
            </a:r>
          </a:p>
        </p:txBody>
      </p:sp>
      <p:sp>
        <p:nvSpPr>
          <p:cNvPr id="7" name="TextBox 6"/>
          <p:cNvSpPr txBox="1"/>
          <p:nvPr/>
        </p:nvSpPr>
        <p:spPr>
          <a:xfrm>
            <a:off x="5303520" y="1554480"/>
            <a:ext cx="8138160" cy="4572000"/>
          </a:xfrm>
          <a:prstGeom prst="rect">
            <a:avLst/>
          </a:prstGeom>
          <a:noFill/>
        </p:spPr>
        <p:txBody>
          <a:bodyPr wrap="square">
            <a:normAutofit/>
          </a:bodyPr>
          <a:lstStyle/>
          <a:p>
            <a:pPr>
              <a:lnSpc>
                <a:spcPct val="105000"/>
              </a:lnSpc>
              <a:spcAft>
                <a:spcPts val="800"/>
              </a:spcAft>
              <a:defRPr sz="2100">
                <a:solidFill>
                  <a:srgbClr val="FFF8E8"/>
                </a:solidFill>
                <a:latin typeface="Aptos"/>
              </a:defRPr>
            </a:pPr>
            <a:r>
              <a:t>Philip Doddridge was an English Nonconformist minister, educator, and hymn writer.</a:t>
            </a:r>
          </a:p>
          <a:p>
            <a:pPr>
              <a:lnSpc>
                <a:spcPct val="105000"/>
              </a:lnSpc>
              <a:spcAft>
                <a:spcPts val="800"/>
              </a:spcAft>
              <a:defRPr sz="2100">
                <a:solidFill>
                  <a:srgbClr val="FFF8E8"/>
                </a:solidFill>
                <a:latin typeface="Aptos"/>
              </a:defRPr>
            </a:pPr>
            <a:r>
              <a:t>The hymn appeared after his death in Hymns Founded on Various Texts in the Holy Scriptures (1755), edited by Job Orton.</a:t>
            </a:r>
          </a:p>
          <a:p>
            <a:pPr>
              <a:lnSpc>
                <a:spcPct val="105000"/>
              </a:lnSpc>
              <a:spcAft>
                <a:spcPts val="800"/>
              </a:spcAft>
              <a:defRPr sz="2100">
                <a:solidFill>
                  <a:srgbClr val="FFF8E8"/>
                </a:solidFill>
                <a:latin typeface="Aptos"/>
              </a:defRPr>
            </a:pPr>
            <a:r>
              <a:t>Doddridge often wrote hymns in connection with biblical texts and preaching.</a:t>
            </a:r>
          </a:p>
          <a:p>
            <a:pPr>
              <a:lnSpc>
                <a:spcPct val="105000"/>
              </a:lnSpc>
              <a:spcAft>
                <a:spcPts val="800"/>
              </a:spcAft>
              <a:defRPr sz="2100">
                <a:solidFill>
                  <a:srgbClr val="FFF8E8"/>
                </a:solidFill>
                <a:latin typeface="Aptos"/>
              </a:defRPr>
            </a:pPr>
            <a:r>
              <a:t>Later hymnals commonly connect this text with the race imagery of Hebrews 12, 1 Corinthians 9, and Philippians 3.</a:t>
            </a:r>
          </a:p>
        </p:txBody>
      </p:sp>
      <p:sp>
        <p:nvSpPr>
          <p:cNvPr id="8" name="TextBox 7"/>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9" name="TextBox 8"/>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Why This Hymn Matters Today</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For weary disciples and sleeping souls</a:t>
            </a:r>
          </a:p>
        </p:txBody>
      </p:sp>
      <p:sp>
        <p:nvSpPr>
          <p:cNvPr id="6" name="Rounded Rectangle 5"/>
          <p:cNvSpPr/>
          <p:nvPr/>
        </p:nvSpPr>
        <p:spPr>
          <a:xfrm>
            <a:off x="914400" y="1645920"/>
            <a:ext cx="5029200" cy="4480560"/>
          </a:xfrm>
          <a:prstGeom prst="roundRect">
            <a:avLst/>
          </a:prstGeom>
          <a:solidFill>
            <a:srgbClr val="0C1520"/>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88720" y="2057400"/>
            <a:ext cx="4434840" cy="3474720"/>
          </a:xfrm>
          <a:prstGeom prst="rect">
            <a:avLst/>
          </a:prstGeom>
          <a:noFill/>
        </p:spPr>
        <p:txBody>
          <a:bodyPr wrap="square">
            <a:normAutofit/>
          </a:bodyPr>
          <a:lstStyle/>
          <a:p>
            <a:pPr>
              <a:lnSpc>
                <a:spcPct val="105000"/>
              </a:lnSpc>
              <a:spcAft>
                <a:spcPts val="800"/>
              </a:spcAft>
              <a:defRPr sz="2000">
                <a:solidFill>
                  <a:srgbClr val="FFF8E8"/>
                </a:solidFill>
                <a:latin typeface="Aptos"/>
              </a:defRPr>
            </a:pPr>
            <a:r>
              <a:t>It speaks directly to spiritual drift without shaming the weak.</a:t>
            </a:r>
          </a:p>
          <a:p>
            <a:pPr>
              <a:lnSpc>
                <a:spcPct val="105000"/>
              </a:lnSpc>
              <a:spcAft>
                <a:spcPts val="800"/>
              </a:spcAft>
              <a:defRPr sz="2000">
                <a:solidFill>
                  <a:srgbClr val="FFF8E8"/>
                </a:solidFill>
                <a:latin typeface="Aptos"/>
              </a:defRPr>
            </a:pPr>
            <a:r>
              <a:t>It joins exertion with grace: the call is God’s, the race is Christ’s, the prize is received by faith.</a:t>
            </a:r>
          </a:p>
          <a:p>
            <a:pPr>
              <a:lnSpc>
                <a:spcPct val="105000"/>
              </a:lnSpc>
              <a:spcAft>
                <a:spcPts val="800"/>
              </a:spcAft>
              <a:defRPr sz="2000">
                <a:solidFill>
                  <a:srgbClr val="FFF8E8"/>
                </a:solidFill>
                <a:latin typeface="Aptos"/>
              </a:defRPr>
            </a:pPr>
            <a:r>
              <a:t>It gives the church language for perseverance, discipline, courage, and humility.</a:t>
            </a:r>
          </a:p>
        </p:txBody>
      </p:sp>
      <p:sp>
        <p:nvSpPr>
          <p:cNvPr id="8" name="Rounded Rectangle 7"/>
          <p:cNvSpPr/>
          <p:nvPr/>
        </p:nvSpPr>
        <p:spPr>
          <a:xfrm>
            <a:off x="7406640" y="2011680"/>
            <a:ext cx="5303520" cy="3566160"/>
          </a:xfrm>
          <a:prstGeom prst="roundRect">
            <a:avLst/>
          </a:prstGeom>
          <a:solidFill>
            <a:srgbClr val="FFF8E8"/>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26679" y="2331720"/>
            <a:ext cx="4206240" cy="411480"/>
          </a:xfrm>
          <a:prstGeom prst="rect">
            <a:avLst/>
          </a:prstGeom>
          <a:noFill/>
        </p:spPr>
        <p:txBody>
          <a:bodyPr wrap="square">
            <a:normAutofit/>
          </a:bodyPr>
          <a:lstStyle/>
          <a:p>
            <a:pPr algn="l">
              <a:defRPr sz="2400" b="1" i="0">
                <a:solidFill>
                  <a:srgbClr val="0C1520"/>
                </a:solidFill>
                <a:latin typeface="Aptos"/>
              </a:defRPr>
            </a:pPr>
            <a:r>
              <a:t>Pastoral Key</a:t>
            </a:r>
          </a:p>
        </p:txBody>
      </p:sp>
      <p:sp>
        <p:nvSpPr>
          <p:cNvPr id="10" name="TextBox 9"/>
          <p:cNvSpPr txBox="1"/>
          <p:nvPr/>
        </p:nvSpPr>
        <p:spPr>
          <a:xfrm>
            <a:off x="7726679" y="2880360"/>
            <a:ext cx="4480560" cy="1463040"/>
          </a:xfrm>
          <a:prstGeom prst="rect">
            <a:avLst/>
          </a:prstGeom>
          <a:noFill/>
        </p:spPr>
        <p:txBody>
          <a:bodyPr wrap="square">
            <a:normAutofit/>
          </a:bodyPr>
          <a:lstStyle/>
          <a:p>
            <a:pPr algn="l">
              <a:defRPr sz="2000" b="0" i="0">
                <a:solidFill>
                  <a:srgbClr val="0C1520"/>
                </a:solidFill>
                <a:latin typeface="Aptos"/>
              </a:defRPr>
            </a:pPr>
            <a:r>
              <a:t>The hymn does not say, “try harder so God will accept you.” It says, “Because Christ has brought you into the race, run toward him with hope.”</a:t>
            </a:r>
          </a:p>
        </p:txBody>
      </p:sp>
      <p:sp>
        <p:nvSpPr>
          <p:cNvPr id="11" name="TextBox 10"/>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12" name="TextBox 11"/>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4630400" cy="8229600"/>
          </a:xfrm>
          <a:prstGeom prst="rect">
            <a:avLst/>
          </a:prstGeom>
        </p:spPr>
      </p:pic>
      <p:sp>
        <p:nvSpPr>
          <p:cNvPr id="3" name="Rectangle 2"/>
          <p:cNvSpPr/>
          <p:nvPr/>
        </p:nvSpPr>
        <p:spPr>
          <a:xfrm>
            <a:off x="0" y="0"/>
            <a:ext cx="14630400" cy="8229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2880360"/>
            <a:ext cx="8321040" cy="685800"/>
          </a:xfrm>
          <a:prstGeom prst="rect">
            <a:avLst/>
          </a:prstGeom>
          <a:noFill/>
        </p:spPr>
        <p:txBody>
          <a:bodyPr wrap="square">
            <a:normAutofit/>
          </a:bodyPr>
          <a:lstStyle/>
          <a:p>
            <a:pPr algn="l">
              <a:defRPr sz="4200" b="1" i="0">
                <a:solidFill>
                  <a:srgbClr val="FFFFFF"/>
                </a:solidFill>
                <a:latin typeface="Aptos"/>
              </a:defRPr>
            </a:pPr>
            <a:r>
              <a:t>Biblical Foundation</a:t>
            </a:r>
          </a:p>
        </p:txBody>
      </p:sp>
      <p:sp>
        <p:nvSpPr>
          <p:cNvPr id="5" name="TextBox 4"/>
          <p:cNvSpPr txBox="1"/>
          <p:nvPr/>
        </p:nvSpPr>
        <p:spPr>
          <a:xfrm>
            <a:off x="1005840" y="3785615"/>
            <a:ext cx="7132320" cy="457200"/>
          </a:xfrm>
          <a:prstGeom prst="rect">
            <a:avLst/>
          </a:prstGeom>
          <a:noFill/>
        </p:spPr>
        <p:txBody>
          <a:bodyPr wrap="square">
            <a:normAutofit/>
          </a:bodyPr>
          <a:lstStyle/>
          <a:p>
            <a:pPr algn="l">
              <a:defRPr sz="2200" b="0" i="0">
                <a:solidFill>
                  <a:srgbClr val="E8BC70"/>
                </a:solidFill>
                <a:latin typeface="Aptos"/>
              </a:defRPr>
            </a:pPr>
            <a:r>
              <a:t>Run with perseverance, looking to Jesus.</a:t>
            </a:r>
          </a:p>
        </p:txBody>
      </p:sp>
      <p:sp>
        <p:nvSpPr>
          <p:cNvPr id="6" name="TextBox 5"/>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7" name="TextBox 6"/>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0C15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visual_5.jpg"/>
          <p:cNvPicPr>
            <a:picLocks noChangeAspect="1"/>
          </p:cNvPicPr>
          <p:nvPr/>
        </p:nvPicPr>
        <p:blipFill>
          <a:blip r:embed="rId2"/>
          <a:stretch>
            <a:fillRect/>
          </a:stretch>
        </p:blipFill>
        <p:spPr>
          <a:xfrm>
            <a:off x="8732520" y="594360"/>
            <a:ext cx="5166360" cy="2926080"/>
          </a:xfrm>
          <a:prstGeom prst="rect">
            <a:avLst/>
          </a:prstGeom>
        </p:spPr>
      </p:pic>
      <p:sp>
        <p:nvSpPr>
          <p:cNvPr id="4" name="TextBox 3"/>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Hebrews 12:1-2</a:t>
            </a:r>
          </a:p>
        </p:txBody>
      </p:sp>
      <p:sp>
        <p:nvSpPr>
          <p:cNvPr id="5" name="TextBox 4"/>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The race set before us</a:t>
            </a:r>
          </a:p>
        </p:txBody>
      </p:sp>
      <p:sp>
        <p:nvSpPr>
          <p:cNvPr id="6" name="Rounded Rectangle 5"/>
          <p:cNvSpPr/>
          <p:nvPr/>
        </p:nvSpPr>
        <p:spPr>
          <a:xfrm>
            <a:off x="777240" y="1572768"/>
            <a:ext cx="7269480" cy="4526280"/>
          </a:xfrm>
          <a:prstGeom prst="roundRect">
            <a:avLst/>
          </a:prstGeom>
          <a:solidFill>
            <a:srgbClr val="FFF8E8"/>
          </a:solidFill>
          <a:ln w="12700">
            <a:solidFill>
              <a:srgbClr val="D7A84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97280" y="1920240"/>
            <a:ext cx="6583680" cy="960120"/>
          </a:xfrm>
          <a:prstGeom prst="rect">
            <a:avLst/>
          </a:prstGeom>
          <a:noFill/>
        </p:spPr>
        <p:txBody>
          <a:bodyPr wrap="square">
            <a:normAutofit/>
          </a:bodyPr>
          <a:lstStyle/>
          <a:p>
            <a:pPr algn="l">
              <a:defRPr sz="2700" b="1" i="0">
                <a:solidFill>
                  <a:srgbClr val="0C1520"/>
                </a:solidFill>
                <a:latin typeface="Aptos"/>
              </a:defRPr>
            </a:pPr>
            <a:r>
              <a:t>“Let us run with perseverance the race that is set before us, looking to Jesus...”</a:t>
            </a:r>
          </a:p>
        </p:txBody>
      </p:sp>
      <p:sp>
        <p:nvSpPr>
          <p:cNvPr id="8" name="TextBox 7"/>
          <p:cNvSpPr txBox="1"/>
          <p:nvPr/>
        </p:nvSpPr>
        <p:spPr>
          <a:xfrm>
            <a:off x="1143000" y="3154680"/>
            <a:ext cx="6492240" cy="2194560"/>
          </a:xfrm>
          <a:prstGeom prst="rect">
            <a:avLst/>
          </a:prstGeom>
          <a:noFill/>
        </p:spPr>
        <p:txBody>
          <a:bodyPr wrap="square">
            <a:normAutofit/>
          </a:bodyPr>
          <a:lstStyle/>
          <a:p>
            <a:pPr>
              <a:lnSpc>
                <a:spcPct val="105000"/>
              </a:lnSpc>
              <a:spcAft>
                <a:spcPts val="800"/>
              </a:spcAft>
              <a:defRPr sz="2000">
                <a:solidFill>
                  <a:srgbClr val="0C1520"/>
                </a:solidFill>
                <a:latin typeface="Aptos"/>
              </a:defRPr>
            </a:pPr>
            <a:r>
              <a:t>Strip away what entangles.</a:t>
            </a:r>
          </a:p>
          <a:p>
            <a:pPr>
              <a:lnSpc>
                <a:spcPct val="105000"/>
              </a:lnSpc>
              <a:spcAft>
                <a:spcPts val="800"/>
              </a:spcAft>
              <a:defRPr sz="2000">
                <a:solidFill>
                  <a:srgbClr val="0C1520"/>
                </a:solidFill>
                <a:latin typeface="Aptos"/>
              </a:defRPr>
            </a:pPr>
            <a:r>
              <a:t>Run the actual race God has set before us.</a:t>
            </a:r>
          </a:p>
          <a:p>
            <a:pPr>
              <a:lnSpc>
                <a:spcPct val="105000"/>
              </a:lnSpc>
              <a:spcAft>
                <a:spcPts val="800"/>
              </a:spcAft>
              <a:defRPr sz="2000">
                <a:solidFill>
                  <a:srgbClr val="0C1520"/>
                </a:solidFill>
                <a:latin typeface="Aptos"/>
              </a:defRPr>
            </a:pPr>
            <a:r>
              <a:t>Look to Jesus, not to self-confidence.</a:t>
            </a:r>
          </a:p>
          <a:p>
            <a:pPr>
              <a:lnSpc>
                <a:spcPct val="105000"/>
              </a:lnSpc>
              <a:spcAft>
                <a:spcPts val="800"/>
              </a:spcAft>
              <a:defRPr sz="2000">
                <a:solidFill>
                  <a:srgbClr val="0C1520"/>
                </a:solidFill>
                <a:latin typeface="Aptos"/>
              </a:defRPr>
            </a:pPr>
            <a:r>
              <a:t>Remember that Christ endured before us and reigns above us.</a:t>
            </a:r>
          </a:p>
        </p:txBody>
      </p:sp>
      <p:sp>
        <p:nvSpPr>
          <p:cNvPr id="9" name="Rounded Rectangle 8"/>
          <p:cNvSpPr/>
          <p:nvPr/>
        </p:nvSpPr>
        <p:spPr>
          <a:xfrm>
            <a:off x="8732520" y="3977639"/>
            <a:ext cx="5166360" cy="2103120"/>
          </a:xfrm>
          <a:prstGeom prst="roundRect">
            <a:avLst/>
          </a:prstGeom>
          <a:solidFill>
            <a:srgbClr val="FFFFFF"/>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052560" y="4279392"/>
            <a:ext cx="4480560" cy="320040"/>
          </a:xfrm>
          <a:prstGeom prst="rect">
            <a:avLst/>
          </a:prstGeom>
          <a:noFill/>
        </p:spPr>
        <p:txBody>
          <a:bodyPr wrap="square">
            <a:normAutofit/>
          </a:bodyPr>
          <a:lstStyle/>
          <a:p>
            <a:pPr algn="l">
              <a:defRPr sz="2000" b="1" i="0">
                <a:solidFill>
                  <a:srgbClr val="0C1520"/>
                </a:solidFill>
                <a:latin typeface="Aptos"/>
              </a:defRPr>
            </a:pPr>
            <a:r>
              <a:t>Teaching emphasis</a:t>
            </a:r>
          </a:p>
        </p:txBody>
      </p:sp>
      <p:sp>
        <p:nvSpPr>
          <p:cNvPr id="11" name="TextBox 10"/>
          <p:cNvSpPr txBox="1"/>
          <p:nvPr/>
        </p:nvSpPr>
        <p:spPr>
          <a:xfrm>
            <a:off x="9052560" y="4800600"/>
            <a:ext cx="4434840" cy="731520"/>
          </a:xfrm>
          <a:prstGeom prst="rect">
            <a:avLst/>
          </a:prstGeom>
          <a:noFill/>
        </p:spPr>
        <p:txBody>
          <a:bodyPr wrap="square">
            <a:normAutofit/>
          </a:bodyPr>
          <a:lstStyle/>
          <a:p>
            <a:pPr algn="l">
              <a:defRPr sz="1800" b="0" i="0">
                <a:solidFill>
                  <a:srgbClr val="0C1520"/>
                </a:solidFill>
                <a:latin typeface="Aptos"/>
              </a:defRPr>
            </a:pPr>
            <a:r>
              <a:t>Christian endurance is not grim self-reliance. It is sustained attention to Jesus.</a:t>
            </a:r>
          </a:p>
        </p:txBody>
      </p:sp>
      <p:sp>
        <p:nvSpPr>
          <p:cNvPr id="12" name="TextBox 11"/>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13" name="TextBox 12"/>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111F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502920"/>
            <a:ext cx="9052560" cy="594360"/>
          </a:xfrm>
          <a:prstGeom prst="rect">
            <a:avLst/>
          </a:prstGeom>
          <a:noFill/>
        </p:spPr>
        <p:txBody>
          <a:bodyPr wrap="square">
            <a:normAutofit/>
          </a:bodyPr>
          <a:lstStyle/>
          <a:p>
            <a:pPr algn="l">
              <a:defRPr sz="3000" b="1" i="0">
                <a:solidFill>
                  <a:srgbClr val="FFFFFF"/>
                </a:solidFill>
                <a:latin typeface="Aptos"/>
              </a:defRPr>
            </a:pPr>
            <a:r>
              <a:t>Supporting Scriptures</a:t>
            </a:r>
          </a:p>
        </p:txBody>
      </p:sp>
      <p:sp>
        <p:nvSpPr>
          <p:cNvPr id="4" name="TextBox 3"/>
          <p:cNvSpPr txBox="1"/>
          <p:nvPr/>
        </p:nvSpPr>
        <p:spPr>
          <a:xfrm>
            <a:off x="749808" y="1143000"/>
            <a:ext cx="8595360" cy="365760"/>
          </a:xfrm>
          <a:prstGeom prst="rect">
            <a:avLst/>
          </a:prstGeom>
          <a:noFill/>
        </p:spPr>
        <p:txBody>
          <a:bodyPr wrap="square">
            <a:normAutofit/>
          </a:bodyPr>
          <a:lstStyle/>
          <a:p>
            <a:pPr algn="l">
              <a:defRPr sz="1500" b="0" i="0">
                <a:solidFill>
                  <a:srgbClr val="E8BC70"/>
                </a:solidFill>
                <a:latin typeface="Aptos"/>
              </a:defRPr>
            </a:pPr>
            <a:r>
              <a:t>The hymn gathers several biblical images</a:t>
            </a:r>
          </a:p>
        </p:txBody>
      </p:sp>
      <p:sp>
        <p:nvSpPr>
          <p:cNvPr id="5" name="Rounded Rectangle 4"/>
          <p:cNvSpPr/>
          <p:nvPr/>
        </p:nvSpPr>
        <p:spPr>
          <a:xfrm>
            <a:off x="777240" y="1600200"/>
            <a:ext cx="5806440" cy="109728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764792"/>
            <a:ext cx="2148840" cy="274320"/>
          </a:xfrm>
          <a:prstGeom prst="rect">
            <a:avLst/>
          </a:prstGeom>
          <a:noFill/>
        </p:spPr>
        <p:txBody>
          <a:bodyPr wrap="square">
            <a:normAutofit/>
          </a:bodyPr>
          <a:lstStyle/>
          <a:p>
            <a:pPr algn="l">
              <a:defRPr sz="1600" b="1" i="0">
                <a:solidFill>
                  <a:srgbClr val="304866"/>
                </a:solidFill>
                <a:latin typeface="Aptos"/>
              </a:defRPr>
            </a:pPr>
            <a:r>
              <a:t>1 Corinthians 9:24-25</a:t>
            </a:r>
          </a:p>
        </p:txBody>
      </p:sp>
      <p:sp>
        <p:nvSpPr>
          <p:cNvPr id="7" name="TextBox 6"/>
          <p:cNvSpPr txBox="1"/>
          <p:nvPr/>
        </p:nvSpPr>
        <p:spPr>
          <a:xfrm>
            <a:off x="3200400" y="1764792"/>
            <a:ext cx="2880360" cy="548640"/>
          </a:xfrm>
          <a:prstGeom prst="rect">
            <a:avLst/>
          </a:prstGeom>
          <a:noFill/>
        </p:spPr>
        <p:txBody>
          <a:bodyPr wrap="square">
            <a:normAutofit/>
          </a:bodyPr>
          <a:lstStyle/>
          <a:p>
            <a:pPr algn="l">
              <a:defRPr sz="1700" b="0" i="0">
                <a:solidFill>
                  <a:srgbClr val="0C1520"/>
                </a:solidFill>
                <a:latin typeface="Aptos"/>
              </a:defRPr>
            </a:pPr>
            <a:r>
              <a:t>Run to receive an incorruptible crown.</a:t>
            </a:r>
          </a:p>
        </p:txBody>
      </p:sp>
      <p:sp>
        <p:nvSpPr>
          <p:cNvPr id="8" name="Rounded Rectangle 7"/>
          <p:cNvSpPr/>
          <p:nvPr/>
        </p:nvSpPr>
        <p:spPr>
          <a:xfrm>
            <a:off x="7269479" y="1600200"/>
            <a:ext cx="5806440" cy="109728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543800" y="1764792"/>
            <a:ext cx="2148840" cy="274320"/>
          </a:xfrm>
          <a:prstGeom prst="rect">
            <a:avLst/>
          </a:prstGeom>
          <a:noFill/>
        </p:spPr>
        <p:txBody>
          <a:bodyPr wrap="square">
            <a:normAutofit/>
          </a:bodyPr>
          <a:lstStyle/>
          <a:p>
            <a:pPr algn="l">
              <a:defRPr sz="1600" b="1" i="0">
                <a:solidFill>
                  <a:srgbClr val="304866"/>
                </a:solidFill>
                <a:latin typeface="Aptos"/>
              </a:defRPr>
            </a:pPr>
            <a:r>
              <a:t>Philippians 3:13-14</a:t>
            </a:r>
          </a:p>
        </p:txBody>
      </p:sp>
      <p:sp>
        <p:nvSpPr>
          <p:cNvPr id="10" name="TextBox 9"/>
          <p:cNvSpPr txBox="1"/>
          <p:nvPr/>
        </p:nvSpPr>
        <p:spPr>
          <a:xfrm>
            <a:off x="9692640" y="1764792"/>
            <a:ext cx="2880360" cy="548640"/>
          </a:xfrm>
          <a:prstGeom prst="rect">
            <a:avLst/>
          </a:prstGeom>
          <a:noFill/>
        </p:spPr>
        <p:txBody>
          <a:bodyPr wrap="square">
            <a:normAutofit/>
          </a:bodyPr>
          <a:lstStyle/>
          <a:p>
            <a:pPr algn="l">
              <a:defRPr sz="1700" b="0" i="0">
                <a:solidFill>
                  <a:srgbClr val="0C1520"/>
                </a:solidFill>
                <a:latin typeface="Aptos"/>
              </a:defRPr>
            </a:pPr>
            <a:r>
              <a:t>Forget what lies behind; press toward the goal.</a:t>
            </a:r>
          </a:p>
        </p:txBody>
      </p:sp>
      <p:sp>
        <p:nvSpPr>
          <p:cNvPr id="11" name="Rounded Rectangle 10"/>
          <p:cNvSpPr/>
          <p:nvPr/>
        </p:nvSpPr>
        <p:spPr>
          <a:xfrm>
            <a:off x="777240" y="3172968"/>
            <a:ext cx="5806440" cy="109728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51560" y="3337560"/>
            <a:ext cx="2148840" cy="274320"/>
          </a:xfrm>
          <a:prstGeom prst="rect">
            <a:avLst/>
          </a:prstGeom>
          <a:noFill/>
        </p:spPr>
        <p:txBody>
          <a:bodyPr wrap="square">
            <a:normAutofit/>
          </a:bodyPr>
          <a:lstStyle/>
          <a:p>
            <a:pPr algn="l">
              <a:defRPr sz="1600" b="1" i="0">
                <a:solidFill>
                  <a:srgbClr val="304866"/>
                </a:solidFill>
                <a:latin typeface="Aptos"/>
              </a:defRPr>
            </a:pPr>
            <a:r>
              <a:t>2 Timothy 4:7-8</a:t>
            </a:r>
          </a:p>
        </p:txBody>
      </p:sp>
      <p:sp>
        <p:nvSpPr>
          <p:cNvPr id="13" name="TextBox 12"/>
          <p:cNvSpPr txBox="1"/>
          <p:nvPr/>
        </p:nvSpPr>
        <p:spPr>
          <a:xfrm>
            <a:off x="3200400" y="3337560"/>
            <a:ext cx="2880360" cy="548640"/>
          </a:xfrm>
          <a:prstGeom prst="rect">
            <a:avLst/>
          </a:prstGeom>
          <a:noFill/>
        </p:spPr>
        <p:txBody>
          <a:bodyPr wrap="square">
            <a:normAutofit/>
          </a:bodyPr>
          <a:lstStyle/>
          <a:p>
            <a:pPr algn="l">
              <a:defRPr sz="1700" b="0" i="0">
                <a:solidFill>
                  <a:srgbClr val="0C1520"/>
                </a:solidFill>
                <a:latin typeface="Aptos"/>
              </a:defRPr>
            </a:pPr>
            <a:r>
              <a:t>Finish the course and keep the faith.</a:t>
            </a:r>
          </a:p>
        </p:txBody>
      </p:sp>
      <p:sp>
        <p:nvSpPr>
          <p:cNvPr id="14" name="Rounded Rectangle 13"/>
          <p:cNvSpPr/>
          <p:nvPr/>
        </p:nvSpPr>
        <p:spPr>
          <a:xfrm>
            <a:off x="7269479" y="3172968"/>
            <a:ext cx="5806440" cy="109728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543800" y="3337560"/>
            <a:ext cx="2148840" cy="274320"/>
          </a:xfrm>
          <a:prstGeom prst="rect">
            <a:avLst/>
          </a:prstGeom>
          <a:noFill/>
        </p:spPr>
        <p:txBody>
          <a:bodyPr wrap="square">
            <a:normAutofit/>
          </a:bodyPr>
          <a:lstStyle/>
          <a:p>
            <a:pPr algn="l">
              <a:defRPr sz="1600" b="1" i="0">
                <a:solidFill>
                  <a:srgbClr val="304866"/>
                </a:solidFill>
                <a:latin typeface="Aptos"/>
              </a:defRPr>
            </a:pPr>
            <a:r>
              <a:t>James 1:12</a:t>
            </a:r>
          </a:p>
        </p:txBody>
      </p:sp>
      <p:sp>
        <p:nvSpPr>
          <p:cNvPr id="16" name="TextBox 15"/>
          <p:cNvSpPr txBox="1"/>
          <p:nvPr/>
        </p:nvSpPr>
        <p:spPr>
          <a:xfrm>
            <a:off x="9692640" y="3337560"/>
            <a:ext cx="2880360" cy="548640"/>
          </a:xfrm>
          <a:prstGeom prst="rect">
            <a:avLst/>
          </a:prstGeom>
          <a:noFill/>
        </p:spPr>
        <p:txBody>
          <a:bodyPr wrap="square">
            <a:normAutofit/>
          </a:bodyPr>
          <a:lstStyle/>
          <a:p>
            <a:pPr algn="l">
              <a:defRPr sz="1700" b="0" i="0">
                <a:solidFill>
                  <a:srgbClr val="0C1520"/>
                </a:solidFill>
                <a:latin typeface="Aptos"/>
              </a:defRPr>
            </a:pPr>
            <a:r>
              <a:t>The one who endures receives the crown of life.</a:t>
            </a:r>
          </a:p>
        </p:txBody>
      </p:sp>
      <p:sp>
        <p:nvSpPr>
          <p:cNvPr id="17" name="Rounded Rectangle 16"/>
          <p:cNvSpPr/>
          <p:nvPr/>
        </p:nvSpPr>
        <p:spPr>
          <a:xfrm>
            <a:off x="777240" y="4745736"/>
            <a:ext cx="5806440" cy="1097280"/>
          </a:xfrm>
          <a:prstGeom prst="roundRect">
            <a:avLst/>
          </a:prstGeom>
          <a:solidFill>
            <a:srgbClr val="FFF8E8"/>
          </a:solidFill>
          <a:ln w="12700">
            <a:solidFill>
              <a:srgbClr val="E8BC7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51560" y="4910327"/>
            <a:ext cx="2148840" cy="274320"/>
          </a:xfrm>
          <a:prstGeom prst="rect">
            <a:avLst/>
          </a:prstGeom>
          <a:noFill/>
        </p:spPr>
        <p:txBody>
          <a:bodyPr wrap="square">
            <a:normAutofit/>
          </a:bodyPr>
          <a:lstStyle/>
          <a:p>
            <a:pPr algn="l">
              <a:defRPr sz="1600" b="1" i="0">
                <a:solidFill>
                  <a:srgbClr val="304866"/>
                </a:solidFill>
                <a:latin typeface="Aptos"/>
              </a:defRPr>
            </a:pPr>
            <a:r>
              <a:t>Revelation 4:10-11</a:t>
            </a:r>
          </a:p>
        </p:txBody>
      </p:sp>
      <p:sp>
        <p:nvSpPr>
          <p:cNvPr id="19" name="TextBox 18"/>
          <p:cNvSpPr txBox="1"/>
          <p:nvPr/>
        </p:nvSpPr>
        <p:spPr>
          <a:xfrm>
            <a:off x="3200400" y="4910327"/>
            <a:ext cx="2880360" cy="548640"/>
          </a:xfrm>
          <a:prstGeom prst="rect">
            <a:avLst/>
          </a:prstGeom>
          <a:noFill/>
        </p:spPr>
        <p:txBody>
          <a:bodyPr wrap="square">
            <a:normAutofit/>
          </a:bodyPr>
          <a:lstStyle/>
          <a:p>
            <a:pPr algn="l">
              <a:defRPr sz="1700" b="0" i="0">
                <a:solidFill>
                  <a:srgbClr val="0C1520"/>
                </a:solidFill>
                <a:latin typeface="Aptos"/>
              </a:defRPr>
            </a:pPr>
            <a:r>
              <a:t>Crowns are finally cast before the throne.</a:t>
            </a:r>
          </a:p>
        </p:txBody>
      </p:sp>
      <p:sp>
        <p:nvSpPr>
          <p:cNvPr id="20" name="TextBox 19"/>
          <p:cNvSpPr txBox="1"/>
          <p:nvPr/>
        </p:nvSpPr>
        <p:spPr>
          <a:xfrm>
            <a:off x="502920" y="7818120"/>
            <a:ext cx="8229600" cy="228600"/>
          </a:xfrm>
          <a:prstGeom prst="rect">
            <a:avLst/>
          </a:prstGeom>
          <a:noFill/>
        </p:spPr>
        <p:txBody>
          <a:bodyPr wrap="none">
            <a:spAutoFit/>
          </a:bodyPr>
          <a:lstStyle/>
          <a:p>
            <a:pPr algn="l">
              <a:defRPr sz="800">
                <a:solidFill>
                  <a:srgbClr val="E5DDCE"/>
                </a:solidFill>
                <a:latin typeface="Aptos"/>
              </a:defRPr>
            </a:pPr>
            <a:r>
              <a:t>Prepared for teaching and small group use - hymninfo.com</a:t>
            </a:r>
          </a:p>
        </p:txBody>
      </p:sp>
      <p:sp>
        <p:nvSpPr>
          <p:cNvPr id="21" name="TextBox 20"/>
          <p:cNvSpPr txBox="1"/>
          <p:nvPr/>
        </p:nvSpPr>
        <p:spPr>
          <a:xfrm>
            <a:off x="13761720" y="7818120"/>
            <a:ext cx="457200" cy="228600"/>
          </a:xfrm>
          <a:prstGeom prst="rect">
            <a:avLst/>
          </a:prstGeom>
          <a:noFill/>
        </p:spPr>
        <p:txBody>
          <a:bodyPr wrap="none">
            <a:spAutoFit/>
          </a:bodyPr>
          <a:lstStyle/>
          <a:p>
            <a:pPr algn="r">
              <a:defRPr sz="800">
                <a:solidFill>
                  <a:srgbClr val="E5DDCE"/>
                </a:solidFill>
                <a:latin typeface="Aptos"/>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Awake, My Soul, Stretch Every Nerve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