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_rels/slide5.xml.rels" ContentType="application/vnd.openxmlformats-package.relationships+xml"/>
  <Override PartName="/ppt/slides/_rels/slide21.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2.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22.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_rels/presentation.xml.rels" ContentType="application/vnd.openxmlformats-package.relationships+xml"/>
  <Override PartName="/ppt/media/image9.jpeg" ContentType="image/jpeg"/>
  <Override PartName="/ppt/media/image12.jpeg" ContentType="image/jpeg"/>
  <Override PartName="/ppt/media/image13.jpeg" ContentType="image/jpeg"/>
  <Override PartName="/ppt/media/image16.jpeg" ContentType="image/jpeg"/>
  <Override PartName="/ppt/media/image15.jpeg" ContentType="image/jpeg"/>
  <Override PartName="/ppt/media/image14.jpeg" ContentType="image/jpe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10.jpeg" ContentType="image/jpeg"/>
  <Override PartName="/ppt/media/image7.jpeg" ContentType="image/jpeg"/>
  <Override PartName="/ppt/media/image11.jpeg" ContentType="image/jpeg"/>
  <Override PartName="/ppt/media/image8.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108B6609-B420-4DA0-A2E5-606629651D3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D949FB98-38F7-4BBD-AF24-5F104608DA2B}"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3200" strike="noStrike" u="none">
                <a:solidFill>
                  <a:schemeClr val="dk1"/>
                </a:solidFill>
                <a:effectLst/>
                <a:uFillTx/>
                <a:latin typeface="Calibri"/>
              </a:rPr>
              <a:t>Second Outline Level</a:t>
            </a:r>
            <a:endParaRPr b="0" lang="en-US" sz="32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3200" strike="noStrike" u="none">
                <a:solidFill>
                  <a:schemeClr val="dk1"/>
                </a:solidFill>
                <a:effectLst/>
                <a:uFillTx/>
                <a:latin typeface="Calibri"/>
              </a:rPr>
              <a:t>Third Outline Level</a:t>
            </a:r>
            <a:endParaRPr b="0" lang="en-US" sz="32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3200" strike="noStrike" u="none">
                <a:solidFill>
                  <a:schemeClr val="dk1"/>
                </a:solidFill>
                <a:effectLst/>
                <a:uFillTx/>
                <a:latin typeface="Calibri"/>
              </a:rPr>
              <a:t>Fourth Outline Level</a:t>
            </a:r>
            <a:endParaRPr b="0" lang="en-US" sz="32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Fifth Outline Level</a:t>
            </a:r>
            <a:endParaRPr b="0" lang="en-US" sz="32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Sixth Outline Level</a:t>
            </a:r>
            <a:endParaRPr b="0" lang="en-US" sz="32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Seventh Outline Level</a:t>
            </a:r>
            <a:endParaRPr b="0" lang="en-US" sz="3200" strike="noStrike" u="none">
              <a:solidFill>
                <a:schemeClr val="dk1"/>
              </a:solidFill>
              <a:effectLst/>
              <a:uFillTx/>
              <a:latin typeface="Calibri"/>
            </a:endParaRP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1B622F67-9F79-41F1-B325-2020075147D2}"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44F32CF0-7CCC-484A-95EF-96D2C5EBC53D}"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0"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39D3234F-8681-4FAA-8812-F12CECA2959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B73A346-AAB9-4CD7-9120-0B1337AB0D6C}"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457200">
              <a:lnSpc>
                <a:spcPct val="100000"/>
              </a:lnSpc>
              <a:buNone/>
            </a:pPr>
            <a:r>
              <a:rPr b="1" lang="en-US" sz="4000" strike="noStrike" u="none" cap="all">
                <a:solidFill>
                  <a:schemeClr val="dk1"/>
                </a:solidFill>
                <a:effectLst/>
                <a:uFillTx/>
                <a:latin typeface="Calibri"/>
              </a:rPr>
              <a:t>Click to edit Master title style</a:t>
            </a:r>
            <a:endParaRPr b="0" lang="en-US" sz="4000" strike="noStrike" u="non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en-US" sz="2000" strike="noStrike" u="none">
                <a:solidFill>
                  <a:schemeClr val="dk1">
                    <a:tint val="75000"/>
                  </a:schemeClr>
                </a:solidFill>
                <a:effectLst/>
                <a:uFillTx/>
                <a:latin typeface="Calibri"/>
              </a:rPr>
              <a:t>Click to edit Master text styles</a:t>
            </a:r>
            <a:endParaRPr b="0" lang="en-US" sz="2000" strike="noStrike" u="non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A32F68A0-22EF-4C62-A302-DBDAF25DC2F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38EDE30E-745F-46B2-8A31-ADC8404003E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7CD0386D-C360-412F-9868-F493C96974E7}"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75C65182-686C-4494-92DE-1BDB1B8F9E9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265779DC-1A2C-49AE-918C-AFB63DBF9DF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
        <p:nvSpPr>
          <p:cNvPr id="4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4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0.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slideLayout" Target="../slideLayouts/slideLayout9.xml"/>
</Relationships>
</file>

<file path=ppt/slides/_rels/slide12.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14.jpeg"/><Relationship Id="rId3"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5.jpeg"/><Relationship Id="rId3"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5.jpeg"/><Relationship Id="rId3"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14.jpeg"/><Relationship Id="rId3" Type="http://schemas.openxmlformats.org/officeDocument/2006/relationships/slideLayout" Target="../slideLayouts/slideLayout9.xml"/>
</Relationships>
</file>

<file path=ppt/slides/_rels/slide1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2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2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9.xml"/>
</Relationships>
</file>

<file path=ppt/slides/_rels/slide22.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5.jpeg"/><Relationship Id="rId3"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jpeg"/><Relationship Id="rId3"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icture 1" descr="visual_1_dark.jpg"/>
          <p:cNvPicPr/>
          <p:nvPr/>
        </p:nvPicPr>
        <p:blipFill>
          <a:blip r:embed="rId1"/>
          <a:stretch/>
        </p:blipFill>
        <p:spPr>
          <a:xfrm>
            <a:off x="0" y="0"/>
            <a:ext cx="12191760" cy="6857640"/>
          </a:xfrm>
          <a:prstGeom prst="rect">
            <a:avLst/>
          </a:prstGeom>
          <a:noFill/>
          <a:ln w="0">
            <a:noFill/>
          </a:ln>
        </p:spPr>
      </p:pic>
      <p:sp>
        <p:nvSpPr>
          <p:cNvPr id="60"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1" name="TextBox 3"/>
          <p:cNvSpPr/>
          <p:nvPr/>
        </p:nvSpPr>
        <p:spPr>
          <a:xfrm>
            <a:off x="658440" y="1920240"/>
            <a:ext cx="7589160" cy="8226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4600" strike="noStrike" u="none">
                <a:solidFill>
                  <a:srgbClr val="faf3e0"/>
                </a:solidFill>
                <a:effectLst/>
                <a:uFillTx/>
                <a:latin typeface="Calibri"/>
              </a:rPr>
              <a:t>Beneath the Cross of Jesus</a:t>
            </a:r>
            <a:endParaRPr b="0" lang="en-US" sz="4600" strike="noStrike" u="none">
              <a:solidFill>
                <a:srgbClr val="000000"/>
              </a:solidFill>
              <a:effectLst/>
              <a:uFillTx/>
              <a:latin typeface="Arial"/>
            </a:endParaRPr>
          </a:p>
        </p:txBody>
      </p:sp>
      <p:sp>
        <p:nvSpPr>
          <p:cNvPr id="62" name="TextBox 4"/>
          <p:cNvSpPr/>
          <p:nvPr/>
        </p:nvSpPr>
        <p:spPr>
          <a:xfrm>
            <a:off x="704160" y="2834640"/>
            <a:ext cx="667476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i="1" lang="en-US" sz="1800" strike="noStrike" u="none">
                <a:solidFill>
                  <a:srgbClr val="ead6b4"/>
                </a:solidFill>
                <a:effectLst/>
                <a:uFillTx/>
                <a:latin typeface="Calibri"/>
              </a:rPr>
              <a:t>Beneath the cross of Jesus I fain would take my stand</a:t>
            </a:r>
            <a:endParaRPr b="0" lang="en-US" sz="1800" strike="noStrike" u="none">
              <a:solidFill>
                <a:srgbClr val="000000"/>
              </a:solidFill>
              <a:effectLst/>
              <a:uFillTx/>
              <a:latin typeface="Arial"/>
            </a:endParaRPr>
          </a:p>
        </p:txBody>
      </p:sp>
      <p:sp>
        <p:nvSpPr>
          <p:cNvPr id="63" name="TextBox 5"/>
          <p:cNvSpPr/>
          <p:nvPr/>
        </p:nvSpPr>
        <p:spPr>
          <a:xfrm>
            <a:off x="713160" y="3273480"/>
            <a:ext cx="704052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600" strike="noStrike" u="none">
                <a:solidFill>
                  <a:srgbClr val="d6a94c"/>
                </a:solidFill>
                <a:effectLst/>
                <a:uFillTx/>
                <a:latin typeface="Calibri"/>
              </a:rPr>
              <a:t>Elizabeth C. Clephane • Frederick C. Maker • 1872</a:t>
            </a:r>
            <a:endParaRPr b="0" lang="en-US" sz="1600" strike="noStrike" u="none">
              <a:solidFill>
                <a:srgbClr val="000000"/>
              </a:solidFill>
              <a:effectLst/>
              <a:uFillTx/>
              <a:latin typeface="Arial"/>
            </a:endParaRPr>
          </a:p>
        </p:txBody>
      </p:sp>
      <p:sp>
        <p:nvSpPr>
          <p:cNvPr id="64" name="TextBox 6"/>
          <p:cNvSpPr/>
          <p:nvPr/>
        </p:nvSpPr>
        <p:spPr>
          <a:xfrm>
            <a:off x="713160" y="3703320"/>
            <a:ext cx="713196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00" strike="noStrike" u="none">
                <a:solidFill>
                  <a:srgbClr val="faf3e0"/>
                </a:solidFill>
                <a:effectLst/>
                <a:uFillTx/>
                <a:latin typeface="Calibri"/>
              </a:rPr>
              <a:t>Galatians 6:14 • Isaiah 32:2 • John 19:25-27</a:t>
            </a:r>
            <a:endParaRPr b="0" lang="en-US" sz="1500" strike="noStrike" u="none">
              <a:solidFill>
                <a:srgbClr val="000000"/>
              </a:solidFill>
              <a:effectLst/>
              <a:uFillTx/>
              <a:latin typeface="Arial"/>
            </a:endParaRPr>
          </a:p>
        </p:txBody>
      </p:sp>
      <p:sp>
        <p:nvSpPr>
          <p:cNvPr id="65" name="TextBox 7"/>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7" name="Picture 1" descr="visual_3_dark.jpg"/>
          <p:cNvPicPr/>
          <p:nvPr/>
        </p:nvPicPr>
        <p:blipFill>
          <a:blip r:embed="rId1"/>
          <a:stretch/>
        </p:blipFill>
        <p:spPr>
          <a:xfrm>
            <a:off x="0" y="0"/>
            <a:ext cx="12191760" cy="6857640"/>
          </a:xfrm>
          <a:prstGeom prst="rect">
            <a:avLst/>
          </a:prstGeom>
          <a:noFill/>
          <a:ln w="0">
            <a:noFill/>
          </a:ln>
        </p:spPr>
      </p:pic>
      <p:sp>
        <p:nvSpPr>
          <p:cNvPr id="198"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9" name="TextBox 3"/>
          <p:cNvSpPr/>
          <p:nvPr/>
        </p:nvSpPr>
        <p:spPr>
          <a:xfrm>
            <a:off x="777240" y="2468880"/>
            <a:ext cx="777204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4200" strike="noStrike" u="none">
                <a:solidFill>
                  <a:srgbClr val="faf3e0"/>
                </a:solidFill>
                <a:effectLst/>
                <a:uFillTx/>
                <a:latin typeface="Calibri"/>
              </a:rPr>
              <a:t>Walking Through the Hymn</a:t>
            </a:r>
            <a:endParaRPr b="0" lang="en-US" sz="4200" strike="noStrike" u="none">
              <a:solidFill>
                <a:srgbClr val="000000"/>
              </a:solidFill>
              <a:effectLst/>
              <a:uFillTx/>
              <a:latin typeface="Arial"/>
            </a:endParaRPr>
          </a:p>
        </p:txBody>
      </p:sp>
      <p:sp>
        <p:nvSpPr>
          <p:cNvPr id="200" name="TextBox 4"/>
          <p:cNvSpPr/>
          <p:nvPr/>
        </p:nvSpPr>
        <p:spPr>
          <a:xfrm>
            <a:off x="804600" y="3200400"/>
            <a:ext cx="7314840" cy="3654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800" strike="noStrike" u="none">
                <a:solidFill>
                  <a:srgbClr val="d6a94c"/>
                </a:solidFill>
                <a:effectLst/>
                <a:uFillTx/>
                <a:latin typeface="Calibri"/>
              </a:rPr>
              <a:t>Refuge • Beholding • Abiding</a:t>
            </a:r>
            <a:endParaRPr b="0" lang="en-US" sz="1800" strike="noStrike" u="none">
              <a:solidFill>
                <a:srgbClr val="000000"/>
              </a:solidFill>
              <a:effectLst/>
              <a:uFillTx/>
              <a:latin typeface="Arial"/>
            </a:endParaRPr>
          </a:p>
        </p:txBody>
      </p:sp>
      <p:sp>
        <p:nvSpPr>
          <p:cNvPr id="201" name="TextBox 5"/>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2" name="Picture 1" descr="visual_5.jpg"/>
          <p:cNvPicPr/>
          <p:nvPr/>
        </p:nvPicPr>
        <p:blipFill>
          <a:blip r:embed="rId1"/>
          <a:stretch/>
        </p:blipFill>
        <p:spPr>
          <a:xfrm>
            <a:off x="0" y="0"/>
            <a:ext cx="12191760" cy="6857640"/>
          </a:xfrm>
          <a:prstGeom prst="rect">
            <a:avLst/>
          </a:prstGeom>
          <a:noFill/>
          <a:ln w="0">
            <a:noFill/>
          </a:ln>
        </p:spPr>
      </p:pic>
      <p:sp>
        <p:nvSpPr>
          <p:cNvPr id="203"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4"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Stanza One: The Cross as Refuge</a:t>
            </a:r>
            <a:endParaRPr b="0" lang="en-US" sz="3200" strike="noStrike" u="none">
              <a:solidFill>
                <a:srgbClr val="000000"/>
              </a:solidFill>
              <a:effectLst/>
              <a:uFillTx/>
              <a:latin typeface="Arial"/>
            </a:endParaRPr>
          </a:p>
        </p:txBody>
      </p:sp>
      <p:sp>
        <p:nvSpPr>
          <p:cNvPr id="205"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The weary soul finds shelter under Christ.</a:t>
            </a:r>
            <a:endParaRPr b="0" lang="en-US" sz="1400" strike="noStrike" u="none">
              <a:solidFill>
                <a:srgbClr val="000000"/>
              </a:solidFill>
              <a:effectLst/>
              <a:uFillTx/>
              <a:latin typeface="Arial"/>
            </a:endParaRPr>
          </a:p>
        </p:txBody>
      </p:sp>
      <p:sp>
        <p:nvSpPr>
          <p:cNvPr id="206"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07"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11</a:t>
            </a:r>
            <a:endParaRPr b="0" lang="en-US" sz="850" strike="noStrike" u="none">
              <a:solidFill>
                <a:srgbClr val="000000"/>
              </a:solidFill>
              <a:effectLst/>
              <a:uFillTx/>
              <a:latin typeface="Arial"/>
            </a:endParaRPr>
          </a:p>
        </p:txBody>
      </p:sp>
      <p:pic>
        <p:nvPicPr>
          <p:cNvPr id="208" name="Picture 7" descr="visual_5_side.jpg"/>
          <p:cNvPicPr/>
          <p:nvPr/>
        </p:nvPicPr>
        <p:blipFill>
          <a:blip r:embed="rId2"/>
          <a:stretch/>
        </p:blipFill>
        <p:spPr>
          <a:xfrm>
            <a:off x="7818120" y="594360"/>
            <a:ext cx="3657240" cy="5348880"/>
          </a:xfrm>
          <a:prstGeom prst="rect">
            <a:avLst/>
          </a:prstGeom>
          <a:noFill/>
          <a:ln w="0">
            <a:noFill/>
          </a:ln>
        </p:spPr>
      </p:pic>
      <p:sp>
        <p:nvSpPr>
          <p:cNvPr id="209"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0" name="TextBox 9"/>
          <p:cNvSpPr/>
          <p:nvPr/>
        </p:nvSpPr>
        <p:spPr>
          <a:xfrm>
            <a:off x="777240" y="1417320"/>
            <a:ext cx="6583320" cy="41601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000" strike="noStrike" u="none">
                <a:solidFill>
                  <a:srgbClr val="faf3e0"/>
                </a:solidFill>
                <a:effectLst/>
                <a:uFillTx/>
                <a:latin typeface="Calibri"/>
              </a:rPr>
              <a:t>The opening image places the believer beneath the cross as under a mighty rock.</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The cross is not only a symbol of suffering; it becomes the refuge where grace is received.</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Teaching emphasis: people come to Christ tired, burdened, and exposed; the crucified Lord gives shelter.</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1" name="Picture 1" descr="visual_2.jpg"/>
          <p:cNvPicPr/>
          <p:nvPr/>
        </p:nvPicPr>
        <p:blipFill>
          <a:blip r:embed="rId1"/>
          <a:stretch/>
        </p:blipFill>
        <p:spPr>
          <a:xfrm>
            <a:off x="0" y="0"/>
            <a:ext cx="12191760" cy="6857640"/>
          </a:xfrm>
          <a:prstGeom prst="rect">
            <a:avLst/>
          </a:prstGeom>
          <a:noFill/>
          <a:ln w="0">
            <a:noFill/>
          </a:ln>
        </p:spPr>
      </p:pic>
      <p:sp>
        <p:nvSpPr>
          <p:cNvPr id="212"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3"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Stanza Two: Beholding the Crucified Christ</a:t>
            </a:r>
            <a:endParaRPr b="0" lang="en-US" sz="3200" strike="noStrike" u="none">
              <a:solidFill>
                <a:srgbClr val="000000"/>
              </a:solidFill>
              <a:effectLst/>
              <a:uFillTx/>
              <a:latin typeface="Arial"/>
            </a:endParaRPr>
          </a:p>
        </p:txBody>
      </p:sp>
      <p:sp>
        <p:nvSpPr>
          <p:cNvPr id="214"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Love and unworthiness are seen together.</a:t>
            </a:r>
            <a:endParaRPr b="0" lang="en-US" sz="1400" strike="noStrike" u="none">
              <a:solidFill>
                <a:srgbClr val="000000"/>
              </a:solidFill>
              <a:effectLst/>
              <a:uFillTx/>
              <a:latin typeface="Arial"/>
            </a:endParaRPr>
          </a:p>
        </p:txBody>
      </p:sp>
      <p:sp>
        <p:nvSpPr>
          <p:cNvPr id="215"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16"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12</a:t>
            </a:r>
            <a:endParaRPr b="0" lang="en-US" sz="850" strike="noStrike" u="none">
              <a:solidFill>
                <a:srgbClr val="000000"/>
              </a:solidFill>
              <a:effectLst/>
              <a:uFillTx/>
              <a:latin typeface="Arial"/>
            </a:endParaRPr>
          </a:p>
        </p:txBody>
      </p:sp>
      <p:pic>
        <p:nvPicPr>
          <p:cNvPr id="217" name="Picture 7" descr="visual_2_side.jpg"/>
          <p:cNvPicPr/>
          <p:nvPr/>
        </p:nvPicPr>
        <p:blipFill>
          <a:blip r:embed="rId2"/>
          <a:stretch/>
        </p:blipFill>
        <p:spPr>
          <a:xfrm>
            <a:off x="7818120" y="594360"/>
            <a:ext cx="3657240" cy="5348880"/>
          </a:xfrm>
          <a:prstGeom prst="rect">
            <a:avLst/>
          </a:prstGeom>
          <a:noFill/>
          <a:ln w="0">
            <a:noFill/>
          </a:ln>
        </p:spPr>
      </p:pic>
      <p:sp>
        <p:nvSpPr>
          <p:cNvPr id="218"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9" name="TextBox 9"/>
          <p:cNvSpPr/>
          <p:nvPr/>
        </p:nvSpPr>
        <p:spPr>
          <a:xfrm>
            <a:off x="777240" y="1417320"/>
            <a:ext cx="6583320" cy="41601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000" strike="noStrike" u="none">
                <a:solidFill>
                  <a:srgbClr val="faf3e0"/>
                </a:solidFill>
                <a:effectLst/>
                <a:uFillTx/>
                <a:latin typeface="Calibri"/>
              </a:rPr>
              <a:t>The hymn looks directly at the suffering of Jesus rather than rushing past it.</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The cross exposes sin and reveals redeeming love at the same time.</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Teaching emphasis: humility beneath the cross is not despair; it is truthful worship before mercy.</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0" name="Picture 1" descr="visual_3.jpg"/>
          <p:cNvPicPr/>
          <p:nvPr/>
        </p:nvPicPr>
        <p:blipFill>
          <a:blip r:embed="rId1"/>
          <a:stretch/>
        </p:blipFill>
        <p:spPr>
          <a:xfrm>
            <a:off x="0" y="0"/>
            <a:ext cx="12191760" cy="6857640"/>
          </a:xfrm>
          <a:prstGeom prst="rect">
            <a:avLst/>
          </a:prstGeom>
          <a:noFill/>
          <a:ln w="0">
            <a:noFill/>
          </a:ln>
        </p:spPr>
      </p:pic>
      <p:sp>
        <p:nvSpPr>
          <p:cNvPr id="221"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2"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Stanza Three: Abiding Near the Cross</a:t>
            </a:r>
            <a:endParaRPr b="0" lang="en-US" sz="3200" strike="noStrike" u="none">
              <a:solidFill>
                <a:srgbClr val="000000"/>
              </a:solidFill>
              <a:effectLst/>
              <a:uFillTx/>
              <a:latin typeface="Arial"/>
            </a:endParaRPr>
          </a:p>
        </p:txBody>
      </p:sp>
      <p:sp>
        <p:nvSpPr>
          <p:cNvPr id="223"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The cross reshapes gain, loss, shame, and glory.</a:t>
            </a:r>
            <a:endParaRPr b="0" lang="en-US" sz="1400" strike="noStrike" u="none">
              <a:solidFill>
                <a:srgbClr val="000000"/>
              </a:solidFill>
              <a:effectLst/>
              <a:uFillTx/>
              <a:latin typeface="Arial"/>
            </a:endParaRPr>
          </a:p>
        </p:txBody>
      </p:sp>
      <p:sp>
        <p:nvSpPr>
          <p:cNvPr id="224"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25"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13</a:t>
            </a:r>
            <a:endParaRPr b="0" lang="en-US" sz="850" strike="noStrike" u="none">
              <a:solidFill>
                <a:srgbClr val="000000"/>
              </a:solidFill>
              <a:effectLst/>
              <a:uFillTx/>
              <a:latin typeface="Arial"/>
            </a:endParaRPr>
          </a:p>
        </p:txBody>
      </p:sp>
      <p:pic>
        <p:nvPicPr>
          <p:cNvPr id="226" name="Picture 7" descr="visual_3_side.jpg"/>
          <p:cNvPicPr/>
          <p:nvPr/>
        </p:nvPicPr>
        <p:blipFill>
          <a:blip r:embed="rId2"/>
          <a:stretch/>
        </p:blipFill>
        <p:spPr>
          <a:xfrm>
            <a:off x="7818120" y="594360"/>
            <a:ext cx="3657240" cy="5348880"/>
          </a:xfrm>
          <a:prstGeom prst="rect">
            <a:avLst/>
          </a:prstGeom>
          <a:noFill/>
          <a:ln w="0">
            <a:noFill/>
          </a:ln>
        </p:spPr>
      </p:pic>
      <p:sp>
        <p:nvSpPr>
          <p:cNvPr id="227"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8" name="TextBox 9"/>
          <p:cNvSpPr/>
          <p:nvPr/>
        </p:nvSpPr>
        <p:spPr>
          <a:xfrm>
            <a:off x="777240" y="1417320"/>
            <a:ext cx="6583320" cy="41601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000" strike="noStrike" u="none">
                <a:solidFill>
                  <a:srgbClr val="faf3e0"/>
                </a:solidFill>
                <a:effectLst/>
                <a:uFillTx/>
                <a:latin typeface="Calibri"/>
              </a:rPr>
              <a:t>The final movement turns contemplation into commitment.</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The believer chooses the shadow of the cross as a lasting home for the heart.</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Teaching emphasis: discipleship means letting the cross judge worldly pride and define Christian glory.</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9" name="Picture 1" descr="visual_1.jpg"/>
          <p:cNvPicPr/>
          <p:nvPr/>
        </p:nvPicPr>
        <p:blipFill>
          <a:blip r:embed="rId1"/>
          <a:stretch/>
        </p:blipFill>
        <p:spPr>
          <a:xfrm>
            <a:off x="0" y="0"/>
            <a:ext cx="12191760" cy="6857640"/>
          </a:xfrm>
          <a:prstGeom prst="rect">
            <a:avLst/>
          </a:prstGeom>
          <a:noFill/>
          <a:ln w="0">
            <a:noFill/>
          </a:ln>
        </p:spPr>
      </p:pic>
      <p:sp>
        <p:nvSpPr>
          <p:cNvPr id="230"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1"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The Hymn's Devotional Movement</a:t>
            </a:r>
            <a:endParaRPr b="0" lang="en-US" sz="3200" strike="noStrike" u="none">
              <a:solidFill>
                <a:srgbClr val="000000"/>
              </a:solidFill>
              <a:effectLst/>
              <a:uFillTx/>
              <a:latin typeface="Arial"/>
            </a:endParaRPr>
          </a:p>
        </p:txBody>
      </p:sp>
      <p:sp>
        <p:nvSpPr>
          <p:cNvPr id="232"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How the hymn leads the heart</a:t>
            </a:r>
            <a:endParaRPr b="0" lang="en-US" sz="1400" strike="noStrike" u="none">
              <a:solidFill>
                <a:srgbClr val="000000"/>
              </a:solidFill>
              <a:effectLst/>
              <a:uFillTx/>
              <a:latin typeface="Arial"/>
            </a:endParaRPr>
          </a:p>
        </p:txBody>
      </p:sp>
      <p:sp>
        <p:nvSpPr>
          <p:cNvPr id="233"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34"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14</a:t>
            </a:r>
            <a:endParaRPr b="0" lang="en-US" sz="850" strike="noStrike" u="none">
              <a:solidFill>
                <a:srgbClr val="000000"/>
              </a:solidFill>
              <a:effectLst/>
              <a:uFillTx/>
              <a:latin typeface="Arial"/>
            </a:endParaRPr>
          </a:p>
        </p:txBody>
      </p:sp>
      <p:sp>
        <p:nvSpPr>
          <p:cNvPr id="235" name="Oval 7"/>
          <p:cNvSpPr/>
          <p:nvPr/>
        </p:nvSpPr>
        <p:spPr>
          <a:xfrm>
            <a:off x="914400" y="1828800"/>
            <a:ext cx="685440" cy="685440"/>
          </a:xfrm>
          <a:prstGeom prst="ellipse">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6" name="TextBox 8"/>
          <p:cNvSpPr/>
          <p:nvPr/>
        </p:nvSpPr>
        <p:spPr>
          <a:xfrm>
            <a:off x="1088280" y="1984320"/>
            <a:ext cx="347040" cy="228240"/>
          </a:xfrm>
          <a:prstGeom prst="rect">
            <a:avLst/>
          </a:prstGeom>
          <a:noFill/>
          <a:ln w="0">
            <a:noFill/>
          </a:ln>
        </p:spPr>
        <p:style>
          <a:lnRef idx="0"/>
          <a:fillRef idx="0"/>
          <a:effectRef idx="0"/>
          <a:fontRef idx="minor"/>
        </p:style>
        <p:txBody>
          <a:bodyPr lIns="64080" rIns="64080" tIns="36720" bIns="36720" anchor="t">
            <a:spAutoFit/>
          </a:bodyPr>
          <a:p>
            <a:pPr algn="ctr" defTabSz="457200">
              <a:lnSpc>
                <a:spcPct val="100000"/>
              </a:lnSpc>
            </a:pPr>
            <a:r>
              <a:rPr b="1" lang="en-US" sz="1600" strike="noStrike" u="none">
                <a:solidFill>
                  <a:srgbClr val="1c1917"/>
                </a:solidFill>
                <a:effectLst/>
                <a:uFillTx/>
                <a:latin typeface="Calibri"/>
              </a:rPr>
              <a:t>1</a:t>
            </a:r>
            <a:endParaRPr b="0" lang="en-US" sz="1600" strike="noStrike" u="none">
              <a:solidFill>
                <a:srgbClr val="000000"/>
              </a:solidFill>
              <a:effectLst/>
              <a:uFillTx/>
              <a:latin typeface="Arial"/>
            </a:endParaRPr>
          </a:p>
        </p:txBody>
      </p:sp>
      <p:sp>
        <p:nvSpPr>
          <p:cNvPr id="237" name="TextBox 9"/>
          <p:cNvSpPr/>
          <p:nvPr/>
        </p:nvSpPr>
        <p:spPr>
          <a:xfrm>
            <a:off x="914400" y="2697480"/>
            <a:ext cx="2742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2100" strike="noStrike" u="none">
                <a:solidFill>
                  <a:srgbClr val="faf3e0"/>
                </a:solidFill>
                <a:effectLst/>
                <a:uFillTx/>
                <a:latin typeface="Calibri"/>
              </a:rPr>
              <a:t>Take refuge</a:t>
            </a:r>
            <a:endParaRPr b="0" lang="en-US" sz="2100" strike="noStrike" u="none">
              <a:solidFill>
                <a:srgbClr val="000000"/>
              </a:solidFill>
              <a:effectLst/>
              <a:uFillTx/>
              <a:latin typeface="Arial"/>
            </a:endParaRPr>
          </a:p>
        </p:txBody>
      </p:sp>
      <p:sp>
        <p:nvSpPr>
          <p:cNvPr id="238" name="TextBox 10"/>
          <p:cNvSpPr/>
          <p:nvPr/>
        </p:nvSpPr>
        <p:spPr>
          <a:xfrm>
            <a:off x="914400" y="3090600"/>
            <a:ext cx="283428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600" strike="noStrike" u="none">
                <a:solidFill>
                  <a:srgbClr val="ead6b4"/>
                </a:solidFill>
                <a:effectLst/>
                <a:uFillTx/>
                <a:latin typeface="Calibri"/>
              </a:rPr>
              <a:t>The cross shelters the weary.</a:t>
            </a:r>
            <a:endParaRPr b="0" lang="en-US" sz="1600" strike="noStrike" u="none">
              <a:solidFill>
                <a:srgbClr val="000000"/>
              </a:solidFill>
              <a:effectLst/>
              <a:uFillTx/>
              <a:latin typeface="Arial"/>
            </a:endParaRPr>
          </a:p>
        </p:txBody>
      </p:sp>
      <p:sp>
        <p:nvSpPr>
          <p:cNvPr id="239" name="Oval 11"/>
          <p:cNvSpPr/>
          <p:nvPr/>
        </p:nvSpPr>
        <p:spPr>
          <a:xfrm>
            <a:off x="4663440" y="1828800"/>
            <a:ext cx="685440" cy="685440"/>
          </a:xfrm>
          <a:prstGeom prst="ellipse">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0" name="TextBox 12"/>
          <p:cNvSpPr/>
          <p:nvPr/>
        </p:nvSpPr>
        <p:spPr>
          <a:xfrm>
            <a:off x="4837320" y="1984320"/>
            <a:ext cx="347040" cy="228240"/>
          </a:xfrm>
          <a:prstGeom prst="rect">
            <a:avLst/>
          </a:prstGeom>
          <a:noFill/>
          <a:ln w="0">
            <a:noFill/>
          </a:ln>
        </p:spPr>
        <p:style>
          <a:lnRef idx="0"/>
          <a:fillRef idx="0"/>
          <a:effectRef idx="0"/>
          <a:fontRef idx="minor"/>
        </p:style>
        <p:txBody>
          <a:bodyPr lIns="64080" rIns="64080" tIns="36720" bIns="36720" anchor="t">
            <a:spAutoFit/>
          </a:bodyPr>
          <a:p>
            <a:pPr algn="ctr" defTabSz="457200">
              <a:lnSpc>
                <a:spcPct val="100000"/>
              </a:lnSpc>
            </a:pPr>
            <a:r>
              <a:rPr b="1" lang="en-US" sz="1600" strike="noStrike" u="none">
                <a:solidFill>
                  <a:srgbClr val="1c1917"/>
                </a:solidFill>
                <a:effectLst/>
                <a:uFillTx/>
                <a:latin typeface="Calibri"/>
              </a:rPr>
              <a:t>2</a:t>
            </a:r>
            <a:endParaRPr b="0" lang="en-US" sz="1600" strike="noStrike" u="none">
              <a:solidFill>
                <a:srgbClr val="000000"/>
              </a:solidFill>
              <a:effectLst/>
              <a:uFillTx/>
              <a:latin typeface="Arial"/>
            </a:endParaRPr>
          </a:p>
        </p:txBody>
      </p:sp>
      <p:sp>
        <p:nvSpPr>
          <p:cNvPr id="241" name="TextBox 13"/>
          <p:cNvSpPr/>
          <p:nvPr/>
        </p:nvSpPr>
        <p:spPr>
          <a:xfrm>
            <a:off x="4663440" y="2697480"/>
            <a:ext cx="2742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2100" strike="noStrike" u="none">
                <a:solidFill>
                  <a:srgbClr val="faf3e0"/>
                </a:solidFill>
                <a:effectLst/>
                <a:uFillTx/>
                <a:latin typeface="Calibri"/>
              </a:rPr>
              <a:t>Look steadily</a:t>
            </a:r>
            <a:endParaRPr b="0" lang="en-US" sz="2100" strike="noStrike" u="none">
              <a:solidFill>
                <a:srgbClr val="000000"/>
              </a:solidFill>
              <a:effectLst/>
              <a:uFillTx/>
              <a:latin typeface="Arial"/>
            </a:endParaRPr>
          </a:p>
        </p:txBody>
      </p:sp>
      <p:sp>
        <p:nvSpPr>
          <p:cNvPr id="242" name="TextBox 14"/>
          <p:cNvSpPr/>
          <p:nvPr/>
        </p:nvSpPr>
        <p:spPr>
          <a:xfrm>
            <a:off x="4663440" y="3090600"/>
            <a:ext cx="283428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600" strike="noStrike" u="none">
                <a:solidFill>
                  <a:srgbClr val="ead6b4"/>
                </a:solidFill>
                <a:effectLst/>
                <a:uFillTx/>
                <a:latin typeface="Calibri"/>
              </a:rPr>
              <a:t>The cross reveals love and sin.</a:t>
            </a:r>
            <a:endParaRPr b="0" lang="en-US" sz="1600" strike="noStrike" u="none">
              <a:solidFill>
                <a:srgbClr val="000000"/>
              </a:solidFill>
              <a:effectLst/>
              <a:uFillTx/>
              <a:latin typeface="Arial"/>
            </a:endParaRPr>
          </a:p>
        </p:txBody>
      </p:sp>
      <p:sp>
        <p:nvSpPr>
          <p:cNvPr id="243" name="Oval 15"/>
          <p:cNvSpPr/>
          <p:nvPr/>
        </p:nvSpPr>
        <p:spPr>
          <a:xfrm>
            <a:off x="8412480" y="1828800"/>
            <a:ext cx="685440" cy="685440"/>
          </a:xfrm>
          <a:prstGeom prst="ellipse">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4" name="TextBox 16"/>
          <p:cNvSpPr/>
          <p:nvPr/>
        </p:nvSpPr>
        <p:spPr>
          <a:xfrm>
            <a:off x="8586360" y="1984320"/>
            <a:ext cx="347040" cy="228240"/>
          </a:xfrm>
          <a:prstGeom prst="rect">
            <a:avLst/>
          </a:prstGeom>
          <a:noFill/>
          <a:ln w="0">
            <a:noFill/>
          </a:ln>
        </p:spPr>
        <p:style>
          <a:lnRef idx="0"/>
          <a:fillRef idx="0"/>
          <a:effectRef idx="0"/>
          <a:fontRef idx="minor"/>
        </p:style>
        <p:txBody>
          <a:bodyPr lIns="64080" rIns="64080" tIns="36720" bIns="36720" anchor="t">
            <a:spAutoFit/>
          </a:bodyPr>
          <a:p>
            <a:pPr algn="ctr" defTabSz="457200">
              <a:lnSpc>
                <a:spcPct val="100000"/>
              </a:lnSpc>
            </a:pPr>
            <a:r>
              <a:rPr b="1" lang="en-US" sz="1600" strike="noStrike" u="none">
                <a:solidFill>
                  <a:srgbClr val="1c1917"/>
                </a:solidFill>
                <a:effectLst/>
                <a:uFillTx/>
                <a:latin typeface="Calibri"/>
              </a:rPr>
              <a:t>3</a:t>
            </a:r>
            <a:endParaRPr b="0" lang="en-US" sz="1600" strike="noStrike" u="none">
              <a:solidFill>
                <a:srgbClr val="000000"/>
              </a:solidFill>
              <a:effectLst/>
              <a:uFillTx/>
              <a:latin typeface="Arial"/>
            </a:endParaRPr>
          </a:p>
        </p:txBody>
      </p:sp>
      <p:sp>
        <p:nvSpPr>
          <p:cNvPr id="245" name="TextBox 17"/>
          <p:cNvSpPr/>
          <p:nvPr/>
        </p:nvSpPr>
        <p:spPr>
          <a:xfrm>
            <a:off x="8412480" y="2697480"/>
            <a:ext cx="2742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2100" strike="noStrike" u="none">
                <a:solidFill>
                  <a:srgbClr val="faf3e0"/>
                </a:solidFill>
                <a:effectLst/>
                <a:uFillTx/>
                <a:latin typeface="Calibri"/>
              </a:rPr>
              <a:t>Abide there</a:t>
            </a:r>
            <a:endParaRPr b="0" lang="en-US" sz="2100" strike="noStrike" u="none">
              <a:solidFill>
                <a:srgbClr val="000000"/>
              </a:solidFill>
              <a:effectLst/>
              <a:uFillTx/>
              <a:latin typeface="Arial"/>
            </a:endParaRPr>
          </a:p>
        </p:txBody>
      </p:sp>
      <p:sp>
        <p:nvSpPr>
          <p:cNvPr id="246" name="TextBox 18"/>
          <p:cNvSpPr/>
          <p:nvPr/>
        </p:nvSpPr>
        <p:spPr>
          <a:xfrm>
            <a:off x="8412480" y="3090600"/>
            <a:ext cx="283428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600" strike="noStrike" u="none">
                <a:solidFill>
                  <a:srgbClr val="ead6b4"/>
                </a:solidFill>
                <a:effectLst/>
                <a:uFillTx/>
                <a:latin typeface="Calibri"/>
              </a:rPr>
              <a:t>The cross becomes the believer's glory.</a:t>
            </a:r>
            <a:endParaRPr b="0" lang="en-US" sz="1600" strike="noStrike" u="none">
              <a:solidFill>
                <a:srgbClr val="000000"/>
              </a:solidFill>
              <a:effectLst/>
              <a:uFillTx/>
              <a:latin typeface="Arial"/>
            </a:endParaRPr>
          </a:p>
        </p:txBody>
      </p:sp>
      <p:sp>
        <p:nvSpPr>
          <p:cNvPr id="247" name="Rectangle 19"/>
          <p:cNvSpPr/>
          <p:nvPr/>
        </p:nvSpPr>
        <p:spPr>
          <a:xfrm>
            <a:off x="1627560" y="2139840"/>
            <a:ext cx="2559960" cy="3636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8280" bIns="-828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8" name="Rectangle 20"/>
          <p:cNvSpPr/>
          <p:nvPr/>
        </p:nvSpPr>
        <p:spPr>
          <a:xfrm>
            <a:off x="5376600" y="2139840"/>
            <a:ext cx="2559960" cy="3636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8280" bIns="-828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9" name="Picture 1" descr="visual_5.jpg"/>
          <p:cNvPicPr/>
          <p:nvPr/>
        </p:nvPicPr>
        <p:blipFill>
          <a:blip r:embed="rId1"/>
          <a:stretch/>
        </p:blipFill>
        <p:spPr>
          <a:xfrm>
            <a:off x="0" y="0"/>
            <a:ext cx="12191760" cy="6857640"/>
          </a:xfrm>
          <a:prstGeom prst="rect">
            <a:avLst/>
          </a:prstGeom>
          <a:noFill/>
          <a:ln w="0">
            <a:noFill/>
          </a:ln>
        </p:spPr>
      </p:pic>
      <p:sp>
        <p:nvSpPr>
          <p:cNvPr id="250"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1"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Theological Themes</a:t>
            </a:r>
            <a:endParaRPr b="0" lang="en-US" sz="3200" strike="noStrike" u="none">
              <a:solidFill>
                <a:srgbClr val="000000"/>
              </a:solidFill>
              <a:effectLst/>
              <a:uFillTx/>
              <a:latin typeface="Arial"/>
            </a:endParaRPr>
          </a:p>
        </p:txBody>
      </p:sp>
      <p:sp>
        <p:nvSpPr>
          <p:cNvPr id="252"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Doctrine shaped into prayer</a:t>
            </a:r>
            <a:endParaRPr b="0" lang="en-US" sz="1400" strike="noStrike" u="none">
              <a:solidFill>
                <a:srgbClr val="000000"/>
              </a:solidFill>
              <a:effectLst/>
              <a:uFillTx/>
              <a:latin typeface="Arial"/>
            </a:endParaRPr>
          </a:p>
        </p:txBody>
      </p:sp>
      <p:sp>
        <p:nvSpPr>
          <p:cNvPr id="253"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54"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15</a:t>
            </a:r>
            <a:endParaRPr b="0" lang="en-US" sz="850" strike="noStrike" u="none">
              <a:solidFill>
                <a:srgbClr val="000000"/>
              </a:solidFill>
              <a:effectLst/>
              <a:uFillTx/>
              <a:latin typeface="Arial"/>
            </a:endParaRPr>
          </a:p>
        </p:txBody>
      </p:sp>
      <p:sp>
        <p:nvSpPr>
          <p:cNvPr id="255" name="Rectangle 7"/>
          <p:cNvSpPr/>
          <p:nvPr/>
        </p:nvSpPr>
        <p:spPr>
          <a:xfrm>
            <a:off x="77724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6" name="Rounded Rectangle 8"/>
          <p:cNvSpPr/>
          <p:nvPr/>
        </p:nvSpPr>
        <p:spPr>
          <a:xfrm>
            <a:off x="77724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7" name="Rectangle 9"/>
          <p:cNvSpPr/>
          <p:nvPr/>
        </p:nvSpPr>
        <p:spPr>
          <a:xfrm>
            <a:off x="110124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8" name="Rectangle 10"/>
          <p:cNvSpPr/>
          <p:nvPr/>
        </p:nvSpPr>
        <p:spPr>
          <a:xfrm>
            <a:off x="97848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9" name="TextBox 11"/>
          <p:cNvSpPr/>
          <p:nvPr/>
        </p:nvSpPr>
        <p:spPr>
          <a:xfrm>
            <a:off x="138996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Atonement</a:t>
            </a:r>
            <a:endParaRPr b="0" lang="en-US" sz="1350" strike="noStrike" u="none">
              <a:solidFill>
                <a:srgbClr val="000000"/>
              </a:solidFill>
              <a:effectLst/>
              <a:uFillTx/>
              <a:latin typeface="Arial"/>
            </a:endParaRPr>
          </a:p>
        </p:txBody>
      </p:sp>
      <p:sp>
        <p:nvSpPr>
          <p:cNvPr id="260" name="TextBox 12"/>
          <p:cNvSpPr/>
          <p:nvPr/>
        </p:nvSpPr>
        <p:spPr>
          <a:xfrm>
            <a:off x="97848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Christ suffers for sinners.</a:t>
            </a:r>
            <a:endParaRPr b="0" lang="en-US" sz="1450" strike="noStrike" u="none">
              <a:solidFill>
                <a:srgbClr val="000000"/>
              </a:solidFill>
              <a:effectLst/>
              <a:uFillTx/>
              <a:latin typeface="Arial"/>
            </a:endParaRPr>
          </a:p>
        </p:txBody>
      </p:sp>
      <p:sp>
        <p:nvSpPr>
          <p:cNvPr id="261" name="Rectangle 13"/>
          <p:cNvSpPr/>
          <p:nvPr/>
        </p:nvSpPr>
        <p:spPr>
          <a:xfrm>
            <a:off x="457200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2" name="Rounded Rectangle 14"/>
          <p:cNvSpPr/>
          <p:nvPr/>
        </p:nvSpPr>
        <p:spPr>
          <a:xfrm>
            <a:off x="457200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3" name="Rectangle 15"/>
          <p:cNvSpPr/>
          <p:nvPr/>
        </p:nvSpPr>
        <p:spPr>
          <a:xfrm>
            <a:off x="489600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4" name="Rectangle 16"/>
          <p:cNvSpPr/>
          <p:nvPr/>
        </p:nvSpPr>
        <p:spPr>
          <a:xfrm>
            <a:off x="477324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5" name="TextBox 17"/>
          <p:cNvSpPr/>
          <p:nvPr/>
        </p:nvSpPr>
        <p:spPr>
          <a:xfrm>
            <a:off x="518472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Refuge</a:t>
            </a:r>
            <a:endParaRPr b="0" lang="en-US" sz="1350" strike="noStrike" u="none">
              <a:solidFill>
                <a:srgbClr val="000000"/>
              </a:solidFill>
              <a:effectLst/>
              <a:uFillTx/>
              <a:latin typeface="Arial"/>
            </a:endParaRPr>
          </a:p>
        </p:txBody>
      </p:sp>
      <p:sp>
        <p:nvSpPr>
          <p:cNvPr id="266" name="TextBox 18"/>
          <p:cNvSpPr/>
          <p:nvPr/>
        </p:nvSpPr>
        <p:spPr>
          <a:xfrm>
            <a:off x="477324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Mercy shelters the weary.</a:t>
            </a:r>
            <a:endParaRPr b="0" lang="en-US" sz="1450" strike="noStrike" u="none">
              <a:solidFill>
                <a:srgbClr val="000000"/>
              </a:solidFill>
              <a:effectLst/>
              <a:uFillTx/>
              <a:latin typeface="Arial"/>
            </a:endParaRPr>
          </a:p>
        </p:txBody>
      </p:sp>
      <p:sp>
        <p:nvSpPr>
          <p:cNvPr id="267" name="Rectangle 19"/>
          <p:cNvSpPr/>
          <p:nvPr/>
        </p:nvSpPr>
        <p:spPr>
          <a:xfrm>
            <a:off x="836676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8" name="Rounded Rectangle 20"/>
          <p:cNvSpPr/>
          <p:nvPr/>
        </p:nvSpPr>
        <p:spPr>
          <a:xfrm>
            <a:off x="836676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9" name="Rectangle 21"/>
          <p:cNvSpPr/>
          <p:nvPr/>
        </p:nvSpPr>
        <p:spPr>
          <a:xfrm>
            <a:off x="869076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0" name="Rectangle 22"/>
          <p:cNvSpPr/>
          <p:nvPr/>
        </p:nvSpPr>
        <p:spPr>
          <a:xfrm>
            <a:off x="856800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1" name="TextBox 23"/>
          <p:cNvSpPr/>
          <p:nvPr/>
        </p:nvSpPr>
        <p:spPr>
          <a:xfrm>
            <a:off x="897948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Humility</a:t>
            </a:r>
            <a:endParaRPr b="0" lang="en-US" sz="1350" strike="noStrike" u="none">
              <a:solidFill>
                <a:srgbClr val="000000"/>
              </a:solidFill>
              <a:effectLst/>
              <a:uFillTx/>
              <a:latin typeface="Arial"/>
            </a:endParaRPr>
          </a:p>
        </p:txBody>
      </p:sp>
      <p:sp>
        <p:nvSpPr>
          <p:cNvPr id="272" name="TextBox 24"/>
          <p:cNvSpPr/>
          <p:nvPr/>
        </p:nvSpPr>
        <p:spPr>
          <a:xfrm>
            <a:off x="856800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Grace ends self-boasting.</a:t>
            </a:r>
            <a:endParaRPr b="0" lang="en-US" sz="1450" strike="noStrike" u="none">
              <a:solidFill>
                <a:srgbClr val="000000"/>
              </a:solidFill>
              <a:effectLst/>
              <a:uFillTx/>
              <a:latin typeface="Arial"/>
            </a:endParaRPr>
          </a:p>
        </p:txBody>
      </p:sp>
      <p:sp>
        <p:nvSpPr>
          <p:cNvPr id="273" name="Rectangle 25"/>
          <p:cNvSpPr/>
          <p:nvPr/>
        </p:nvSpPr>
        <p:spPr>
          <a:xfrm>
            <a:off x="77724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4" name="Rounded Rectangle 26"/>
          <p:cNvSpPr/>
          <p:nvPr/>
        </p:nvSpPr>
        <p:spPr>
          <a:xfrm>
            <a:off x="77724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5" name="Rectangle 27"/>
          <p:cNvSpPr/>
          <p:nvPr/>
        </p:nvSpPr>
        <p:spPr>
          <a:xfrm>
            <a:off x="110124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6" name="Rectangle 28"/>
          <p:cNvSpPr/>
          <p:nvPr/>
        </p:nvSpPr>
        <p:spPr>
          <a:xfrm>
            <a:off x="97848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77" name="TextBox 29"/>
          <p:cNvSpPr/>
          <p:nvPr/>
        </p:nvSpPr>
        <p:spPr>
          <a:xfrm>
            <a:off x="138996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Discipleship</a:t>
            </a:r>
            <a:endParaRPr b="0" lang="en-US" sz="1350" strike="noStrike" u="none">
              <a:solidFill>
                <a:srgbClr val="000000"/>
              </a:solidFill>
              <a:effectLst/>
              <a:uFillTx/>
              <a:latin typeface="Arial"/>
            </a:endParaRPr>
          </a:p>
        </p:txBody>
      </p:sp>
      <p:sp>
        <p:nvSpPr>
          <p:cNvPr id="278" name="TextBox 30"/>
          <p:cNvSpPr/>
          <p:nvPr/>
        </p:nvSpPr>
        <p:spPr>
          <a:xfrm>
            <a:off x="97848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The cross becomes home.</a:t>
            </a:r>
            <a:endParaRPr b="0" lang="en-US" sz="1450" strike="noStrike" u="none">
              <a:solidFill>
                <a:srgbClr val="000000"/>
              </a:solidFill>
              <a:effectLst/>
              <a:uFillTx/>
              <a:latin typeface="Arial"/>
            </a:endParaRPr>
          </a:p>
        </p:txBody>
      </p:sp>
      <p:sp>
        <p:nvSpPr>
          <p:cNvPr id="279" name="Rectangle 31"/>
          <p:cNvSpPr/>
          <p:nvPr/>
        </p:nvSpPr>
        <p:spPr>
          <a:xfrm>
            <a:off x="457200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0" name="Rounded Rectangle 32"/>
          <p:cNvSpPr/>
          <p:nvPr/>
        </p:nvSpPr>
        <p:spPr>
          <a:xfrm>
            <a:off x="457200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1" name="Rectangle 33"/>
          <p:cNvSpPr/>
          <p:nvPr/>
        </p:nvSpPr>
        <p:spPr>
          <a:xfrm>
            <a:off x="489600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2" name="Rectangle 34"/>
          <p:cNvSpPr/>
          <p:nvPr/>
        </p:nvSpPr>
        <p:spPr>
          <a:xfrm>
            <a:off x="477324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3" name="TextBox 35"/>
          <p:cNvSpPr/>
          <p:nvPr/>
        </p:nvSpPr>
        <p:spPr>
          <a:xfrm>
            <a:off x="518472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Worship</a:t>
            </a:r>
            <a:endParaRPr b="0" lang="en-US" sz="1350" strike="noStrike" u="none">
              <a:solidFill>
                <a:srgbClr val="000000"/>
              </a:solidFill>
              <a:effectLst/>
              <a:uFillTx/>
              <a:latin typeface="Arial"/>
            </a:endParaRPr>
          </a:p>
        </p:txBody>
      </p:sp>
      <p:sp>
        <p:nvSpPr>
          <p:cNvPr id="284" name="TextBox 36"/>
          <p:cNvSpPr/>
          <p:nvPr/>
        </p:nvSpPr>
        <p:spPr>
          <a:xfrm>
            <a:off x="477324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Wonder answers love.</a:t>
            </a:r>
            <a:endParaRPr b="0" lang="en-US" sz="1450" strike="noStrike" u="none">
              <a:solidFill>
                <a:srgbClr val="000000"/>
              </a:solidFill>
              <a:effectLst/>
              <a:uFillTx/>
              <a:latin typeface="Arial"/>
            </a:endParaRPr>
          </a:p>
        </p:txBody>
      </p:sp>
      <p:sp>
        <p:nvSpPr>
          <p:cNvPr id="285" name="Rectangle 37"/>
          <p:cNvSpPr/>
          <p:nvPr/>
        </p:nvSpPr>
        <p:spPr>
          <a:xfrm>
            <a:off x="836676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6" name="Rounded Rectangle 38"/>
          <p:cNvSpPr/>
          <p:nvPr/>
        </p:nvSpPr>
        <p:spPr>
          <a:xfrm>
            <a:off x="836676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7" name="Rectangle 39"/>
          <p:cNvSpPr/>
          <p:nvPr/>
        </p:nvSpPr>
        <p:spPr>
          <a:xfrm>
            <a:off x="869076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8" name="Rectangle 40"/>
          <p:cNvSpPr/>
          <p:nvPr/>
        </p:nvSpPr>
        <p:spPr>
          <a:xfrm>
            <a:off x="856800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89" name="TextBox 41"/>
          <p:cNvSpPr/>
          <p:nvPr/>
        </p:nvSpPr>
        <p:spPr>
          <a:xfrm>
            <a:off x="897948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Hope</a:t>
            </a:r>
            <a:endParaRPr b="0" lang="en-US" sz="1350" strike="noStrike" u="none">
              <a:solidFill>
                <a:srgbClr val="000000"/>
              </a:solidFill>
              <a:effectLst/>
              <a:uFillTx/>
              <a:latin typeface="Arial"/>
            </a:endParaRPr>
          </a:p>
        </p:txBody>
      </p:sp>
      <p:sp>
        <p:nvSpPr>
          <p:cNvPr id="290" name="TextBox 42"/>
          <p:cNvSpPr/>
          <p:nvPr/>
        </p:nvSpPr>
        <p:spPr>
          <a:xfrm>
            <a:off x="856800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The crucified Lord holds us.</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1" name="Picture 1" descr="visual_6.jpg"/>
          <p:cNvPicPr/>
          <p:nvPr/>
        </p:nvPicPr>
        <p:blipFill>
          <a:blip r:embed="rId1"/>
          <a:stretch/>
        </p:blipFill>
        <p:spPr>
          <a:xfrm>
            <a:off x="0" y="0"/>
            <a:ext cx="12191760" cy="6857640"/>
          </a:xfrm>
          <a:prstGeom prst="rect">
            <a:avLst/>
          </a:prstGeom>
          <a:noFill/>
          <a:ln w="0">
            <a:noFill/>
          </a:ln>
        </p:spPr>
      </p:pic>
      <p:sp>
        <p:nvSpPr>
          <p:cNvPr id="292"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93"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Literary and Musical Observations</a:t>
            </a:r>
            <a:endParaRPr b="0" lang="en-US" sz="3200" strike="noStrike" u="none">
              <a:solidFill>
                <a:srgbClr val="000000"/>
              </a:solidFill>
              <a:effectLst/>
              <a:uFillTx/>
              <a:latin typeface="Arial"/>
            </a:endParaRPr>
          </a:p>
        </p:txBody>
      </p:sp>
      <p:sp>
        <p:nvSpPr>
          <p:cNvPr id="294"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Quiet intensity, long lines, and reverent motion</a:t>
            </a:r>
            <a:endParaRPr b="0" lang="en-US" sz="1400" strike="noStrike" u="none">
              <a:solidFill>
                <a:srgbClr val="000000"/>
              </a:solidFill>
              <a:effectLst/>
              <a:uFillTx/>
              <a:latin typeface="Arial"/>
            </a:endParaRPr>
          </a:p>
        </p:txBody>
      </p:sp>
      <p:sp>
        <p:nvSpPr>
          <p:cNvPr id="295"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296"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16</a:t>
            </a:r>
            <a:endParaRPr b="0" lang="en-US" sz="850" strike="noStrike" u="none">
              <a:solidFill>
                <a:srgbClr val="000000"/>
              </a:solidFill>
              <a:effectLst/>
              <a:uFillTx/>
              <a:latin typeface="Arial"/>
            </a:endParaRPr>
          </a:p>
        </p:txBody>
      </p:sp>
      <p:pic>
        <p:nvPicPr>
          <p:cNvPr id="297" name="Picture 7" descr="visual_6_side.jpg"/>
          <p:cNvPicPr/>
          <p:nvPr/>
        </p:nvPicPr>
        <p:blipFill>
          <a:blip r:embed="rId2"/>
          <a:stretch/>
        </p:blipFill>
        <p:spPr>
          <a:xfrm>
            <a:off x="7818120" y="594360"/>
            <a:ext cx="3657240" cy="5348880"/>
          </a:xfrm>
          <a:prstGeom prst="rect">
            <a:avLst/>
          </a:prstGeom>
          <a:noFill/>
          <a:ln w="0">
            <a:noFill/>
          </a:ln>
        </p:spPr>
      </p:pic>
      <p:sp>
        <p:nvSpPr>
          <p:cNvPr id="298"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99" name="TextBox 9"/>
          <p:cNvSpPr/>
          <p:nvPr/>
        </p:nvSpPr>
        <p:spPr>
          <a:xfrm>
            <a:off x="777240" y="1417320"/>
            <a:ext cx="6491880" cy="41144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900" strike="noStrike" u="none">
                <a:solidFill>
                  <a:srgbClr val="faf3e0"/>
                </a:solidFill>
                <a:effectLst/>
                <a:uFillTx/>
                <a:latin typeface="Calibri"/>
              </a:rPr>
              <a:t>Imagery: shadow, rock, wilderness, burden, tears, and glory.</a:t>
            </a:r>
            <a:endParaRPr b="0" lang="en-US" sz="1900" strike="noStrike" u="none">
              <a:solidFill>
                <a:srgbClr val="000000"/>
              </a:solidFill>
              <a:effectLst/>
              <a:uFillTx/>
              <a:latin typeface="Arial"/>
            </a:endParaRPr>
          </a:p>
          <a:p>
            <a:pPr defTabSz="457200">
              <a:lnSpc>
                <a:spcPct val="100000"/>
              </a:lnSpc>
            </a:pPr>
            <a:r>
              <a:rPr b="0" lang="en-US" sz="1900" strike="noStrike" u="none">
                <a:solidFill>
                  <a:srgbClr val="faf3e0"/>
                </a:solidFill>
                <a:effectLst/>
                <a:uFillTx/>
                <a:latin typeface="Calibri"/>
              </a:rPr>
              <a:t>Movement: from shelter to contemplation to surrendered identity.</a:t>
            </a:r>
            <a:endParaRPr b="0" lang="en-US" sz="1900" strike="noStrike" u="none">
              <a:solidFill>
                <a:srgbClr val="000000"/>
              </a:solidFill>
              <a:effectLst/>
              <a:uFillTx/>
              <a:latin typeface="Arial"/>
            </a:endParaRPr>
          </a:p>
          <a:p>
            <a:pPr defTabSz="457200">
              <a:lnSpc>
                <a:spcPct val="100000"/>
              </a:lnSpc>
            </a:pPr>
            <a:r>
              <a:rPr b="0" lang="en-US" sz="1900" strike="noStrike" u="none">
                <a:solidFill>
                  <a:srgbClr val="faf3e0"/>
                </a:solidFill>
                <a:effectLst/>
                <a:uFillTx/>
                <a:latin typeface="Calibri"/>
              </a:rPr>
              <a:t>Tune: ST CHRISTOPHER carries the text with dignity and tenderness.</a:t>
            </a:r>
            <a:endParaRPr b="0" lang="en-US" sz="1900" strike="noStrike" u="none">
              <a:solidFill>
                <a:srgbClr val="000000"/>
              </a:solidFill>
              <a:effectLst/>
              <a:uFillTx/>
              <a:latin typeface="Arial"/>
            </a:endParaRPr>
          </a:p>
          <a:p>
            <a:pPr defTabSz="457200">
              <a:lnSpc>
                <a:spcPct val="100000"/>
              </a:lnSpc>
            </a:pPr>
            <a:r>
              <a:rPr b="0" lang="en-US" sz="1900" strike="noStrike" u="none">
                <a:solidFill>
                  <a:srgbClr val="faf3e0"/>
                </a:solidFill>
                <a:effectLst/>
                <a:uFillTx/>
                <a:latin typeface="Calibri"/>
              </a:rPr>
              <a:t>Pacing: a steady, prayerful tempo lets the congregation hear the theology.</a:t>
            </a:r>
            <a:endParaRPr b="0" lang="en-US" sz="1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00" name="Picture 1" descr="visual_4.jpg"/>
          <p:cNvPicPr/>
          <p:nvPr/>
        </p:nvPicPr>
        <p:blipFill>
          <a:blip r:embed="rId1"/>
          <a:stretch/>
        </p:blipFill>
        <p:spPr>
          <a:xfrm>
            <a:off x="0" y="0"/>
            <a:ext cx="12191760" cy="6857640"/>
          </a:xfrm>
          <a:prstGeom prst="rect">
            <a:avLst/>
          </a:prstGeom>
          <a:noFill/>
          <a:ln w="0">
            <a:noFill/>
          </a:ln>
        </p:spPr>
      </p:pic>
      <p:sp>
        <p:nvSpPr>
          <p:cNvPr id="301"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02"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Pastoral and Worship Use</a:t>
            </a:r>
            <a:endParaRPr b="0" lang="en-US" sz="3200" strike="noStrike" u="none">
              <a:solidFill>
                <a:srgbClr val="000000"/>
              </a:solidFill>
              <a:effectLst/>
              <a:uFillTx/>
              <a:latin typeface="Arial"/>
            </a:endParaRPr>
          </a:p>
        </p:txBody>
      </p:sp>
      <p:sp>
        <p:nvSpPr>
          <p:cNvPr id="303"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Where the hymn serves the church</a:t>
            </a:r>
            <a:endParaRPr b="0" lang="en-US" sz="1400" strike="noStrike" u="none">
              <a:solidFill>
                <a:srgbClr val="000000"/>
              </a:solidFill>
              <a:effectLst/>
              <a:uFillTx/>
              <a:latin typeface="Arial"/>
            </a:endParaRPr>
          </a:p>
        </p:txBody>
      </p:sp>
      <p:sp>
        <p:nvSpPr>
          <p:cNvPr id="304"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305"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17</a:t>
            </a:r>
            <a:endParaRPr b="0" lang="en-US" sz="850" strike="noStrike" u="none">
              <a:solidFill>
                <a:srgbClr val="000000"/>
              </a:solidFill>
              <a:effectLst/>
              <a:uFillTx/>
              <a:latin typeface="Arial"/>
            </a:endParaRPr>
          </a:p>
        </p:txBody>
      </p:sp>
      <p:sp>
        <p:nvSpPr>
          <p:cNvPr id="306" name="Rectangle 7"/>
          <p:cNvSpPr/>
          <p:nvPr/>
        </p:nvSpPr>
        <p:spPr>
          <a:xfrm>
            <a:off x="77724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07" name="Rounded Rectangle 8"/>
          <p:cNvSpPr/>
          <p:nvPr/>
        </p:nvSpPr>
        <p:spPr>
          <a:xfrm>
            <a:off x="77724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08" name="Rectangle 9"/>
          <p:cNvSpPr/>
          <p:nvPr/>
        </p:nvSpPr>
        <p:spPr>
          <a:xfrm>
            <a:off x="110124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09" name="Rectangle 10"/>
          <p:cNvSpPr/>
          <p:nvPr/>
        </p:nvSpPr>
        <p:spPr>
          <a:xfrm>
            <a:off x="97848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0" name="TextBox 11"/>
          <p:cNvSpPr/>
          <p:nvPr/>
        </p:nvSpPr>
        <p:spPr>
          <a:xfrm>
            <a:off x="138996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Lent / Holy Week</a:t>
            </a:r>
            <a:endParaRPr b="0" lang="en-US" sz="1350" strike="noStrike" u="none">
              <a:solidFill>
                <a:srgbClr val="000000"/>
              </a:solidFill>
              <a:effectLst/>
              <a:uFillTx/>
              <a:latin typeface="Arial"/>
            </a:endParaRPr>
          </a:p>
        </p:txBody>
      </p:sp>
      <p:sp>
        <p:nvSpPr>
          <p:cNvPr id="311" name="TextBox 12"/>
          <p:cNvSpPr/>
          <p:nvPr/>
        </p:nvSpPr>
        <p:spPr>
          <a:xfrm>
            <a:off x="97848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A slow, cross-centered meditation.</a:t>
            </a:r>
            <a:endParaRPr b="0" lang="en-US" sz="1450" strike="noStrike" u="none">
              <a:solidFill>
                <a:srgbClr val="000000"/>
              </a:solidFill>
              <a:effectLst/>
              <a:uFillTx/>
              <a:latin typeface="Arial"/>
            </a:endParaRPr>
          </a:p>
        </p:txBody>
      </p:sp>
      <p:sp>
        <p:nvSpPr>
          <p:cNvPr id="312" name="Rectangle 13"/>
          <p:cNvSpPr/>
          <p:nvPr/>
        </p:nvSpPr>
        <p:spPr>
          <a:xfrm>
            <a:off x="457200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3" name="Rounded Rectangle 14"/>
          <p:cNvSpPr/>
          <p:nvPr/>
        </p:nvSpPr>
        <p:spPr>
          <a:xfrm>
            <a:off x="457200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4" name="Rectangle 15"/>
          <p:cNvSpPr/>
          <p:nvPr/>
        </p:nvSpPr>
        <p:spPr>
          <a:xfrm>
            <a:off x="489600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5" name="Rectangle 16"/>
          <p:cNvSpPr/>
          <p:nvPr/>
        </p:nvSpPr>
        <p:spPr>
          <a:xfrm>
            <a:off x="477324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6" name="TextBox 17"/>
          <p:cNvSpPr/>
          <p:nvPr/>
        </p:nvSpPr>
        <p:spPr>
          <a:xfrm>
            <a:off x="518472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Good Friday</a:t>
            </a:r>
            <a:endParaRPr b="0" lang="en-US" sz="1350" strike="noStrike" u="none">
              <a:solidFill>
                <a:srgbClr val="000000"/>
              </a:solidFill>
              <a:effectLst/>
              <a:uFillTx/>
              <a:latin typeface="Arial"/>
            </a:endParaRPr>
          </a:p>
        </p:txBody>
      </p:sp>
      <p:sp>
        <p:nvSpPr>
          <p:cNvPr id="317" name="TextBox 18"/>
          <p:cNvSpPr/>
          <p:nvPr/>
        </p:nvSpPr>
        <p:spPr>
          <a:xfrm>
            <a:off x="477324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Refuge and sorrow held together.</a:t>
            </a:r>
            <a:endParaRPr b="0" lang="en-US" sz="1450" strike="noStrike" u="none">
              <a:solidFill>
                <a:srgbClr val="000000"/>
              </a:solidFill>
              <a:effectLst/>
              <a:uFillTx/>
              <a:latin typeface="Arial"/>
            </a:endParaRPr>
          </a:p>
        </p:txBody>
      </p:sp>
      <p:sp>
        <p:nvSpPr>
          <p:cNvPr id="318" name="Rectangle 19"/>
          <p:cNvSpPr/>
          <p:nvPr/>
        </p:nvSpPr>
        <p:spPr>
          <a:xfrm>
            <a:off x="8366760" y="13258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19" name="Rounded Rectangle 20"/>
          <p:cNvSpPr/>
          <p:nvPr/>
        </p:nvSpPr>
        <p:spPr>
          <a:xfrm>
            <a:off x="8366760" y="13258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0" name="Rectangle 21"/>
          <p:cNvSpPr/>
          <p:nvPr/>
        </p:nvSpPr>
        <p:spPr>
          <a:xfrm>
            <a:off x="8690760" y="15271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1" name="Rectangle 22"/>
          <p:cNvSpPr/>
          <p:nvPr/>
        </p:nvSpPr>
        <p:spPr>
          <a:xfrm>
            <a:off x="8568000" y="16264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2" name="TextBox 23"/>
          <p:cNvSpPr/>
          <p:nvPr/>
        </p:nvSpPr>
        <p:spPr>
          <a:xfrm>
            <a:off x="8979480" y="14904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Communion</a:t>
            </a:r>
            <a:endParaRPr b="0" lang="en-US" sz="1350" strike="noStrike" u="none">
              <a:solidFill>
                <a:srgbClr val="000000"/>
              </a:solidFill>
              <a:effectLst/>
              <a:uFillTx/>
              <a:latin typeface="Arial"/>
            </a:endParaRPr>
          </a:p>
        </p:txBody>
      </p:sp>
      <p:sp>
        <p:nvSpPr>
          <p:cNvPr id="323" name="TextBox 24"/>
          <p:cNvSpPr/>
          <p:nvPr/>
        </p:nvSpPr>
        <p:spPr>
          <a:xfrm>
            <a:off x="8568000" y="19202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Grace received from the crucified Lord.</a:t>
            </a:r>
            <a:endParaRPr b="0" lang="en-US" sz="1450" strike="noStrike" u="none">
              <a:solidFill>
                <a:srgbClr val="000000"/>
              </a:solidFill>
              <a:effectLst/>
              <a:uFillTx/>
              <a:latin typeface="Arial"/>
            </a:endParaRPr>
          </a:p>
        </p:txBody>
      </p:sp>
      <p:sp>
        <p:nvSpPr>
          <p:cNvPr id="324" name="Rectangle 25"/>
          <p:cNvSpPr/>
          <p:nvPr/>
        </p:nvSpPr>
        <p:spPr>
          <a:xfrm>
            <a:off x="77724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5" name="Rounded Rectangle 26"/>
          <p:cNvSpPr/>
          <p:nvPr/>
        </p:nvSpPr>
        <p:spPr>
          <a:xfrm>
            <a:off x="77724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6" name="Rectangle 27"/>
          <p:cNvSpPr/>
          <p:nvPr/>
        </p:nvSpPr>
        <p:spPr>
          <a:xfrm>
            <a:off x="110124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7" name="Rectangle 28"/>
          <p:cNvSpPr/>
          <p:nvPr/>
        </p:nvSpPr>
        <p:spPr>
          <a:xfrm>
            <a:off x="97848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28" name="TextBox 29"/>
          <p:cNvSpPr/>
          <p:nvPr/>
        </p:nvSpPr>
        <p:spPr>
          <a:xfrm>
            <a:off x="138996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Pastoral Care</a:t>
            </a:r>
            <a:endParaRPr b="0" lang="en-US" sz="1350" strike="noStrike" u="none">
              <a:solidFill>
                <a:srgbClr val="000000"/>
              </a:solidFill>
              <a:effectLst/>
              <a:uFillTx/>
              <a:latin typeface="Arial"/>
            </a:endParaRPr>
          </a:p>
        </p:txBody>
      </p:sp>
      <p:sp>
        <p:nvSpPr>
          <p:cNvPr id="329" name="TextBox 30"/>
          <p:cNvSpPr/>
          <p:nvPr/>
        </p:nvSpPr>
        <p:spPr>
          <a:xfrm>
            <a:off x="97848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Shelter for the weary and grieving.</a:t>
            </a:r>
            <a:endParaRPr b="0" lang="en-US" sz="1450" strike="noStrike" u="none">
              <a:solidFill>
                <a:srgbClr val="000000"/>
              </a:solidFill>
              <a:effectLst/>
              <a:uFillTx/>
              <a:latin typeface="Arial"/>
            </a:endParaRPr>
          </a:p>
        </p:txBody>
      </p:sp>
      <p:sp>
        <p:nvSpPr>
          <p:cNvPr id="330" name="Rectangle 31"/>
          <p:cNvSpPr/>
          <p:nvPr/>
        </p:nvSpPr>
        <p:spPr>
          <a:xfrm>
            <a:off x="457200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1" name="Rounded Rectangle 32"/>
          <p:cNvSpPr/>
          <p:nvPr/>
        </p:nvSpPr>
        <p:spPr>
          <a:xfrm>
            <a:off x="457200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2" name="Rectangle 33"/>
          <p:cNvSpPr/>
          <p:nvPr/>
        </p:nvSpPr>
        <p:spPr>
          <a:xfrm>
            <a:off x="489600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3" name="Rectangle 34"/>
          <p:cNvSpPr/>
          <p:nvPr/>
        </p:nvSpPr>
        <p:spPr>
          <a:xfrm>
            <a:off x="477324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4" name="TextBox 35"/>
          <p:cNvSpPr/>
          <p:nvPr/>
        </p:nvSpPr>
        <p:spPr>
          <a:xfrm>
            <a:off x="518472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Choir / Congregation</a:t>
            </a:r>
            <a:endParaRPr b="0" lang="en-US" sz="1350" strike="noStrike" u="none">
              <a:solidFill>
                <a:srgbClr val="000000"/>
              </a:solidFill>
              <a:effectLst/>
              <a:uFillTx/>
              <a:latin typeface="Arial"/>
            </a:endParaRPr>
          </a:p>
        </p:txBody>
      </p:sp>
      <p:sp>
        <p:nvSpPr>
          <p:cNvPr id="335" name="TextBox 36"/>
          <p:cNvSpPr/>
          <p:nvPr/>
        </p:nvSpPr>
        <p:spPr>
          <a:xfrm>
            <a:off x="477324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Unison singing with gentle support.</a:t>
            </a:r>
            <a:endParaRPr b="0" lang="en-US" sz="1450" strike="noStrike" u="none">
              <a:solidFill>
                <a:srgbClr val="000000"/>
              </a:solidFill>
              <a:effectLst/>
              <a:uFillTx/>
              <a:latin typeface="Arial"/>
            </a:endParaRPr>
          </a:p>
        </p:txBody>
      </p:sp>
      <p:sp>
        <p:nvSpPr>
          <p:cNvPr id="336" name="Rectangle 37"/>
          <p:cNvSpPr/>
          <p:nvPr/>
        </p:nvSpPr>
        <p:spPr>
          <a:xfrm>
            <a:off x="8366760" y="2926080"/>
            <a:ext cx="3245760" cy="11426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7" name="Rounded Rectangle 38"/>
          <p:cNvSpPr/>
          <p:nvPr/>
        </p:nvSpPr>
        <p:spPr>
          <a:xfrm>
            <a:off x="8366760" y="2926080"/>
            <a:ext cx="3245760" cy="11426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8" name="Rectangle 39"/>
          <p:cNvSpPr/>
          <p:nvPr/>
        </p:nvSpPr>
        <p:spPr>
          <a:xfrm>
            <a:off x="869076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39" name="Rectangle 40"/>
          <p:cNvSpPr/>
          <p:nvPr/>
        </p:nvSpPr>
        <p:spPr>
          <a:xfrm>
            <a:off x="856800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40" name="TextBox 41"/>
          <p:cNvSpPr/>
          <p:nvPr/>
        </p:nvSpPr>
        <p:spPr>
          <a:xfrm>
            <a:off x="8979480" y="3090600"/>
            <a:ext cx="24501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Teaching</a:t>
            </a:r>
            <a:endParaRPr b="0" lang="en-US" sz="1350" strike="noStrike" u="none">
              <a:solidFill>
                <a:srgbClr val="000000"/>
              </a:solidFill>
              <a:effectLst/>
              <a:uFillTx/>
              <a:latin typeface="Arial"/>
            </a:endParaRPr>
          </a:p>
        </p:txBody>
      </p:sp>
      <p:sp>
        <p:nvSpPr>
          <p:cNvPr id="341" name="TextBox 42"/>
          <p:cNvSpPr/>
          <p:nvPr/>
        </p:nvSpPr>
        <p:spPr>
          <a:xfrm>
            <a:off x="8568000" y="3520440"/>
            <a:ext cx="2843280" cy="392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A clear path into Galatians 6:14.</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2" name="Picture 1" descr="visual_2.jpg"/>
          <p:cNvPicPr/>
          <p:nvPr/>
        </p:nvPicPr>
        <p:blipFill>
          <a:blip r:embed="rId1"/>
          <a:stretch/>
        </p:blipFill>
        <p:spPr>
          <a:xfrm>
            <a:off x="0" y="0"/>
            <a:ext cx="12191760" cy="6857640"/>
          </a:xfrm>
          <a:prstGeom prst="rect">
            <a:avLst/>
          </a:prstGeom>
          <a:noFill/>
          <a:ln w="0">
            <a:noFill/>
          </a:ln>
        </p:spPr>
      </p:pic>
      <p:sp>
        <p:nvSpPr>
          <p:cNvPr id="343"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44"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Teaching Questions</a:t>
            </a:r>
            <a:endParaRPr b="0" lang="en-US" sz="3200" strike="noStrike" u="none">
              <a:solidFill>
                <a:srgbClr val="000000"/>
              </a:solidFill>
              <a:effectLst/>
              <a:uFillTx/>
              <a:latin typeface="Arial"/>
            </a:endParaRPr>
          </a:p>
        </p:txBody>
      </p:sp>
      <p:sp>
        <p:nvSpPr>
          <p:cNvPr id="345"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For class or rehearsal discussion</a:t>
            </a:r>
            <a:endParaRPr b="0" lang="en-US" sz="1400" strike="noStrike" u="none">
              <a:solidFill>
                <a:srgbClr val="000000"/>
              </a:solidFill>
              <a:effectLst/>
              <a:uFillTx/>
              <a:latin typeface="Arial"/>
            </a:endParaRPr>
          </a:p>
        </p:txBody>
      </p:sp>
      <p:sp>
        <p:nvSpPr>
          <p:cNvPr id="346"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347"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18</a:t>
            </a:r>
            <a:endParaRPr b="0" lang="en-US" sz="850" strike="noStrike" u="none">
              <a:solidFill>
                <a:srgbClr val="000000"/>
              </a:solidFill>
              <a:effectLst/>
              <a:uFillTx/>
              <a:latin typeface="Arial"/>
            </a:endParaRPr>
          </a:p>
        </p:txBody>
      </p:sp>
      <p:pic>
        <p:nvPicPr>
          <p:cNvPr id="348" name="Picture 7" descr="visual_2_side.jpg"/>
          <p:cNvPicPr/>
          <p:nvPr/>
        </p:nvPicPr>
        <p:blipFill>
          <a:blip r:embed="rId2"/>
          <a:stretch/>
        </p:blipFill>
        <p:spPr>
          <a:xfrm>
            <a:off x="7818120" y="594360"/>
            <a:ext cx="3657240" cy="5348880"/>
          </a:xfrm>
          <a:prstGeom prst="rect">
            <a:avLst/>
          </a:prstGeom>
          <a:noFill/>
          <a:ln w="0">
            <a:noFill/>
          </a:ln>
        </p:spPr>
      </p:pic>
      <p:sp>
        <p:nvSpPr>
          <p:cNvPr id="349"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50" name="TextBox 9"/>
          <p:cNvSpPr/>
          <p:nvPr/>
        </p:nvSpPr>
        <p:spPr>
          <a:xfrm>
            <a:off x="777240" y="1417320"/>
            <a:ext cx="6491880" cy="42516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100" strike="noStrike" u="none">
                <a:solidFill>
                  <a:srgbClr val="faf3e0"/>
                </a:solidFill>
                <a:effectLst/>
                <a:uFillTx/>
                <a:latin typeface="Calibri"/>
              </a:rPr>
              <a:t>What does it mean to stand spiritually beneath the cross?</a:t>
            </a:r>
            <a:endParaRPr b="0" lang="en-US" sz="2100" strike="noStrike" u="none">
              <a:solidFill>
                <a:srgbClr val="000000"/>
              </a:solidFill>
              <a:effectLst/>
              <a:uFillTx/>
              <a:latin typeface="Arial"/>
            </a:endParaRPr>
          </a:p>
          <a:p>
            <a:pPr defTabSz="457200">
              <a:lnSpc>
                <a:spcPct val="100000"/>
              </a:lnSpc>
            </a:pPr>
            <a:r>
              <a:rPr b="0" lang="en-US" sz="2100" strike="noStrike" u="none">
                <a:solidFill>
                  <a:srgbClr val="faf3e0"/>
                </a:solidFill>
                <a:effectLst/>
                <a:uFillTx/>
                <a:latin typeface="Calibri"/>
              </a:rPr>
              <a:t>Why does the hymn speak of refuge rather than only sorrow?</a:t>
            </a:r>
            <a:endParaRPr b="0" lang="en-US" sz="2100" strike="noStrike" u="none">
              <a:solidFill>
                <a:srgbClr val="000000"/>
              </a:solidFill>
              <a:effectLst/>
              <a:uFillTx/>
              <a:latin typeface="Arial"/>
            </a:endParaRPr>
          </a:p>
          <a:p>
            <a:pPr defTabSz="457200">
              <a:lnSpc>
                <a:spcPct val="100000"/>
              </a:lnSpc>
            </a:pPr>
            <a:r>
              <a:rPr b="0" lang="en-US" sz="2100" strike="noStrike" u="none">
                <a:solidFill>
                  <a:srgbClr val="faf3e0"/>
                </a:solidFill>
                <a:effectLst/>
                <a:uFillTx/>
                <a:latin typeface="Calibri"/>
              </a:rPr>
              <a:t>How does Galatians 6:14 challenge pride and self-reliance?</a:t>
            </a:r>
            <a:endParaRPr b="0" lang="en-US" sz="2100" strike="noStrike" u="none">
              <a:solidFill>
                <a:srgbClr val="000000"/>
              </a:solidFill>
              <a:effectLst/>
              <a:uFillTx/>
              <a:latin typeface="Arial"/>
            </a:endParaRPr>
          </a:p>
          <a:p>
            <a:pPr defTabSz="457200">
              <a:lnSpc>
                <a:spcPct val="100000"/>
              </a:lnSpc>
            </a:pPr>
            <a:r>
              <a:rPr b="0" lang="en-US" sz="2100" strike="noStrike" u="none">
                <a:solidFill>
                  <a:srgbClr val="faf3e0"/>
                </a:solidFill>
                <a:effectLst/>
                <a:uFillTx/>
                <a:latin typeface="Calibri"/>
              </a:rPr>
              <a:t>How can contemplation of the cross lead to humble joy?</a:t>
            </a:r>
            <a:endParaRPr b="0" lang="en-US" sz="2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1" name="Picture 1" descr="visual_3.jpg"/>
          <p:cNvPicPr/>
          <p:nvPr/>
        </p:nvPicPr>
        <p:blipFill>
          <a:blip r:embed="rId1"/>
          <a:stretch/>
        </p:blipFill>
        <p:spPr>
          <a:xfrm>
            <a:off x="0" y="0"/>
            <a:ext cx="12191760" cy="6857640"/>
          </a:xfrm>
          <a:prstGeom prst="rect">
            <a:avLst/>
          </a:prstGeom>
          <a:noFill/>
          <a:ln w="0">
            <a:noFill/>
          </a:ln>
        </p:spPr>
      </p:pic>
      <p:sp>
        <p:nvSpPr>
          <p:cNvPr id="352"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53"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Application</a:t>
            </a:r>
            <a:endParaRPr b="0" lang="en-US" sz="3200" strike="noStrike" u="none">
              <a:solidFill>
                <a:srgbClr val="000000"/>
              </a:solidFill>
              <a:effectLst/>
              <a:uFillTx/>
              <a:latin typeface="Arial"/>
            </a:endParaRPr>
          </a:p>
        </p:txBody>
      </p:sp>
      <p:sp>
        <p:nvSpPr>
          <p:cNvPr id="354"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Practicing life beneath the cross</a:t>
            </a:r>
            <a:endParaRPr b="0" lang="en-US" sz="1400" strike="noStrike" u="none">
              <a:solidFill>
                <a:srgbClr val="000000"/>
              </a:solidFill>
              <a:effectLst/>
              <a:uFillTx/>
              <a:latin typeface="Arial"/>
            </a:endParaRPr>
          </a:p>
        </p:txBody>
      </p:sp>
      <p:sp>
        <p:nvSpPr>
          <p:cNvPr id="355"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356"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19</a:t>
            </a:r>
            <a:endParaRPr b="0" lang="en-US" sz="850" strike="noStrike" u="none">
              <a:solidFill>
                <a:srgbClr val="000000"/>
              </a:solidFill>
              <a:effectLst/>
              <a:uFillTx/>
              <a:latin typeface="Arial"/>
            </a:endParaRPr>
          </a:p>
        </p:txBody>
      </p:sp>
      <p:sp>
        <p:nvSpPr>
          <p:cNvPr id="357" name="Rectangle 7"/>
          <p:cNvSpPr/>
          <p:nvPr/>
        </p:nvSpPr>
        <p:spPr>
          <a:xfrm>
            <a:off x="914400" y="1463040"/>
            <a:ext cx="4663080" cy="123408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58" name="Rounded Rectangle 8"/>
          <p:cNvSpPr/>
          <p:nvPr/>
        </p:nvSpPr>
        <p:spPr>
          <a:xfrm>
            <a:off x="914400" y="1463040"/>
            <a:ext cx="4663080" cy="123408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59" name="Rectangle 9"/>
          <p:cNvSpPr/>
          <p:nvPr/>
        </p:nvSpPr>
        <p:spPr>
          <a:xfrm>
            <a:off x="1238400" y="166428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0" name="Rectangle 10"/>
          <p:cNvSpPr/>
          <p:nvPr/>
        </p:nvSpPr>
        <p:spPr>
          <a:xfrm>
            <a:off x="1115640" y="176364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1" name="TextBox 11"/>
          <p:cNvSpPr/>
          <p:nvPr/>
        </p:nvSpPr>
        <p:spPr>
          <a:xfrm>
            <a:off x="1527120" y="1627560"/>
            <a:ext cx="38674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Come honestly</a:t>
            </a:r>
            <a:endParaRPr b="0" lang="en-US" sz="1350" strike="noStrike" u="none">
              <a:solidFill>
                <a:srgbClr val="000000"/>
              </a:solidFill>
              <a:effectLst/>
              <a:uFillTx/>
              <a:latin typeface="Arial"/>
            </a:endParaRPr>
          </a:p>
        </p:txBody>
      </p:sp>
      <p:sp>
        <p:nvSpPr>
          <p:cNvPr id="362" name="TextBox 12"/>
          <p:cNvSpPr/>
          <p:nvPr/>
        </p:nvSpPr>
        <p:spPr>
          <a:xfrm>
            <a:off x="1115640" y="2057400"/>
            <a:ext cx="4260600" cy="484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Bring weariness, sin, and fear to Christ.</a:t>
            </a:r>
            <a:endParaRPr b="0" lang="en-US" sz="1450" strike="noStrike" u="none">
              <a:solidFill>
                <a:srgbClr val="000000"/>
              </a:solidFill>
              <a:effectLst/>
              <a:uFillTx/>
              <a:latin typeface="Arial"/>
            </a:endParaRPr>
          </a:p>
        </p:txBody>
      </p:sp>
      <p:sp>
        <p:nvSpPr>
          <p:cNvPr id="363" name="Rectangle 13"/>
          <p:cNvSpPr/>
          <p:nvPr/>
        </p:nvSpPr>
        <p:spPr>
          <a:xfrm>
            <a:off x="6172200" y="1463040"/>
            <a:ext cx="4663080" cy="123408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4" name="Rounded Rectangle 14"/>
          <p:cNvSpPr/>
          <p:nvPr/>
        </p:nvSpPr>
        <p:spPr>
          <a:xfrm>
            <a:off x="6172200" y="1463040"/>
            <a:ext cx="4663080" cy="123408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5" name="Rectangle 15"/>
          <p:cNvSpPr/>
          <p:nvPr/>
        </p:nvSpPr>
        <p:spPr>
          <a:xfrm>
            <a:off x="6496200" y="166428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6" name="Rectangle 16"/>
          <p:cNvSpPr/>
          <p:nvPr/>
        </p:nvSpPr>
        <p:spPr>
          <a:xfrm>
            <a:off x="6373440" y="176364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67" name="TextBox 17"/>
          <p:cNvSpPr/>
          <p:nvPr/>
        </p:nvSpPr>
        <p:spPr>
          <a:xfrm>
            <a:off x="6784920" y="1627560"/>
            <a:ext cx="38674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Look carefully</a:t>
            </a:r>
            <a:endParaRPr b="0" lang="en-US" sz="1350" strike="noStrike" u="none">
              <a:solidFill>
                <a:srgbClr val="000000"/>
              </a:solidFill>
              <a:effectLst/>
              <a:uFillTx/>
              <a:latin typeface="Arial"/>
            </a:endParaRPr>
          </a:p>
        </p:txBody>
      </p:sp>
      <p:sp>
        <p:nvSpPr>
          <p:cNvPr id="368" name="TextBox 18"/>
          <p:cNvSpPr/>
          <p:nvPr/>
        </p:nvSpPr>
        <p:spPr>
          <a:xfrm>
            <a:off x="6373440" y="2057400"/>
            <a:ext cx="4260600" cy="484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Spend time with the Gospel accounts of the crucifixion.</a:t>
            </a:r>
            <a:endParaRPr b="0" lang="en-US" sz="1450" strike="noStrike" u="none">
              <a:solidFill>
                <a:srgbClr val="000000"/>
              </a:solidFill>
              <a:effectLst/>
              <a:uFillTx/>
              <a:latin typeface="Arial"/>
            </a:endParaRPr>
          </a:p>
        </p:txBody>
      </p:sp>
      <p:sp>
        <p:nvSpPr>
          <p:cNvPr id="369" name="Rectangle 19"/>
          <p:cNvSpPr/>
          <p:nvPr/>
        </p:nvSpPr>
        <p:spPr>
          <a:xfrm>
            <a:off x="914400" y="3200400"/>
            <a:ext cx="4663080" cy="123408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0" name="Rounded Rectangle 20"/>
          <p:cNvSpPr/>
          <p:nvPr/>
        </p:nvSpPr>
        <p:spPr>
          <a:xfrm>
            <a:off x="914400" y="3200400"/>
            <a:ext cx="4663080" cy="123408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1" name="Rectangle 21"/>
          <p:cNvSpPr/>
          <p:nvPr/>
        </p:nvSpPr>
        <p:spPr>
          <a:xfrm>
            <a:off x="1238400" y="340164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2" name="Rectangle 22"/>
          <p:cNvSpPr/>
          <p:nvPr/>
        </p:nvSpPr>
        <p:spPr>
          <a:xfrm>
            <a:off x="1115640" y="350100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3" name="TextBox 23"/>
          <p:cNvSpPr/>
          <p:nvPr/>
        </p:nvSpPr>
        <p:spPr>
          <a:xfrm>
            <a:off x="1527120" y="3364920"/>
            <a:ext cx="38674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Let go</a:t>
            </a:r>
            <a:endParaRPr b="0" lang="en-US" sz="1350" strike="noStrike" u="none">
              <a:solidFill>
                <a:srgbClr val="000000"/>
              </a:solidFill>
              <a:effectLst/>
              <a:uFillTx/>
              <a:latin typeface="Arial"/>
            </a:endParaRPr>
          </a:p>
        </p:txBody>
      </p:sp>
      <p:sp>
        <p:nvSpPr>
          <p:cNvPr id="374" name="TextBox 24"/>
          <p:cNvSpPr/>
          <p:nvPr/>
        </p:nvSpPr>
        <p:spPr>
          <a:xfrm>
            <a:off x="1115640" y="3794760"/>
            <a:ext cx="4260600" cy="484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Name one form of pride the cross must judge.</a:t>
            </a:r>
            <a:endParaRPr b="0" lang="en-US" sz="1450" strike="noStrike" u="none">
              <a:solidFill>
                <a:srgbClr val="000000"/>
              </a:solidFill>
              <a:effectLst/>
              <a:uFillTx/>
              <a:latin typeface="Arial"/>
            </a:endParaRPr>
          </a:p>
        </p:txBody>
      </p:sp>
      <p:sp>
        <p:nvSpPr>
          <p:cNvPr id="375" name="Rectangle 25"/>
          <p:cNvSpPr/>
          <p:nvPr/>
        </p:nvSpPr>
        <p:spPr>
          <a:xfrm>
            <a:off x="6172200" y="3200400"/>
            <a:ext cx="4663080" cy="123408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6" name="Rounded Rectangle 26"/>
          <p:cNvSpPr/>
          <p:nvPr/>
        </p:nvSpPr>
        <p:spPr>
          <a:xfrm>
            <a:off x="6172200" y="3200400"/>
            <a:ext cx="4663080" cy="123408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7" name="Rectangle 27"/>
          <p:cNvSpPr/>
          <p:nvPr/>
        </p:nvSpPr>
        <p:spPr>
          <a:xfrm>
            <a:off x="6496200" y="340164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8" name="Rectangle 28"/>
          <p:cNvSpPr/>
          <p:nvPr/>
        </p:nvSpPr>
        <p:spPr>
          <a:xfrm>
            <a:off x="6373440" y="350100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79" name="TextBox 29"/>
          <p:cNvSpPr/>
          <p:nvPr/>
        </p:nvSpPr>
        <p:spPr>
          <a:xfrm>
            <a:off x="6784920" y="3364920"/>
            <a:ext cx="38674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Stay near</a:t>
            </a:r>
            <a:endParaRPr b="0" lang="en-US" sz="1350" strike="noStrike" u="none">
              <a:solidFill>
                <a:srgbClr val="000000"/>
              </a:solidFill>
              <a:effectLst/>
              <a:uFillTx/>
              <a:latin typeface="Arial"/>
            </a:endParaRPr>
          </a:p>
        </p:txBody>
      </p:sp>
      <p:sp>
        <p:nvSpPr>
          <p:cNvPr id="380" name="TextBox 30"/>
          <p:cNvSpPr/>
          <p:nvPr/>
        </p:nvSpPr>
        <p:spPr>
          <a:xfrm>
            <a:off x="6373440" y="3794760"/>
            <a:ext cx="4260600" cy="484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Make the cross the center of prayer this week.</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icture 1" descr="visual_4.jpg"/>
          <p:cNvPicPr/>
          <p:nvPr/>
        </p:nvPicPr>
        <p:blipFill>
          <a:blip r:embed="rId1"/>
          <a:stretch/>
        </p:blipFill>
        <p:spPr>
          <a:xfrm>
            <a:off x="0" y="0"/>
            <a:ext cx="12191760" cy="6857640"/>
          </a:xfrm>
          <a:prstGeom prst="rect">
            <a:avLst/>
          </a:prstGeom>
          <a:noFill/>
          <a:ln w="0">
            <a:noFill/>
          </a:ln>
        </p:spPr>
      </p:pic>
      <p:sp>
        <p:nvSpPr>
          <p:cNvPr id="67"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8"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Teaching Aim</a:t>
            </a:r>
            <a:endParaRPr b="0" lang="en-US" sz="3200" strike="noStrike" u="none">
              <a:solidFill>
                <a:srgbClr val="000000"/>
              </a:solidFill>
              <a:effectLst/>
              <a:uFillTx/>
              <a:latin typeface="Arial"/>
            </a:endParaRPr>
          </a:p>
        </p:txBody>
      </p:sp>
      <p:sp>
        <p:nvSpPr>
          <p:cNvPr id="69"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Cross-shaped refuge, humility, and hope</a:t>
            </a:r>
            <a:endParaRPr b="0" lang="en-US" sz="1400" strike="noStrike" u="none">
              <a:solidFill>
                <a:srgbClr val="000000"/>
              </a:solidFill>
              <a:effectLst/>
              <a:uFillTx/>
              <a:latin typeface="Arial"/>
            </a:endParaRPr>
          </a:p>
        </p:txBody>
      </p:sp>
      <p:sp>
        <p:nvSpPr>
          <p:cNvPr id="70"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71"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2</a:t>
            </a:r>
            <a:endParaRPr b="0" lang="en-US" sz="850" strike="noStrike" u="none">
              <a:solidFill>
                <a:srgbClr val="000000"/>
              </a:solidFill>
              <a:effectLst/>
              <a:uFillTx/>
              <a:latin typeface="Arial"/>
            </a:endParaRPr>
          </a:p>
        </p:txBody>
      </p:sp>
      <p:sp>
        <p:nvSpPr>
          <p:cNvPr id="72" name="Rectangle 7"/>
          <p:cNvSpPr/>
          <p:nvPr/>
        </p:nvSpPr>
        <p:spPr>
          <a:xfrm>
            <a:off x="777240" y="1508760"/>
            <a:ext cx="3291480" cy="347436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3" name="Rounded Rectangle 8"/>
          <p:cNvSpPr/>
          <p:nvPr/>
        </p:nvSpPr>
        <p:spPr>
          <a:xfrm>
            <a:off x="777240" y="1508760"/>
            <a:ext cx="3291480" cy="347436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4" name="Rectangle 9"/>
          <p:cNvSpPr/>
          <p:nvPr/>
        </p:nvSpPr>
        <p:spPr>
          <a:xfrm>
            <a:off x="1101240" y="171000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5" name="Rectangle 10"/>
          <p:cNvSpPr/>
          <p:nvPr/>
        </p:nvSpPr>
        <p:spPr>
          <a:xfrm>
            <a:off x="978480" y="180936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6" name="TextBox 11"/>
          <p:cNvSpPr/>
          <p:nvPr/>
        </p:nvSpPr>
        <p:spPr>
          <a:xfrm>
            <a:off x="1389960" y="1673280"/>
            <a:ext cx="24958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Understand</a:t>
            </a:r>
            <a:endParaRPr b="0" lang="en-US" sz="1350" strike="noStrike" u="none">
              <a:solidFill>
                <a:srgbClr val="000000"/>
              </a:solidFill>
              <a:effectLst/>
              <a:uFillTx/>
              <a:latin typeface="Arial"/>
            </a:endParaRPr>
          </a:p>
        </p:txBody>
      </p:sp>
      <p:sp>
        <p:nvSpPr>
          <p:cNvPr id="77" name="TextBox 12"/>
          <p:cNvSpPr/>
          <p:nvPr/>
        </p:nvSpPr>
        <p:spPr>
          <a:xfrm>
            <a:off x="978480" y="2103120"/>
            <a:ext cx="2889000" cy="27244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How the cross becomes the believer's shelter, glory, and abiding place.</a:t>
            </a:r>
            <a:endParaRPr b="0" lang="en-US" sz="1450" strike="noStrike" u="none">
              <a:solidFill>
                <a:srgbClr val="000000"/>
              </a:solidFill>
              <a:effectLst/>
              <a:uFillTx/>
              <a:latin typeface="Arial"/>
            </a:endParaRPr>
          </a:p>
        </p:txBody>
      </p:sp>
      <p:sp>
        <p:nvSpPr>
          <p:cNvPr id="78" name="Rectangle 13"/>
          <p:cNvSpPr/>
          <p:nvPr/>
        </p:nvSpPr>
        <p:spPr>
          <a:xfrm>
            <a:off x="4434840" y="1508760"/>
            <a:ext cx="3291480" cy="347436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9" name="Rounded Rectangle 14"/>
          <p:cNvSpPr/>
          <p:nvPr/>
        </p:nvSpPr>
        <p:spPr>
          <a:xfrm>
            <a:off x="4434840" y="1508760"/>
            <a:ext cx="3291480" cy="347436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0" name="Rectangle 15"/>
          <p:cNvSpPr/>
          <p:nvPr/>
        </p:nvSpPr>
        <p:spPr>
          <a:xfrm>
            <a:off x="4758840" y="171000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1" name="Rectangle 16"/>
          <p:cNvSpPr/>
          <p:nvPr/>
        </p:nvSpPr>
        <p:spPr>
          <a:xfrm>
            <a:off x="4636080" y="180936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2" name="TextBox 17"/>
          <p:cNvSpPr/>
          <p:nvPr/>
        </p:nvSpPr>
        <p:spPr>
          <a:xfrm>
            <a:off x="5047560" y="1673280"/>
            <a:ext cx="24958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Feel</a:t>
            </a:r>
            <a:endParaRPr b="0" lang="en-US" sz="1350" strike="noStrike" u="none">
              <a:solidFill>
                <a:srgbClr val="000000"/>
              </a:solidFill>
              <a:effectLst/>
              <a:uFillTx/>
              <a:latin typeface="Arial"/>
            </a:endParaRPr>
          </a:p>
        </p:txBody>
      </p:sp>
      <p:sp>
        <p:nvSpPr>
          <p:cNvPr id="83" name="TextBox 18"/>
          <p:cNvSpPr/>
          <p:nvPr/>
        </p:nvSpPr>
        <p:spPr>
          <a:xfrm>
            <a:off x="4636080" y="2103120"/>
            <a:ext cx="2889000" cy="27244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The reverent wonder of redeeming love and the honest humility of grace.</a:t>
            </a:r>
            <a:endParaRPr b="0" lang="en-US" sz="1450" strike="noStrike" u="none">
              <a:solidFill>
                <a:srgbClr val="000000"/>
              </a:solidFill>
              <a:effectLst/>
              <a:uFillTx/>
              <a:latin typeface="Arial"/>
            </a:endParaRPr>
          </a:p>
        </p:txBody>
      </p:sp>
      <p:sp>
        <p:nvSpPr>
          <p:cNvPr id="84" name="Rectangle 19"/>
          <p:cNvSpPr/>
          <p:nvPr/>
        </p:nvSpPr>
        <p:spPr>
          <a:xfrm>
            <a:off x="8092440" y="1508760"/>
            <a:ext cx="3291480" cy="347436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5" name="Rounded Rectangle 20"/>
          <p:cNvSpPr/>
          <p:nvPr/>
        </p:nvSpPr>
        <p:spPr>
          <a:xfrm>
            <a:off x="8092440" y="1508760"/>
            <a:ext cx="3291480" cy="347436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6" name="Rectangle 21"/>
          <p:cNvSpPr/>
          <p:nvPr/>
        </p:nvSpPr>
        <p:spPr>
          <a:xfrm>
            <a:off x="8416440" y="171000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7" name="Rectangle 22"/>
          <p:cNvSpPr/>
          <p:nvPr/>
        </p:nvSpPr>
        <p:spPr>
          <a:xfrm>
            <a:off x="8293680" y="180936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8" name="TextBox 23"/>
          <p:cNvSpPr/>
          <p:nvPr/>
        </p:nvSpPr>
        <p:spPr>
          <a:xfrm>
            <a:off x="8705160" y="1673280"/>
            <a:ext cx="24958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Practice</a:t>
            </a:r>
            <a:endParaRPr b="0" lang="en-US" sz="1350" strike="noStrike" u="none">
              <a:solidFill>
                <a:srgbClr val="000000"/>
              </a:solidFill>
              <a:effectLst/>
              <a:uFillTx/>
              <a:latin typeface="Arial"/>
            </a:endParaRPr>
          </a:p>
        </p:txBody>
      </p:sp>
      <p:sp>
        <p:nvSpPr>
          <p:cNvPr id="89" name="TextBox 24"/>
          <p:cNvSpPr/>
          <p:nvPr/>
        </p:nvSpPr>
        <p:spPr>
          <a:xfrm>
            <a:off x="8293680" y="2103120"/>
            <a:ext cx="2889000" cy="27244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Stand near Christ in repentance, worship, and costly discipleship.</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1" name="Picture 1" descr="visual_6.jpg"/>
          <p:cNvPicPr/>
          <p:nvPr/>
        </p:nvPicPr>
        <p:blipFill>
          <a:blip r:embed="rId1"/>
          <a:stretch/>
        </p:blipFill>
        <p:spPr>
          <a:xfrm>
            <a:off x="0" y="0"/>
            <a:ext cx="12191760" cy="6857640"/>
          </a:xfrm>
          <a:prstGeom prst="rect">
            <a:avLst/>
          </a:prstGeom>
          <a:noFill/>
          <a:ln w="0">
            <a:noFill/>
          </a:ln>
        </p:spPr>
      </p:pic>
      <p:sp>
        <p:nvSpPr>
          <p:cNvPr id="382"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83"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Suggested Lesson Flow</a:t>
            </a:r>
            <a:endParaRPr b="0" lang="en-US" sz="3200" strike="noStrike" u="none">
              <a:solidFill>
                <a:srgbClr val="000000"/>
              </a:solidFill>
              <a:effectLst/>
              <a:uFillTx/>
              <a:latin typeface="Arial"/>
            </a:endParaRPr>
          </a:p>
        </p:txBody>
      </p:sp>
      <p:sp>
        <p:nvSpPr>
          <p:cNvPr id="384"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Two practical options</a:t>
            </a:r>
            <a:endParaRPr b="0" lang="en-US" sz="1400" strike="noStrike" u="none">
              <a:solidFill>
                <a:srgbClr val="000000"/>
              </a:solidFill>
              <a:effectLst/>
              <a:uFillTx/>
              <a:latin typeface="Arial"/>
            </a:endParaRPr>
          </a:p>
        </p:txBody>
      </p:sp>
      <p:sp>
        <p:nvSpPr>
          <p:cNvPr id="385"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386"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20</a:t>
            </a:r>
            <a:endParaRPr b="0" lang="en-US" sz="850" strike="noStrike" u="none">
              <a:solidFill>
                <a:srgbClr val="000000"/>
              </a:solidFill>
              <a:effectLst/>
              <a:uFillTx/>
              <a:latin typeface="Arial"/>
            </a:endParaRPr>
          </a:p>
        </p:txBody>
      </p:sp>
      <p:sp>
        <p:nvSpPr>
          <p:cNvPr id="387" name="Rectangle 7"/>
          <p:cNvSpPr/>
          <p:nvPr/>
        </p:nvSpPr>
        <p:spPr>
          <a:xfrm>
            <a:off x="868680" y="1417320"/>
            <a:ext cx="5074560" cy="41144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88" name="Rounded Rectangle 8"/>
          <p:cNvSpPr/>
          <p:nvPr/>
        </p:nvSpPr>
        <p:spPr>
          <a:xfrm>
            <a:off x="868680" y="1417320"/>
            <a:ext cx="5074560" cy="41144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89" name="Rectangle 9"/>
          <p:cNvSpPr/>
          <p:nvPr/>
        </p:nvSpPr>
        <p:spPr>
          <a:xfrm>
            <a:off x="1192680" y="161856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0" name="Rectangle 10"/>
          <p:cNvSpPr/>
          <p:nvPr/>
        </p:nvSpPr>
        <p:spPr>
          <a:xfrm>
            <a:off x="1069920" y="171792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1" name="TextBox 11"/>
          <p:cNvSpPr/>
          <p:nvPr/>
        </p:nvSpPr>
        <p:spPr>
          <a:xfrm>
            <a:off x="1481400" y="1581840"/>
            <a:ext cx="42789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30-Minute Class</a:t>
            </a:r>
            <a:endParaRPr b="0" lang="en-US" sz="1350" strike="noStrike" u="none">
              <a:solidFill>
                <a:srgbClr val="000000"/>
              </a:solidFill>
              <a:effectLst/>
              <a:uFillTx/>
              <a:latin typeface="Arial"/>
            </a:endParaRPr>
          </a:p>
        </p:txBody>
      </p:sp>
      <p:sp>
        <p:nvSpPr>
          <p:cNvPr id="392" name="TextBox 12"/>
          <p:cNvSpPr/>
          <p:nvPr/>
        </p:nvSpPr>
        <p:spPr>
          <a:xfrm>
            <a:off x="1069920" y="2011680"/>
            <a:ext cx="4672080" cy="33645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Read Galatians 6:14 and Isaiah 32:2.</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Introduce Clephane and ST CHRISTOPHER.</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Walk through the three devotional movements.</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Close with two application questions and prayer.</a:t>
            </a:r>
            <a:endParaRPr b="0" lang="en-US" sz="1450" strike="noStrike" u="none">
              <a:solidFill>
                <a:srgbClr val="000000"/>
              </a:solidFill>
              <a:effectLst/>
              <a:uFillTx/>
              <a:latin typeface="Arial"/>
            </a:endParaRPr>
          </a:p>
        </p:txBody>
      </p:sp>
      <p:sp>
        <p:nvSpPr>
          <p:cNvPr id="393" name="Rectangle 13"/>
          <p:cNvSpPr/>
          <p:nvPr/>
        </p:nvSpPr>
        <p:spPr>
          <a:xfrm>
            <a:off x="6263640" y="1417320"/>
            <a:ext cx="5074560" cy="411444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4" name="Rounded Rectangle 14"/>
          <p:cNvSpPr/>
          <p:nvPr/>
        </p:nvSpPr>
        <p:spPr>
          <a:xfrm>
            <a:off x="6263640" y="1417320"/>
            <a:ext cx="5074560" cy="411444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5" name="Rectangle 15"/>
          <p:cNvSpPr/>
          <p:nvPr/>
        </p:nvSpPr>
        <p:spPr>
          <a:xfrm>
            <a:off x="6587640" y="161856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6" name="Rectangle 16"/>
          <p:cNvSpPr/>
          <p:nvPr/>
        </p:nvSpPr>
        <p:spPr>
          <a:xfrm>
            <a:off x="6464880" y="171792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397" name="TextBox 17"/>
          <p:cNvSpPr/>
          <p:nvPr/>
        </p:nvSpPr>
        <p:spPr>
          <a:xfrm>
            <a:off x="6876360" y="1581840"/>
            <a:ext cx="427896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60-Minute Class</a:t>
            </a:r>
            <a:endParaRPr b="0" lang="en-US" sz="1350" strike="noStrike" u="none">
              <a:solidFill>
                <a:srgbClr val="000000"/>
              </a:solidFill>
              <a:effectLst/>
              <a:uFillTx/>
              <a:latin typeface="Arial"/>
            </a:endParaRPr>
          </a:p>
        </p:txBody>
      </p:sp>
      <p:sp>
        <p:nvSpPr>
          <p:cNvPr id="398" name="TextBox 18"/>
          <p:cNvSpPr/>
          <p:nvPr/>
        </p:nvSpPr>
        <p:spPr>
          <a:xfrm>
            <a:off x="6464880" y="2011680"/>
            <a:ext cx="4672080" cy="33645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Open with quiet reflection on the cross.</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Study the history and Scripture foundations.</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Discuss each hymn movement in small groups.</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Connect the hymn to worship planning or pastoral care.</a:t>
            </a:r>
            <a:endParaRPr b="0" lang="en-US" sz="1450" strike="noStrike" u="none">
              <a:solidFill>
                <a:srgbClr val="000000"/>
              </a:solidFill>
              <a:effectLst/>
              <a:uFillTx/>
              <a:latin typeface="Arial"/>
            </a:endParaRPr>
          </a:p>
          <a:p>
            <a:pPr defTabSz="457200">
              <a:lnSpc>
                <a:spcPct val="100000"/>
              </a:lnSpc>
            </a:pPr>
            <a:r>
              <a:rPr b="0" lang="en-US" sz="1450" strike="noStrike" u="none">
                <a:solidFill>
                  <a:srgbClr val="faf3e0"/>
                </a:solidFill>
                <a:effectLst/>
                <a:uFillTx/>
                <a:latin typeface="Calibri"/>
              </a:rPr>
              <a:t>Close with a written personal response.</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9" name="Picture 1" descr="visual_2_dark.jpg"/>
          <p:cNvPicPr/>
          <p:nvPr/>
        </p:nvPicPr>
        <p:blipFill>
          <a:blip r:embed="rId1"/>
          <a:stretch/>
        </p:blipFill>
        <p:spPr>
          <a:xfrm>
            <a:off x="0" y="0"/>
            <a:ext cx="12191760" cy="6857640"/>
          </a:xfrm>
          <a:prstGeom prst="rect">
            <a:avLst/>
          </a:prstGeom>
          <a:noFill/>
          <a:ln w="0">
            <a:noFill/>
          </a:ln>
        </p:spPr>
      </p:pic>
      <p:sp>
        <p:nvSpPr>
          <p:cNvPr id="400"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401" name="TextBox 3"/>
          <p:cNvSpPr/>
          <p:nvPr/>
        </p:nvSpPr>
        <p:spPr>
          <a:xfrm>
            <a:off x="777240" y="640080"/>
            <a:ext cx="8229240" cy="5482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Closing Summary and Prayer</a:t>
            </a:r>
            <a:endParaRPr b="0" lang="en-US" sz="3200" strike="noStrike" u="none">
              <a:solidFill>
                <a:srgbClr val="000000"/>
              </a:solidFill>
              <a:effectLst/>
              <a:uFillTx/>
              <a:latin typeface="Arial"/>
            </a:endParaRPr>
          </a:p>
        </p:txBody>
      </p:sp>
      <p:sp>
        <p:nvSpPr>
          <p:cNvPr id="402" name="TextBox 4"/>
          <p:cNvSpPr/>
          <p:nvPr/>
        </p:nvSpPr>
        <p:spPr>
          <a:xfrm>
            <a:off x="804600" y="1325880"/>
            <a:ext cx="8320680" cy="38376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800" strike="noStrike" u="none">
                <a:solidFill>
                  <a:srgbClr val="d6a94c"/>
                </a:solidFill>
                <a:effectLst/>
                <a:uFillTx/>
                <a:latin typeface="Calibri"/>
              </a:rPr>
              <a:t>The cross is the believer's shelter, the death of pride, and the glory of grace.</a:t>
            </a:r>
            <a:endParaRPr b="0" lang="en-US" sz="1800" strike="noStrike" u="none">
              <a:solidFill>
                <a:srgbClr val="000000"/>
              </a:solidFill>
              <a:effectLst/>
              <a:uFillTx/>
              <a:latin typeface="Arial"/>
            </a:endParaRPr>
          </a:p>
        </p:txBody>
      </p:sp>
      <p:sp>
        <p:nvSpPr>
          <p:cNvPr id="403" name="TextBox 5"/>
          <p:cNvSpPr/>
          <p:nvPr/>
        </p:nvSpPr>
        <p:spPr>
          <a:xfrm>
            <a:off x="1005840" y="2240280"/>
            <a:ext cx="9783720" cy="201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2400" strike="noStrike" u="none">
                <a:solidFill>
                  <a:srgbClr val="faf3e0"/>
                </a:solidFill>
                <a:effectLst/>
                <a:uFillTx/>
                <a:latin typeface="Calibri"/>
              </a:rPr>
              <a:t>Lord Jesus Christ, keep us near your cross. Give rest to the weary, repentance to the proud, courage to the fearful, and deep gratitude to all who receive your mercy. May your cross be our refuge and our only boast. Amen.</a:t>
            </a:r>
            <a:endParaRPr b="0" lang="en-US" sz="2400" strike="noStrike" u="none">
              <a:solidFill>
                <a:srgbClr val="000000"/>
              </a:solidFill>
              <a:effectLst/>
              <a:uFillTx/>
              <a:latin typeface="Arial"/>
            </a:endParaRPr>
          </a:p>
        </p:txBody>
      </p:sp>
      <p:sp>
        <p:nvSpPr>
          <p:cNvPr id="404" name="TextBox 6"/>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5" name="Picture 1" descr="visual_1.jpg"/>
          <p:cNvPicPr/>
          <p:nvPr/>
        </p:nvPicPr>
        <p:blipFill>
          <a:blip r:embed="rId1"/>
          <a:stretch/>
        </p:blipFill>
        <p:spPr>
          <a:xfrm>
            <a:off x="0" y="0"/>
            <a:ext cx="12191760" cy="6857640"/>
          </a:xfrm>
          <a:prstGeom prst="rect">
            <a:avLst/>
          </a:prstGeom>
          <a:noFill/>
          <a:ln w="0">
            <a:noFill/>
          </a:ln>
        </p:spPr>
      </p:pic>
      <p:sp>
        <p:nvSpPr>
          <p:cNvPr id="406"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407" name="TextBox 3"/>
          <p:cNvSpPr/>
          <p:nvPr/>
        </p:nvSpPr>
        <p:spPr>
          <a:xfrm>
            <a:off x="868680" y="1097280"/>
            <a:ext cx="5943240" cy="5940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600" strike="noStrike" u="none">
                <a:solidFill>
                  <a:srgbClr val="faf3e0"/>
                </a:solidFill>
                <a:effectLst/>
                <a:uFillTx/>
                <a:latin typeface="Calibri"/>
              </a:rPr>
              <a:t>Beneath the Cross</a:t>
            </a:r>
            <a:endParaRPr b="0" lang="en-US" sz="3600" strike="noStrike" u="none">
              <a:solidFill>
                <a:srgbClr val="000000"/>
              </a:solidFill>
              <a:effectLst/>
              <a:uFillTx/>
              <a:latin typeface="Arial"/>
            </a:endParaRPr>
          </a:p>
        </p:txBody>
      </p:sp>
      <p:sp>
        <p:nvSpPr>
          <p:cNvPr id="408" name="TextBox 4"/>
          <p:cNvSpPr/>
          <p:nvPr/>
        </p:nvSpPr>
        <p:spPr>
          <a:xfrm>
            <a:off x="896040" y="1828800"/>
            <a:ext cx="6857640" cy="3654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900" strike="noStrike" u="none">
                <a:solidFill>
                  <a:srgbClr val="d6a94c"/>
                </a:solidFill>
                <a:effectLst/>
                <a:uFillTx/>
                <a:latin typeface="Calibri"/>
              </a:rPr>
              <a:t>A hymn for refuge, humility, and Christ-centered glory.</a:t>
            </a:r>
            <a:endParaRPr b="0" lang="en-US" sz="1900" strike="noStrike" u="none">
              <a:solidFill>
                <a:srgbClr val="000000"/>
              </a:solidFill>
              <a:effectLst/>
              <a:uFillTx/>
              <a:latin typeface="Arial"/>
            </a:endParaRPr>
          </a:p>
        </p:txBody>
      </p:sp>
      <p:sp>
        <p:nvSpPr>
          <p:cNvPr id="409" name="TextBox 5"/>
          <p:cNvSpPr/>
          <p:nvPr/>
        </p:nvSpPr>
        <p:spPr>
          <a:xfrm>
            <a:off x="896040" y="4754880"/>
            <a:ext cx="8960760" cy="73116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faf3e0"/>
                </a:solidFill>
                <a:effectLst/>
                <a:uFillTx/>
                <a:latin typeface="Calibri"/>
              </a:rPr>
              <a:t>© HymnInfo.com. Free for personal, church, classroom, and small-group teaching use. Please do not sell, repost, or redistribute as downloadable files without permission.</a:t>
            </a:r>
            <a:endParaRPr b="0" lang="en-US" sz="1400" strike="noStrike" u="none">
              <a:solidFill>
                <a:srgbClr val="000000"/>
              </a:solidFill>
              <a:effectLst/>
              <a:uFillTx/>
              <a:latin typeface="Arial"/>
            </a:endParaRPr>
          </a:p>
        </p:txBody>
      </p:sp>
      <p:sp>
        <p:nvSpPr>
          <p:cNvPr id="410" name="TextBox 6"/>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Picture 1" descr="visual_6.jpg"/>
          <p:cNvPicPr/>
          <p:nvPr/>
        </p:nvPicPr>
        <p:blipFill>
          <a:blip r:embed="rId1"/>
          <a:stretch/>
        </p:blipFill>
        <p:spPr>
          <a:xfrm>
            <a:off x="0" y="0"/>
            <a:ext cx="12191760" cy="6857640"/>
          </a:xfrm>
          <a:prstGeom prst="rect">
            <a:avLst/>
          </a:prstGeom>
          <a:noFill/>
          <a:ln w="0">
            <a:noFill/>
          </a:ln>
        </p:spPr>
      </p:pic>
      <p:sp>
        <p:nvSpPr>
          <p:cNvPr id="91"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92"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Hymn Identity</a:t>
            </a:r>
            <a:endParaRPr b="0" lang="en-US" sz="3200" strike="noStrike" u="none">
              <a:solidFill>
                <a:srgbClr val="000000"/>
              </a:solidFill>
              <a:effectLst/>
              <a:uFillTx/>
              <a:latin typeface="Arial"/>
            </a:endParaRPr>
          </a:p>
        </p:txBody>
      </p:sp>
      <p:sp>
        <p:nvSpPr>
          <p:cNvPr id="93"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A hymn of refuge beneath the cross</a:t>
            </a:r>
            <a:endParaRPr b="0" lang="en-US" sz="1400" strike="noStrike" u="none">
              <a:solidFill>
                <a:srgbClr val="000000"/>
              </a:solidFill>
              <a:effectLst/>
              <a:uFillTx/>
              <a:latin typeface="Arial"/>
            </a:endParaRPr>
          </a:p>
        </p:txBody>
      </p:sp>
      <p:sp>
        <p:nvSpPr>
          <p:cNvPr id="94"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95"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3</a:t>
            </a:r>
            <a:endParaRPr b="0" lang="en-US" sz="850" strike="noStrike" u="none">
              <a:solidFill>
                <a:srgbClr val="000000"/>
              </a:solidFill>
              <a:effectLst/>
              <a:uFillTx/>
              <a:latin typeface="Arial"/>
            </a:endParaRPr>
          </a:p>
        </p:txBody>
      </p:sp>
      <p:sp>
        <p:nvSpPr>
          <p:cNvPr id="96" name="TextBox 7"/>
          <p:cNvSpPr/>
          <p:nvPr/>
        </p:nvSpPr>
        <p:spPr>
          <a:xfrm>
            <a:off x="868680" y="1325880"/>
            <a:ext cx="1919880" cy="292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500" strike="noStrike" u="none">
                <a:solidFill>
                  <a:srgbClr val="d6a94c"/>
                </a:solidFill>
                <a:effectLst/>
                <a:uFillTx/>
                <a:latin typeface="Calibri"/>
              </a:rPr>
              <a:t>Text</a:t>
            </a:r>
            <a:endParaRPr b="0" lang="en-US" sz="1500" strike="noStrike" u="none">
              <a:solidFill>
                <a:srgbClr val="000000"/>
              </a:solidFill>
              <a:effectLst/>
              <a:uFillTx/>
              <a:latin typeface="Arial"/>
            </a:endParaRPr>
          </a:p>
        </p:txBody>
      </p:sp>
      <p:sp>
        <p:nvSpPr>
          <p:cNvPr id="97" name="TextBox 8"/>
          <p:cNvSpPr/>
          <p:nvPr/>
        </p:nvSpPr>
        <p:spPr>
          <a:xfrm>
            <a:off x="2743200" y="1325880"/>
            <a:ext cx="7772040" cy="3470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50" strike="noStrike" u="none">
                <a:solidFill>
                  <a:srgbClr val="faf3e0"/>
                </a:solidFill>
                <a:effectLst/>
                <a:uFillTx/>
                <a:latin typeface="Calibri"/>
              </a:rPr>
              <a:t>Elizabeth Cecilia Douglas Clephane (1830-1869)</a:t>
            </a:r>
            <a:endParaRPr b="0" lang="en-US" sz="1550" strike="noStrike" u="none">
              <a:solidFill>
                <a:srgbClr val="000000"/>
              </a:solidFill>
              <a:effectLst/>
              <a:uFillTx/>
              <a:latin typeface="Arial"/>
            </a:endParaRPr>
          </a:p>
        </p:txBody>
      </p:sp>
      <p:sp>
        <p:nvSpPr>
          <p:cNvPr id="98" name="TextBox 9"/>
          <p:cNvSpPr/>
          <p:nvPr/>
        </p:nvSpPr>
        <p:spPr>
          <a:xfrm>
            <a:off x="868680" y="2075760"/>
            <a:ext cx="1919880" cy="292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500" strike="noStrike" u="none">
                <a:solidFill>
                  <a:srgbClr val="d6a94c"/>
                </a:solidFill>
                <a:effectLst/>
                <a:uFillTx/>
                <a:latin typeface="Calibri"/>
              </a:rPr>
              <a:t>Tune</a:t>
            </a:r>
            <a:endParaRPr b="0" lang="en-US" sz="1500" strike="noStrike" u="none">
              <a:solidFill>
                <a:srgbClr val="000000"/>
              </a:solidFill>
              <a:effectLst/>
              <a:uFillTx/>
              <a:latin typeface="Arial"/>
            </a:endParaRPr>
          </a:p>
        </p:txBody>
      </p:sp>
      <p:sp>
        <p:nvSpPr>
          <p:cNvPr id="99" name="TextBox 10"/>
          <p:cNvSpPr/>
          <p:nvPr/>
        </p:nvSpPr>
        <p:spPr>
          <a:xfrm>
            <a:off x="2743200" y="2075760"/>
            <a:ext cx="7772040" cy="3470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50" strike="noStrike" u="none">
                <a:solidFill>
                  <a:srgbClr val="faf3e0"/>
                </a:solidFill>
                <a:effectLst/>
                <a:uFillTx/>
                <a:latin typeface="Calibri"/>
              </a:rPr>
              <a:t>ST CHRISTOPHER by Frederick Charles Maker (1844-1927)</a:t>
            </a:r>
            <a:endParaRPr b="0" lang="en-US" sz="1550" strike="noStrike" u="none">
              <a:solidFill>
                <a:srgbClr val="000000"/>
              </a:solidFill>
              <a:effectLst/>
              <a:uFillTx/>
              <a:latin typeface="Arial"/>
            </a:endParaRPr>
          </a:p>
        </p:txBody>
      </p:sp>
      <p:sp>
        <p:nvSpPr>
          <p:cNvPr id="100" name="TextBox 11"/>
          <p:cNvSpPr/>
          <p:nvPr/>
        </p:nvSpPr>
        <p:spPr>
          <a:xfrm>
            <a:off x="868680" y="2825640"/>
            <a:ext cx="1919880" cy="292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500" strike="noStrike" u="none">
                <a:solidFill>
                  <a:srgbClr val="d6a94c"/>
                </a:solidFill>
                <a:effectLst/>
                <a:uFillTx/>
                <a:latin typeface="Calibri"/>
              </a:rPr>
              <a:t>First Publication</a:t>
            </a:r>
            <a:endParaRPr b="0" lang="en-US" sz="1500" strike="noStrike" u="none">
              <a:solidFill>
                <a:srgbClr val="000000"/>
              </a:solidFill>
              <a:effectLst/>
              <a:uFillTx/>
              <a:latin typeface="Arial"/>
            </a:endParaRPr>
          </a:p>
        </p:txBody>
      </p:sp>
      <p:sp>
        <p:nvSpPr>
          <p:cNvPr id="101" name="TextBox 12"/>
          <p:cNvSpPr/>
          <p:nvPr/>
        </p:nvSpPr>
        <p:spPr>
          <a:xfrm>
            <a:off x="2743200" y="2825640"/>
            <a:ext cx="7772040" cy="3470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50" strike="noStrike" u="none">
                <a:solidFill>
                  <a:srgbClr val="faf3e0"/>
                </a:solidFill>
                <a:effectLst/>
                <a:uFillTx/>
                <a:latin typeface="Calibri"/>
              </a:rPr>
              <a:t>Published posthumously in 1872 in The Family Treasury</a:t>
            </a:r>
            <a:endParaRPr b="0" lang="en-US" sz="1550" strike="noStrike" u="none">
              <a:solidFill>
                <a:srgbClr val="000000"/>
              </a:solidFill>
              <a:effectLst/>
              <a:uFillTx/>
              <a:latin typeface="Arial"/>
            </a:endParaRPr>
          </a:p>
        </p:txBody>
      </p:sp>
      <p:sp>
        <p:nvSpPr>
          <p:cNvPr id="102" name="TextBox 13"/>
          <p:cNvSpPr/>
          <p:nvPr/>
        </p:nvSpPr>
        <p:spPr>
          <a:xfrm>
            <a:off x="868680" y="3575160"/>
            <a:ext cx="1919880" cy="292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500" strike="noStrike" u="none">
                <a:solidFill>
                  <a:srgbClr val="d6a94c"/>
                </a:solidFill>
                <a:effectLst/>
                <a:uFillTx/>
                <a:latin typeface="Calibri"/>
              </a:rPr>
              <a:t>Meter</a:t>
            </a:r>
            <a:endParaRPr b="0" lang="en-US" sz="1500" strike="noStrike" u="none">
              <a:solidFill>
                <a:srgbClr val="000000"/>
              </a:solidFill>
              <a:effectLst/>
              <a:uFillTx/>
              <a:latin typeface="Arial"/>
            </a:endParaRPr>
          </a:p>
        </p:txBody>
      </p:sp>
      <p:sp>
        <p:nvSpPr>
          <p:cNvPr id="103" name="TextBox 14"/>
          <p:cNvSpPr/>
          <p:nvPr/>
        </p:nvSpPr>
        <p:spPr>
          <a:xfrm>
            <a:off x="2743200" y="3575160"/>
            <a:ext cx="7772040" cy="3470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50" strike="noStrike" u="none">
                <a:solidFill>
                  <a:srgbClr val="faf3e0"/>
                </a:solidFill>
                <a:effectLst/>
                <a:uFillTx/>
                <a:latin typeface="Calibri"/>
              </a:rPr>
              <a:t>7.6.8.6.8.6.8.6</a:t>
            </a:r>
            <a:endParaRPr b="0" lang="en-US" sz="1550" strike="noStrike" u="none">
              <a:solidFill>
                <a:srgbClr val="000000"/>
              </a:solidFill>
              <a:effectLst/>
              <a:uFillTx/>
              <a:latin typeface="Arial"/>
            </a:endParaRPr>
          </a:p>
        </p:txBody>
      </p:sp>
      <p:sp>
        <p:nvSpPr>
          <p:cNvPr id="104" name="TextBox 15"/>
          <p:cNvSpPr/>
          <p:nvPr/>
        </p:nvSpPr>
        <p:spPr>
          <a:xfrm>
            <a:off x="868680" y="4325040"/>
            <a:ext cx="1919880" cy="292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500" strike="noStrike" u="none">
                <a:solidFill>
                  <a:srgbClr val="d6a94c"/>
                </a:solidFill>
                <a:effectLst/>
                <a:uFillTx/>
                <a:latin typeface="Calibri"/>
              </a:rPr>
              <a:t>First Line</a:t>
            </a:r>
            <a:endParaRPr b="0" lang="en-US" sz="1500" strike="noStrike" u="none">
              <a:solidFill>
                <a:srgbClr val="000000"/>
              </a:solidFill>
              <a:effectLst/>
              <a:uFillTx/>
              <a:latin typeface="Arial"/>
            </a:endParaRPr>
          </a:p>
        </p:txBody>
      </p:sp>
      <p:sp>
        <p:nvSpPr>
          <p:cNvPr id="105" name="TextBox 16"/>
          <p:cNvSpPr/>
          <p:nvPr/>
        </p:nvSpPr>
        <p:spPr>
          <a:xfrm>
            <a:off x="2743200" y="4325040"/>
            <a:ext cx="7772040" cy="3470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550" strike="noStrike" u="none">
                <a:solidFill>
                  <a:srgbClr val="faf3e0"/>
                </a:solidFill>
                <a:effectLst/>
                <a:uFillTx/>
                <a:latin typeface="Calibri"/>
              </a:rPr>
              <a:t>Beneath the cross of Jesus I fain would take my stand</a:t>
            </a:r>
            <a:endParaRPr b="0" lang="en-US" sz="1550" strike="noStrike" u="none">
              <a:solidFill>
                <a:srgbClr val="000000"/>
              </a:solidFill>
              <a:effectLst/>
              <a:uFillTx/>
              <a:latin typeface="Arial"/>
            </a:endParaRPr>
          </a:p>
        </p:txBody>
      </p:sp>
      <p:sp>
        <p:nvSpPr>
          <p:cNvPr id="106" name="Rectangle 17"/>
          <p:cNvSpPr/>
          <p:nvPr/>
        </p:nvSpPr>
        <p:spPr>
          <a:xfrm>
            <a:off x="10837800" y="5166360"/>
            <a:ext cx="105120" cy="65808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07" name="Rectangle 18"/>
          <p:cNvSpPr/>
          <p:nvPr/>
        </p:nvSpPr>
        <p:spPr>
          <a:xfrm>
            <a:off x="10561320" y="5390280"/>
            <a:ext cx="658080" cy="1051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8" name="Picture 1" descr="visual_6_dark.jpg"/>
          <p:cNvPicPr/>
          <p:nvPr/>
        </p:nvPicPr>
        <p:blipFill>
          <a:blip r:embed="rId1"/>
          <a:stretch/>
        </p:blipFill>
        <p:spPr>
          <a:xfrm>
            <a:off x="0" y="0"/>
            <a:ext cx="12191760" cy="6857640"/>
          </a:xfrm>
          <a:prstGeom prst="rect">
            <a:avLst/>
          </a:prstGeom>
          <a:noFill/>
          <a:ln w="0">
            <a:noFill/>
          </a:ln>
        </p:spPr>
      </p:pic>
      <p:sp>
        <p:nvSpPr>
          <p:cNvPr id="109"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0" name="TextBox 3"/>
          <p:cNvSpPr/>
          <p:nvPr/>
        </p:nvSpPr>
        <p:spPr>
          <a:xfrm>
            <a:off x="777240" y="2514600"/>
            <a:ext cx="768060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4200" strike="noStrike" u="none">
                <a:solidFill>
                  <a:srgbClr val="faf3e0"/>
                </a:solidFill>
                <a:effectLst/>
                <a:uFillTx/>
                <a:latin typeface="Calibri"/>
              </a:rPr>
              <a:t>Historical Setting</a:t>
            </a:r>
            <a:endParaRPr b="0" lang="en-US" sz="4200" strike="noStrike" u="none">
              <a:solidFill>
                <a:srgbClr val="000000"/>
              </a:solidFill>
              <a:effectLst/>
              <a:uFillTx/>
              <a:latin typeface="Arial"/>
            </a:endParaRPr>
          </a:p>
        </p:txBody>
      </p:sp>
      <p:sp>
        <p:nvSpPr>
          <p:cNvPr id="111" name="TextBox 4"/>
          <p:cNvSpPr/>
          <p:nvPr/>
        </p:nvSpPr>
        <p:spPr>
          <a:xfrm>
            <a:off x="804600" y="3246120"/>
            <a:ext cx="8229240" cy="3654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700" strike="noStrike" u="none">
                <a:solidFill>
                  <a:srgbClr val="ead6b4"/>
                </a:solidFill>
                <a:effectLst/>
                <a:uFillTx/>
                <a:latin typeface="Calibri"/>
              </a:rPr>
              <a:t>A quiet Scottish poet, a posthumous publication, and a tune written for the text</a:t>
            </a:r>
            <a:endParaRPr b="0" lang="en-US" sz="1700" strike="noStrike" u="none">
              <a:solidFill>
                <a:srgbClr val="000000"/>
              </a:solidFill>
              <a:effectLst/>
              <a:uFillTx/>
              <a:latin typeface="Arial"/>
            </a:endParaRPr>
          </a:p>
        </p:txBody>
      </p:sp>
      <p:sp>
        <p:nvSpPr>
          <p:cNvPr id="112" name="TextBox 5"/>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icture 1" descr="visual_6.jpg"/>
          <p:cNvPicPr/>
          <p:nvPr/>
        </p:nvPicPr>
        <p:blipFill>
          <a:blip r:embed="rId1"/>
          <a:stretch/>
        </p:blipFill>
        <p:spPr>
          <a:xfrm>
            <a:off x="0" y="0"/>
            <a:ext cx="12191760" cy="6857640"/>
          </a:xfrm>
          <a:prstGeom prst="rect">
            <a:avLst/>
          </a:prstGeom>
          <a:noFill/>
          <a:ln w="0">
            <a:noFill/>
          </a:ln>
        </p:spPr>
      </p:pic>
      <p:sp>
        <p:nvSpPr>
          <p:cNvPr id="114"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5"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Historical Background</a:t>
            </a:r>
            <a:endParaRPr b="0" lang="en-US" sz="3200" strike="noStrike" u="none">
              <a:solidFill>
                <a:srgbClr val="000000"/>
              </a:solidFill>
              <a:effectLst/>
              <a:uFillTx/>
              <a:latin typeface="Arial"/>
            </a:endParaRPr>
          </a:p>
        </p:txBody>
      </p:sp>
      <p:sp>
        <p:nvSpPr>
          <p:cNvPr id="116"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Careful hymn history for teaching</a:t>
            </a:r>
            <a:endParaRPr b="0" lang="en-US" sz="1400" strike="noStrike" u="none">
              <a:solidFill>
                <a:srgbClr val="000000"/>
              </a:solidFill>
              <a:effectLst/>
              <a:uFillTx/>
              <a:latin typeface="Arial"/>
            </a:endParaRPr>
          </a:p>
        </p:txBody>
      </p:sp>
      <p:sp>
        <p:nvSpPr>
          <p:cNvPr id="117"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118"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5</a:t>
            </a:r>
            <a:endParaRPr b="0" lang="en-US" sz="850" strike="noStrike" u="none">
              <a:solidFill>
                <a:srgbClr val="000000"/>
              </a:solidFill>
              <a:effectLst/>
              <a:uFillTx/>
              <a:latin typeface="Arial"/>
            </a:endParaRPr>
          </a:p>
        </p:txBody>
      </p:sp>
      <p:pic>
        <p:nvPicPr>
          <p:cNvPr id="119" name="Picture 7" descr="visual_6_side.jpg"/>
          <p:cNvPicPr/>
          <p:nvPr/>
        </p:nvPicPr>
        <p:blipFill>
          <a:blip r:embed="rId2"/>
          <a:stretch/>
        </p:blipFill>
        <p:spPr>
          <a:xfrm>
            <a:off x="7818120" y="594360"/>
            <a:ext cx="3657240" cy="5348880"/>
          </a:xfrm>
          <a:prstGeom prst="rect">
            <a:avLst/>
          </a:prstGeom>
          <a:noFill/>
          <a:ln w="0">
            <a:noFill/>
          </a:ln>
        </p:spPr>
      </p:pic>
      <p:sp>
        <p:nvSpPr>
          <p:cNvPr id="120"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1" name="TextBox 9"/>
          <p:cNvSpPr/>
          <p:nvPr/>
        </p:nvSpPr>
        <p:spPr>
          <a:xfrm>
            <a:off x="777240" y="1417320"/>
            <a:ext cx="6537600" cy="42058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000" strike="noStrike" u="none">
                <a:solidFill>
                  <a:srgbClr val="faf3e0"/>
                </a:solidFill>
                <a:effectLst/>
                <a:uFillTx/>
                <a:latin typeface="Calibri"/>
              </a:rPr>
              <a:t>Elizabeth Clephane was a Scottish Presbyterian poet whose devotional writing joined weakness, charity, and deep confidence in Christ.</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The hymn first appeared anonymously in 1872 after her death, under the heading Breathings on the Border.</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Frederick Maker later wrote ST CHRISTOPHER for this text; the tune became the hymn's most familiar musical home.</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2" name="Picture 1" descr="visual_2.jpg"/>
          <p:cNvPicPr/>
          <p:nvPr/>
        </p:nvPicPr>
        <p:blipFill>
          <a:blip r:embed="rId1"/>
          <a:stretch/>
        </p:blipFill>
        <p:spPr>
          <a:xfrm>
            <a:off x="0" y="0"/>
            <a:ext cx="12191760" cy="6857640"/>
          </a:xfrm>
          <a:prstGeom prst="rect">
            <a:avLst/>
          </a:prstGeom>
          <a:noFill/>
          <a:ln w="0">
            <a:noFill/>
          </a:ln>
        </p:spPr>
      </p:pic>
      <p:sp>
        <p:nvSpPr>
          <p:cNvPr id="123"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4"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Why This Hymn Matters Today</a:t>
            </a:r>
            <a:endParaRPr b="0" lang="en-US" sz="3200" strike="noStrike" u="none">
              <a:solidFill>
                <a:srgbClr val="000000"/>
              </a:solidFill>
              <a:effectLst/>
              <a:uFillTx/>
              <a:latin typeface="Arial"/>
            </a:endParaRPr>
          </a:p>
        </p:txBody>
      </p:sp>
      <p:sp>
        <p:nvSpPr>
          <p:cNvPr id="125"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The cross is not distant doctrine; it is refuge for weary people.</a:t>
            </a:r>
            <a:endParaRPr b="0" lang="en-US" sz="1400" strike="noStrike" u="none">
              <a:solidFill>
                <a:srgbClr val="000000"/>
              </a:solidFill>
              <a:effectLst/>
              <a:uFillTx/>
              <a:latin typeface="Arial"/>
            </a:endParaRPr>
          </a:p>
        </p:txBody>
      </p:sp>
      <p:sp>
        <p:nvSpPr>
          <p:cNvPr id="126"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127"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6</a:t>
            </a:r>
            <a:endParaRPr b="0" lang="en-US" sz="850" strike="noStrike" u="none">
              <a:solidFill>
                <a:srgbClr val="000000"/>
              </a:solidFill>
              <a:effectLst/>
              <a:uFillTx/>
              <a:latin typeface="Arial"/>
            </a:endParaRPr>
          </a:p>
        </p:txBody>
      </p:sp>
      <p:sp>
        <p:nvSpPr>
          <p:cNvPr id="128" name="Rectangle 7"/>
          <p:cNvSpPr/>
          <p:nvPr/>
        </p:nvSpPr>
        <p:spPr>
          <a:xfrm>
            <a:off x="868680" y="1508760"/>
            <a:ext cx="4708800" cy="120672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9" name="Rounded Rectangle 8"/>
          <p:cNvSpPr/>
          <p:nvPr/>
        </p:nvSpPr>
        <p:spPr>
          <a:xfrm>
            <a:off x="868680" y="1508760"/>
            <a:ext cx="4708800" cy="120672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0" name="Rectangle 9"/>
          <p:cNvSpPr/>
          <p:nvPr/>
        </p:nvSpPr>
        <p:spPr>
          <a:xfrm>
            <a:off x="1192680" y="171000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1" name="Rectangle 10"/>
          <p:cNvSpPr/>
          <p:nvPr/>
        </p:nvSpPr>
        <p:spPr>
          <a:xfrm>
            <a:off x="1069920" y="180936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2" name="TextBox 11"/>
          <p:cNvSpPr/>
          <p:nvPr/>
        </p:nvSpPr>
        <p:spPr>
          <a:xfrm>
            <a:off x="1481400" y="1673280"/>
            <a:ext cx="391320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For the weary</a:t>
            </a:r>
            <a:endParaRPr b="0" lang="en-US" sz="1350" strike="noStrike" u="none">
              <a:solidFill>
                <a:srgbClr val="000000"/>
              </a:solidFill>
              <a:effectLst/>
              <a:uFillTx/>
              <a:latin typeface="Arial"/>
            </a:endParaRPr>
          </a:p>
        </p:txBody>
      </p:sp>
      <p:sp>
        <p:nvSpPr>
          <p:cNvPr id="133" name="TextBox 12"/>
          <p:cNvSpPr/>
          <p:nvPr/>
        </p:nvSpPr>
        <p:spPr>
          <a:xfrm>
            <a:off x="1069920" y="2103120"/>
            <a:ext cx="4306320" cy="4568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It names the cross as shelter in a hard world.</a:t>
            </a:r>
            <a:endParaRPr b="0" lang="en-US" sz="1450" strike="noStrike" u="none">
              <a:solidFill>
                <a:srgbClr val="000000"/>
              </a:solidFill>
              <a:effectLst/>
              <a:uFillTx/>
              <a:latin typeface="Arial"/>
            </a:endParaRPr>
          </a:p>
        </p:txBody>
      </p:sp>
      <p:sp>
        <p:nvSpPr>
          <p:cNvPr id="134" name="Rectangle 13"/>
          <p:cNvSpPr/>
          <p:nvPr/>
        </p:nvSpPr>
        <p:spPr>
          <a:xfrm>
            <a:off x="6217920" y="1508760"/>
            <a:ext cx="4708800" cy="120672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5" name="Rounded Rectangle 14"/>
          <p:cNvSpPr/>
          <p:nvPr/>
        </p:nvSpPr>
        <p:spPr>
          <a:xfrm>
            <a:off x="6217920" y="1508760"/>
            <a:ext cx="4708800" cy="120672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6" name="Rectangle 15"/>
          <p:cNvSpPr/>
          <p:nvPr/>
        </p:nvSpPr>
        <p:spPr>
          <a:xfrm>
            <a:off x="6541920" y="171000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7" name="Rectangle 16"/>
          <p:cNvSpPr/>
          <p:nvPr/>
        </p:nvSpPr>
        <p:spPr>
          <a:xfrm>
            <a:off x="6419160" y="180936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8" name="TextBox 17"/>
          <p:cNvSpPr/>
          <p:nvPr/>
        </p:nvSpPr>
        <p:spPr>
          <a:xfrm>
            <a:off x="6830640" y="1673280"/>
            <a:ext cx="391320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For worshipers</a:t>
            </a:r>
            <a:endParaRPr b="0" lang="en-US" sz="1350" strike="noStrike" u="none">
              <a:solidFill>
                <a:srgbClr val="000000"/>
              </a:solidFill>
              <a:effectLst/>
              <a:uFillTx/>
              <a:latin typeface="Arial"/>
            </a:endParaRPr>
          </a:p>
        </p:txBody>
      </p:sp>
      <p:sp>
        <p:nvSpPr>
          <p:cNvPr id="139" name="TextBox 18"/>
          <p:cNvSpPr/>
          <p:nvPr/>
        </p:nvSpPr>
        <p:spPr>
          <a:xfrm>
            <a:off x="6419160" y="2103120"/>
            <a:ext cx="4306320" cy="4568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It slows the church down to behold Christ with reverence.</a:t>
            </a:r>
            <a:endParaRPr b="0" lang="en-US" sz="1450" strike="noStrike" u="none">
              <a:solidFill>
                <a:srgbClr val="000000"/>
              </a:solidFill>
              <a:effectLst/>
              <a:uFillTx/>
              <a:latin typeface="Arial"/>
            </a:endParaRPr>
          </a:p>
        </p:txBody>
      </p:sp>
      <p:sp>
        <p:nvSpPr>
          <p:cNvPr id="140" name="Rectangle 19"/>
          <p:cNvSpPr/>
          <p:nvPr/>
        </p:nvSpPr>
        <p:spPr>
          <a:xfrm>
            <a:off x="868680" y="3200400"/>
            <a:ext cx="4708800" cy="120672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1" name="Rounded Rectangle 20"/>
          <p:cNvSpPr/>
          <p:nvPr/>
        </p:nvSpPr>
        <p:spPr>
          <a:xfrm>
            <a:off x="868680" y="3200400"/>
            <a:ext cx="4708800" cy="120672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2" name="Rectangle 21"/>
          <p:cNvSpPr/>
          <p:nvPr/>
        </p:nvSpPr>
        <p:spPr>
          <a:xfrm>
            <a:off x="1192680" y="340164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3" name="Rectangle 22"/>
          <p:cNvSpPr/>
          <p:nvPr/>
        </p:nvSpPr>
        <p:spPr>
          <a:xfrm>
            <a:off x="1069920" y="350100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4" name="TextBox 23"/>
          <p:cNvSpPr/>
          <p:nvPr/>
        </p:nvSpPr>
        <p:spPr>
          <a:xfrm>
            <a:off x="1481400" y="3364920"/>
            <a:ext cx="391320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For disciples</a:t>
            </a:r>
            <a:endParaRPr b="0" lang="en-US" sz="1350" strike="noStrike" u="none">
              <a:solidFill>
                <a:srgbClr val="000000"/>
              </a:solidFill>
              <a:effectLst/>
              <a:uFillTx/>
              <a:latin typeface="Arial"/>
            </a:endParaRPr>
          </a:p>
        </p:txBody>
      </p:sp>
      <p:sp>
        <p:nvSpPr>
          <p:cNvPr id="145" name="TextBox 24"/>
          <p:cNvSpPr/>
          <p:nvPr/>
        </p:nvSpPr>
        <p:spPr>
          <a:xfrm>
            <a:off x="1069920" y="3794760"/>
            <a:ext cx="4306320" cy="4568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It teaches the cost of letting worldly pride go.</a:t>
            </a:r>
            <a:endParaRPr b="0" lang="en-US" sz="1450" strike="noStrike" u="none">
              <a:solidFill>
                <a:srgbClr val="000000"/>
              </a:solidFill>
              <a:effectLst/>
              <a:uFillTx/>
              <a:latin typeface="Arial"/>
            </a:endParaRPr>
          </a:p>
        </p:txBody>
      </p:sp>
      <p:sp>
        <p:nvSpPr>
          <p:cNvPr id="146" name="Rectangle 25"/>
          <p:cNvSpPr/>
          <p:nvPr/>
        </p:nvSpPr>
        <p:spPr>
          <a:xfrm>
            <a:off x="6217920" y="3200400"/>
            <a:ext cx="4708800" cy="120672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7" name="Rounded Rectangle 26"/>
          <p:cNvSpPr/>
          <p:nvPr/>
        </p:nvSpPr>
        <p:spPr>
          <a:xfrm>
            <a:off x="6217920" y="3200400"/>
            <a:ext cx="4708800" cy="120672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8" name="Rectangle 27"/>
          <p:cNvSpPr/>
          <p:nvPr/>
        </p:nvSpPr>
        <p:spPr>
          <a:xfrm>
            <a:off x="6541920" y="340164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9" name="Rectangle 28"/>
          <p:cNvSpPr/>
          <p:nvPr/>
        </p:nvSpPr>
        <p:spPr>
          <a:xfrm>
            <a:off x="6419160" y="350100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0" name="TextBox 29"/>
          <p:cNvSpPr/>
          <p:nvPr/>
        </p:nvSpPr>
        <p:spPr>
          <a:xfrm>
            <a:off x="6830640" y="3364920"/>
            <a:ext cx="391320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For leaders</a:t>
            </a:r>
            <a:endParaRPr b="0" lang="en-US" sz="1350" strike="noStrike" u="none">
              <a:solidFill>
                <a:srgbClr val="000000"/>
              </a:solidFill>
              <a:effectLst/>
              <a:uFillTx/>
              <a:latin typeface="Arial"/>
            </a:endParaRPr>
          </a:p>
        </p:txBody>
      </p:sp>
      <p:sp>
        <p:nvSpPr>
          <p:cNvPr id="151" name="TextBox 30"/>
          <p:cNvSpPr/>
          <p:nvPr/>
        </p:nvSpPr>
        <p:spPr>
          <a:xfrm>
            <a:off x="6419160" y="3794760"/>
            <a:ext cx="4306320" cy="4568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It gives language for Lent, Good Friday, Communion, and pastoral care.</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Picture 1" descr="visual_5_dark.jpg"/>
          <p:cNvPicPr/>
          <p:nvPr/>
        </p:nvPicPr>
        <p:blipFill>
          <a:blip r:embed="rId1"/>
          <a:stretch/>
        </p:blipFill>
        <p:spPr>
          <a:xfrm>
            <a:off x="0" y="0"/>
            <a:ext cx="12191760" cy="6857640"/>
          </a:xfrm>
          <a:prstGeom prst="rect">
            <a:avLst/>
          </a:prstGeom>
          <a:noFill/>
          <a:ln w="0">
            <a:noFill/>
          </a:ln>
        </p:spPr>
      </p:pic>
      <p:sp>
        <p:nvSpPr>
          <p:cNvPr id="153"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4" name="TextBox 3"/>
          <p:cNvSpPr/>
          <p:nvPr/>
        </p:nvSpPr>
        <p:spPr>
          <a:xfrm>
            <a:off x="777240" y="2487240"/>
            <a:ext cx="7314840" cy="6854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4200" strike="noStrike" u="none">
                <a:solidFill>
                  <a:srgbClr val="faf3e0"/>
                </a:solidFill>
                <a:effectLst/>
                <a:uFillTx/>
                <a:latin typeface="Calibri"/>
              </a:rPr>
              <a:t>Biblical Foundation</a:t>
            </a:r>
            <a:endParaRPr b="0" lang="en-US" sz="4200" strike="noStrike" u="none">
              <a:solidFill>
                <a:srgbClr val="000000"/>
              </a:solidFill>
              <a:effectLst/>
              <a:uFillTx/>
              <a:latin typeface="Arial"/>
            </a:endParaRPr>
          </a:p>
        </p:txBody>
      </p:sp>
      <p:sp>
        <p:nvSpPr>
          <p:cNvPr id="155" name="TextBox 4"/>
          <p:cNvSpPr/>
          <p:nvPr/>
        </p:nvSpPr>
        <p:spPr>
          <a:xfrm>
            <a:off x="804600" y="3246120"/>
            <a:ext cx="8046360" cy="36540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700" strike="noStrike" u="none">
                <a:solidFill>
                  <a:srgbClr val="ead6b4"/>
                </a:solidFill>
                <a:effectLst/>
                <a:uFillTx/>
                <a:latin typeface="Calibri"/>
              </a:rPr>
              <a:t>The cross as refuge, glory, power, and the place where love is seen</a:t>
            </a:r>
            <a:endParaRPr b="0" lang="en-US" sz="1700" strike="noStrike" u="none">
              <a:solidFill>
                <a:srgbClr val="000000"/>
              </a:solidFill>
              <a:effectLst/>
              <a:uFillTx/>
              <a:latin typeface="Arial"/>
            </a:endParaRPr>
          </a:p>
        </p:txBody>
      </p:sp>
      <p:sp>
        <p:nvSpPr>
          <p:cNvPr id="156" name="TextBox 5"/>
          <p:cNvSpPr/>
          <p:nvPr/>
        </p:nvSpPr>
        <p:spPr>
          <a:xfrm>
            <a:off x="68580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Picture 1" descr="visual_1.jpg"/>
          <p:cNvPicPr/>
          <p:nvPr/>
        </p:nvPicPr>
        <p:blipFill>
          <a:blip r:embed="rId1"/>
          <a:stretch/>
        </p:blipFill>
        <p:spPr>
          <a:xfrm>
            <a:off x="0" y="0"/>
            <a:ext cx="12191760" cy="6857640"/>
          </a:xfrm>
          <a:prstGeom prst="rect">
            <a:avLst/>
          </a:prstGeom>
          <a:noFill/>
          <a:ln w="0">
            <a:noFill/>
          </a:ln>
        </p:spPr>
      </p:pic>
      <p:sp>
        <p:nvSpPr>
          <p:cNvPr id="158"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9"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Primary Scripture: Galatians 6:14</a:t>
            </a:r>
            <a:endParaRPr b="0" lang="en-US" sz="3200" strike="noStrike" u="none">
              <a:solidFill>
                <a:srgbClr val="000000"/>
              </a:solidFill>
              <a:effectLst/>
              <a:uFillTx/>
              <a:latin typeface="Arial"/>
            </a:endParaRPr>
          </a:p>
        </p:txBody>
      </p:sp>
      <p:sp>
        <p:nvSpPr>
          <p:cNvPr id="160"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The cross as the believer's only boast</a:t>
            </a:r>
            <a:endParaRPr b="0" lang="en-US" sz="1400" strike="noStrike" u="none">
              <a:solidFill>
                <a:srgbClr val="000000"/>
              </a:solidFill>
              <a:effectLst/>
              <a:uFillTx/>
              <a:latin typeface="Arial"/>
            </a:endParaRPr>
          </a:p>
        </p:txBody>
      </p:sp>
      <p:sp>
        <p:nvSpPr>
          <p:cNvPr id="161"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162"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8</a:t>
            </a:r>
            <a:endParaRPr b="0" lang="en-US" sz="850" strike="noStrike" u="none">
              <a:solidFill>
                <a:srgbClr val="000000"/>
              </a:solidFill>
              <a:effectLst/>
              <a:uFillTx/>
              <a:latin typeface="Arial"/>
            </a:endParaRPr>
          </a:p>
        </p:txBody>
      </p:sp>
      <p:pic>
        <p:nvPicPr>
          <p:cNvPr id="163" name="Picture 7" descr="visual_1_side.jpg"/>
          <p:cNvPicPr/>
          <p:nvPr/>
        </p:nvPicPr>
        <p:blipFill>
          <a:blip r:embed="rId2"/>
          <a:stretch/>
        </p:blipFill>
        <p:spPr>
          <a:xfrm>
            <a:off x="7818120" y="594360"/>
            <a:ext cx="3657240" cy="5348880"/>
          </a:xfrm>
          <a:prstGeom prst="rect">
            <a:avLst/>
          </a:prstGeom>
          <a:noFill/>
          <a:ln w="0">
            <a:noFill/>
          </a:ln>
        </p:spPr>
      </p:pic>
      <p:sp>
        <p:nvSpPr>
          <p:cNvPr id="164" name="Rectangle 8"/>
          <p:cNvSpPr/>
          <p:nvPr/>
        </p:nvSpPr>
        <p:spPr>
          <a:xfrm>
            <a:off x="7818120" y="594360"/>
            <a:ext cx="3657240" cy="5348880"/>
          </a:xfrm>
          <a:prstGeom prst="rect">
            <a:avLst/>
          </a:prstGeom>
          <a:noFill/>
          <a:ln w="15875">
            <a:solidFill>
              <a:srgbClr val="d6a94c"/>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5" name="TextBox 9"/>
          <p:cNvSpPr/>
          <p:nvPr/>
        </p:nvSpPr>
        <p:spPr>
          <a:xfrm>
            <a:off x="777240" y="1417320"/>
            <a:ext cx="6491880" cy="95976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2500" strike="noStrike" u="none">
                <a:solidFill>
                  <a:srgbClr val="faf3e0"/>
                </a:solidFill>
                <a:effectLst/>
                <a:uFillTx/>
                <a:latin typeface="Calibri"/>
              </a:rPr>
              <a:t>“Far be it from me to boast, except in the cross of our Lord Jesus Christ...”</a:t>
            </a:r>
            <a:endParaRPr b="0" lang="en-US" sz="2500" strike="noStrike" u="none">
              <a:solidFill>
                <a:srgbClr val="000000"/>
              </a:solidFill>
              <a:effectLst/>
              <a:uFillTx/>
              <a:latin typeface="Arial"/>
            </a:endParaRPr>
          </a:p>
        </p:txBody>
      </p:sp>
      <p:sp>
        <p:nvSpPr>
          <p:cNvPr id="166" name="TextBox 10"/>
          <p:cNvSpPr/>
          <p:nvPr/>
        </p:nvSpPr>
        <p:spPr>
          <a:xfrm>
            <a:off x="868680" y="2743200"/>
            <a:ext cx="6217560" cy="24685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2000" strike="noStrike" u="none">
                <a:solidFill>
                  <a:srgbClr val="faf3e0"/>
                </a:solidFill>
                <a:effectLst/>
                <a:uFillTx/>
                <a:latin typeface="Calibri"/>
              </a:rPr>
              <a:t>Paul does not treat the cross as one religious symbol among many.</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The cross reorders identity, pride, gain, loss, and belonging.</a:t>
            </a:r>
            <a:endParaRPr b="0" lang="en-US" sz="2000" strike="noStrike" u="none">
              <a:solidFill>
                <a:srgbClr val="000000"/>
              </a:solidFill>
              <a:effectLst/>
              <a:uFillTx/>
              <a:latin typeface="Arial"/>
            </a:endParaRPr>
          </a:p>
          <a:p>
            <a:pPr defTabSz="457200">
              <a:lnSpc>
                <a:spcPct val="100000"/>
              </a:lnSpc>
            </a:pPr>
            <a:r>
              <a:rPr b="0" lang="en-US" sz="2000" strike="noStrike" u="none">
                <a:solidFill>
                  <a:srgbClr val="faf3e0"/>
                </a:solidFill>
                <a:effectLst/>
                <a:uFillTx/>
                <a:latin typeface="Calibri"/>
              </a:rPr>
              <a:t>Clephane's hymn turns this truth into a prayerful stance before Christ.</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7" name="Picture 1" descr="visual_3.jpg"/>
          <p:cNvPicPr/>
          <p:nvPr/>
        </p:nvPicPr>
        <p:blipFill>
          <a:blip r:embed="rId1"/>
          <a:stretch/>
        </p:blipFill>
        <p:spPr>
          <a:xfrm>
            <a:off x="0" y="0"/>
            <a:ext cx="12191760" cy="6857640"/>
          </a:xfrm>
          <a:prstGeom prst="rect">
            <a:avLst/>
          </a:prstGeom>
          <a:noFill/>
          <a:ln w="0">
            <a:noFill/>
          </a:ln>
        </p:spPr>
      </p:pic>
      <p:sp>
        <p:nvSpPr>
          <p:cNvPr id="168" name="Rectangle 2"/>
          <p:cNvSpPr/>
          <p:nvPr/>
        </p:nvSpPr>
        <p:spPr>
          <a:xfrm>
            <a:off x="0" y="0"/>
            <a:ext cx="12191760" cy="6857640"/>
          </a:xfrm>
          <a:prstGeom prst="rect">
            <a:avLst/>
          </a:prstGeom>
          <a:solidFill>
            <a:srgbClr val="000000"/>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9" name="TextBox 3"/>
          <p:cNvSpPr/>
          <p:nvPr/>
        </p:nvSpPr>
        <p:spPr>
          <a:xfrm>
            <a:off x="594360" y="384120"/>
            <a:ext cx="8137800" cy="6397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3200" strike="noStrike" u="none">
                <a:solidFill>
                  <a:srgbClr val="faf3e0"/>
                </a:solidFill>
                <a:effectLst/>
                <a:uFillTx/>
                <a:latin typeface="Calibri"/>
              </a:rPr>
              <a:t>Supporting Scriptures</a:t>
            </a:r>
            <a:endParaRPr b="0" lang="en-US" sz="3200" strike="noStrike" u="none">
              <a:solidFill>
                <a:srgbClr val="000000"/>
              </a:solidFill>
              <a:effectLst/>
              <a:uFillTx/>
              <a:latin typeface="Arial"/>
            </a:endParaRPr>
          </a:p>
        </p:txBody>
      </p:sp>
      <p:sp>
        <p:nvSpPr>
          <p:cNvPr id="170" name="TextBox 4"/>
          <p:cNvSpPr/>
          <p:nvPr/>
        </p:nvSpPr>
        <p:spPr>
          <a:xfrm>
            <a:off x="640080" y="1005840"/>
            <a:ext cx="7314840" cy="31968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1400" strike="noStrike" u="none">
                <a:solidFill>
                  <a:srgbClr val="ead6b4"/>
                </a:solidFill>
                <a:effectLst/>
                <a:uFillTx/>
                <a:latin typeface="Calibri"/>
              </a:rPr>
              <a:t>Images that deepen the hymn</a:t>
            </a:r>
            <a:endParaRPr b="0" lang="en-US" sz="1400" strike="noStrike" u="none">
              <a:solidFill>
                <a:srgbClr val="000000"/>
              </a:solidFill>
              <a:effectLst/>
              <a:uFillTx/>
              <a:latin typeface="Arial"/>
            </a:endParaRPr>
          </a:p>
        </p:txBody>
      </p:sp>
      <p:sp>
        <p:nvSpPr>
          <p:cNvPr id="171" name="TextBox 5"/>
          <p:cNvSpPr/>
          <p:nvPr/>
        </p:nvSpPr>
        <p:spPr>
          <a:xfrm>
            <a:off x="594360" y="6473880"/>
            <a:ext cx="6400440" cy="22824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0" lang="en-US" sz="850" strike="noStrike" u="none">
                <a:solidFill>
                  <a:srgbClr val="ead6b4"/>
                </a:solidFill>
                <a:effectLst/>
                <a:uFillTx/>
                <a:latin typeface="Calibri"/>
              </a:rPr>
              <a:t>Prepared for teaching and small group use - hymninfo.com</a:t>
            </a:r>
            <a:endParaRPr b="0" lang="en-US" sz="850" strike="noStrike" u="none">
              <a:solidFill>
                <a:srgbClr val="000000"/>
              </a:solidFill>
              <a:effectLst/>
              <a:uFillTx/>
              <a:latin typeface="Arial"/>
            </a:endParaRPr>
          </a:p>
        </p:txBody>
      </p:sp>
      <p:sp>
        <p:nvSpPr>
          <p:cNvPr id="172" name="TextBox 6"/>
          <p:cNvSpPr/>
          <p:nvPr/>
        </p:nvSpPr>
        <p:spPr>
          <a:xfrm>
            <a:off x="11475720" y="6473880"/>
            <a:ext cx="411120" cy="228240"/>
          </a:xfrm>
          <a:prstGeom prst="rect">
            <a:avLst/>
          </a:prstGeom>
          <a:noFill/>
          <a:ln w="0">
            <a:noFill/>
          </a:ln>
        </p:spPr>
        <p:style>
          <a:lnRef idx="0"/>
          <a:fillRef idx="0"/>
          <a:effectRef idx="0"/>
          <a:fontRef idx="minor"/>
        </p:style>
        <p:txBody>
          <a:bodyPr lIns="64080" rIns="64080" tIns="36720" bIns="36720" anchor="t">
            <a:spAutoFit/>
          </a:bodyPr>
          <a:p>
            <a:pPr algn="r" defTabSz="457200">
              <a:lnSpc>
                <a:spcPct val="100000"/>
              </a:lnSpc>
            </a:pPr>
            <a:r>
              <a:rPr b="0" lang="en-US" sz="850" strike="noStrike" u="none">
                <a:solidFill>
                  <a:srgbClr val="ead6b4"/>
                </a:solidFill>
                <a:effectLst/>
                <a:uFillTx/>
                <a:latin typeface="Calibri"/>
              </a:rPr>
              <a:t>9</a:t>
            </a:r>
            <a:endParaRPr b="0" lang="en-US" sz="850" strike="noStrike" u="none">
              <a:solidFill>
                <a:srgbClr val="000000"/>
              </a:solidFill>
              <a:effectLst/>
              <a:uFillTx/>
              <a:latin typeface="Arial"/>
            </a:endParaRPr>
          </a:p>
        </p:txBody>
      </p:sp>
      <p:sp>
        <p:nvSpPr>
          <p:cNvPr id="173" name="Rectangle 7"/>
          <p:cNvSpPr/>
          <p:nvPr/>
        </p:nvSpPr>
        <p:spPr>
          <a:xfrm>
            <a:off x="804600" y="1417320"/>
            <a:ext cx="4891680" cy="105120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4" name="Rounded Rectangle 8"/>
          <p:cNvSpPr/>
          <p:nvPr/>
        </p:nvSpPr>
        <p:spPr>
          <a:xfrm>
            <a:off x="804600" y="1417320"/>
            <a:ext cx="4891680" cy="105120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5" name="Rectangle 9"/>
          <p:cNvSpPr/>
          <p:nvPr/>
        </p:nvSpPr>
        <p:spPr>
          <a:xfrm>
            <a:off x="1128600" y="161856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6" name="Rectangle 10"/>
          <p:cNvSpPr/>
          <p:nvPr/>
        </p:nvSpPr>
        <p:spPr>
          <a:xfrm>
            <a:off x="1005840" y="171792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7" name="TextBox 11"/>
          <p:cNvSpPr/>
          <p:nvPr/>
        </p:nvSpPr>
        <p:spPr>
          <a:xfrm>
            <a:off x="1417320" y="1581840"/>
            <a:ext cx="40960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Isaiah 32:2</a:t>
            </a:r>
            <a:endParaRPr b="0" lang="en-US" sz="1350" strike="noStrike" u="none">
              <a:solidFill>
                <a:srgbClr val="000000"/>
              </a:solidFill>
              <a:effectLst/>
              <a:uFillTx/>
              <a:latin typeface="Arial"/>
            </a:endParaRPr>
          </a:p>
        </p:txBody>
      </p:sp>
      <p:sp>
        <p:nvSpPr>
          <p:cNvPr id="178" name="TextBox 12"/>
          <p:cNvSpPr/>
          <p:nvPr/>
        </p:nvSpPr>
        <p:spPr>
          <a:xfrm>
            <a:off x="1005840" y="2011680"/>
            <a:ext cx="4489200" cy="3013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Shelter from the storm; shade in a weary land.</a:t>
            </a:r>
            <a:endParaRPr b="0" lang="en-US" sz="1450" strike="noStrike" u="none">
              <a:solidFill>
                <a:srgbClr val="000000"/>
              </a:solidFill>
              <a:effectLst/>
              <a:uFillTx/>
              <a:latin typeface="Arial"/>
            </a:endParaRPr>
          </a:p>
        </p:txBody>
      </p:sp>
      <p:sp>
        <p:nvSpPr>
          <p:cNvPr id="179" name="Rectangle 13"/>
          <p:cNvSpPr/>
          <p:nvPr/>
        </p:nvSpPr>
        <p:spPr>
          <a:xfrm>
            <a:off x="6245280" y="1417320"/>
            <a:ext cx="4891680" cy="105120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0" name="Rounded Rectangle 14"/>
          <p:cNvSpPr/>
          <p:nvPr/>
        </p:nvSpPr>
        <p:spPr>
          <a:xfrm>
            <a:off x="6245280" y="1417320"/>
            <a:ext cx="4891680" cy="105120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1" name="Rectangle 15"/>
          <p:cNvSpPr/>
          <p:nvPr/>
        </p:nvSpPr>
        <p:spPr>
          <a:xfrm>
            <a:off x="6569280" y="161856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2" name="Rectangle 16"/>
          <p:cNvSpPr/>
          <p:nvPr/>
        </p:nvSpPr>
        <p:spPr>
          <a:xfrm>
            <a:off x="6446520" y="171792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3" name="TextBox 17"/>
          <p:cNvSpPr/>
          <p:nvPr/>
        </p:nvSpPr>
        <p:spPr>
          <a:xfrm>
            <a:off x="6858000" y="1581840"/>
            <a:ext cx="40960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John 19:25-27</a:t>
            </a:r>
            <a:endParaRPr b="0" lang="en-US" sz="1350" strike="noStrike" u="none">
              <a:solidFill>
                <a:srgbClr val="000000"/>
              </a:solidFill>
              <a:effectLst/>
              <a:uFillTx/>
              <a:latin typeface="Arial"/>
            </a:endParaRPr>
          </a:p>
        </p:txBody>
      </p:sp>
      <p:sp>
        <p:nvSpPr>
          <p:cNvPr id="184" name="TextBox 18"/>
          <p:cNvSpPr/>
          <p:nvPr/>
        </p:nvSpPr>
        <p:spPr>
          <a:xfrm>
            <a:off x="6446520" y="2011680"/>
            <a:ext cx="4489200" cy="3013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Faithful witnesses standing near the cross of Jesus.</a:t>
            </a:r>
            <a:endParaRPr b="0" lang="en-US" sz="1450" strike="noStrike" u="none">
              <a:solidFill>
                <a:srgbClr val="000000"/>
              </a:solidFill>
              <a:effectLst/>
              <a:uFillTx/>
              <a:latin typeface="Arial"/>
            </a:endParaRPr>
          </a:p>
        </p:txBody>
      </p:sp>
      <p:sp>
        <p:nvSpPr>
          <p:cNvPr id="185" name="Rectangle 19"/>
          <p:cNvSpPr/>
          <p:nvPr/>
        </p:nvSpPr>
        <p:spPr>
          <a:xfrm>
            <a:off x="804600" y="2926080"/>
            <a:ext cx="4891680" cy="105120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6" name="Rounded Rectangle 20"/>
          <p:cNvSpPr/>
          <p:nvPr/>
        </p:nvSpPr>
        <p:spPr>
          <a:xfrm>
            <a:off x="804600" y="2926080"/>
            <a:ext cx="4891680" cy="105120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7" name="Rectangle 21"/>
          <p:cNvSpPr/>
          <p:nvPr/>
        </p:nvSpPr>
        <p:spPr>
          <a:xfrm>
            <a:off x="112860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8" name="Rectangle 22"/>
          <p:cNvSpPr/>
          <p:nvPr/>
        </p:nvSpPr>
        <p:spPr>
          <a:xfrm>
            <a:off x="100584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9" name="TextBox 23"/>
          <p:cNvSpPr/>
          <p:nvPr/>
        </p:nvSpPr>
        <p:spPr>
          <a:xfrm>
            <a:off x="1417320" y="3090600"/>
            <a:ext cx="40960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Hebrews 12:2</a:t>
            </a:r>
            <a:endParaRPr b="0" lang="en-US" sz="1350" strike="noStrike" u="none">
              <a:solidFill>
                <a:srgbClr val="000000"/>
              </a:solidFill>
              <a:effectLst/>
              <a:uFillTx/>
              <a:latin typeface="Arial"/>
            </a:endParaRPr>
          </a:p>
        </p:txBody>
      </p:sp>
      <p:sp>
        <p:nvSpPr>
          <p:cNvPr id="190" name="TextBox 24"/>
          <p:cNvSpPr/>
          <p:nvPr/>
        </p:nvSpPr>
        <p:spPr>
          <a:xfrm>
            <a:off x="1005840" y="3520440"/>
            <a:ext cx="4489200" cy="3013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Christ endured the cross and despised its shame.</a:t>
            </a:r>
            <a:endParaRPr b="0" lang="en-US" sz="1450" strike="noStrike" u="none">
              <a:solidFill>
                <a:srgbClr val="000000"/>
              </a:solidFill>
              <a:effectLst/>
              <a:uFillTx/>
              <a:latin typeface="Arial"/>
            </a:endParaRPr>
          </a:p>
        </p:txBody>
      </p:sp>
      <p:sp>
        <p:nvSpPr>
          <p:cNvPr id="191" name="Rectangle 25"/>
          <p:cNvSpPr/>
          <p:nvPr/>
        </p:nvSpPr>
        <p:spPr>
          <a:xfrm>
            <a:off x="6245280" y="2926080"/>
            <a:ext cx="4891680" cy="1051200"/>
          </a:xfrm>
          <a:prstGeom prst="rect">
            <a:avLst/>
          </a:prstGeom>
          <a:solidFill>
            <a:srgbClr val="1c1917"/>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2" name="Rounded Rectangle 26"/>
          <p:cNvSpPr/>
          <p:nvPr/>
        </p:nvSpPr>
        <p:spPr>
          <a:xfrm>
            <a:off x="6245280" y="2926080"/>
            <a:ext cx="4891680" cy="1051200"/>
          </a:xfrm>
          <a:prstGeom prst="roundRect">
            <a:avLst>
              <a:gd name="adj" fmla="val 16667"/>
            </a:avLst>
          </a:prstGeom>
          <a:solidFill>
            <a:srgbClr val="2b2521"/>
          </a:solidFill>
          <a:ln>
            <a:solidFill>
              <a:srgbClr val="ad7f46"/>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3" name="Rectangle 27"/>
          <p:cNvSpPr/>
          <p:nvPr/>
        </p:nvSpPr>
        <p:spPr>
          <a:xfrm>
            <a:off x="6569280" y="3127320"/>
            <a:ext cx="46440" cy="29232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4" name="Rectangle 28"/>
          <p:cNvSpPr/>
          <p:nvPr/>
        </p:nvSpPr>
        <p:spPr>
          <a:xfrm>
            <a:off x="6446520" y="3226680"/>
            <a:ext cx="292320" cy="46440"/>
          </a:xfrm>
          <a:prstGeom prst="rect">
            <a:avLst/>
          </a:prstGeom>
          <a:solidFill>
            <a:srgbClr val="d6a94c"/>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800" bIns="18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5" name="TextBox 29"/>
          <p:cNvSpPr/>
          <p:nvPr/>
        </p:nvSpPr>
        <p:spPr>
          <a:xfrm>
            <a:off x="6858000" y="3090600"/>
            <a:ext cx="4096080" cy="301320"/>
          </a:xfrm>
          <a:prstGeom prst="rect">
            <a:avLst/>
          </a:prstGeom>
          <a:noFill/>
          <a:ln w="0">
            <a:noFill/>
          </a:ln>
        </p:spPr>
        <p:style>
          <a:lnRef idx="0"/>
          <a:fillRef idx="0"/>
          <a:effectRef idx="0"/>
          <a:fontRef idx="minor"/>
        </p:style>
        <p:txBody>
          <a:bodyPr lIns="64080" rIns="64080" tIns="36720" bIns="36720" anchor="t">
            <a:spAutoFit/>
          </a:bodyPr>
          <a:p>
            <a:pPr defTabSz="457200">
              <a:lnSpc>
                <a:spcPct val="100000"/>
              </a:lnSpc>
            </a:pPr>
            <a:r>
              <a:rPr b="1" lang="en-US" sz="1350" strike="noStrike" u="none">
                <a:solidFill>
                  <a:srgbClr val="d6a94c"/>
                </a:solidFill>
                <a:effectLst/>
                <a:uFillTx/>
                <a:latin typeface="Calibri"/>
              </a:rPr>
              <a:t>1 Corinthians 1:18</a:t>
            </a:r>
            <a:endParaRPr b="0" lang="en-US" sz="1350" strike="noStrike" u="none">
              <a:solidFill>
                <a:srgbClr val="000000"/>
              </a:solidFill>
              <a:effectLst/>
              <a:uFillTx/>
              <a:latin typeface="Arial"/>
            </a:endParaRPr>
          </a:p>
        </p:txBody>
      </p:sp>
      <p:sp>
        <p:nvSpPr>
          <p:cNvPr id="196" name="TextBox 30"/>
          <p:cNvSpPr/>
          <p:nvPr/>
        </p:nvSpPr>
        <p:spPr>
          <a:xfrm>
            <a:off x="6446520" y="3520440"/>
            <a:ext cx="4489200" cy="3013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50" strike="noStrike" u="none">
                <a:solidFill>
                  <a:srgbClr val="faf3e0"/>
                </a:solidFill>
                <a:effectLst/>
                <a:uFillTx/>
                <a:latin typeface="Calibri"/>
              </a:rPr>
              <a:t>The message of the cross is the power of God to the saved.</a:t>
            </a:r>
            <a:endParaRPr b="0" lang="en-US" sz="14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LibreOffice/25.2.3.2$Linux_X86_64 LibreOffice_project/520$Build-2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dc:creator>HymnInfo.com</dc:creator>
  <dc:description>generated using python-pptx</dc:description>
  <cp:keywords>hymn study Christian worship church teaching HymnInfo</cp:keywords>
  <dc:language>en-US</dc:language>
  <cp:lastModifiedBy>Steve Canny</cp:lastModifiedBy>
  <dcterms:modified xsi:type="dcterms:W3CDTF">2013-01-27T09:15:58Z</dcterms:modified>
  <cp:revision>1</cp:revision>
  <dc:subject>Hymn study resource</dc:subject>
  <dc:title>Beneath the Cross of Jesus Teaching Guide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