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5800" y="1097280"/>
            <a:ext cx="658368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4200" b="1">
                <a:solidFill>
                  <a:srgbClr val="FBF5E2"/>
                </a:solidFill>
                <a:latin typeface="Georgia"/>
              </a:defRPr>
            </a:pPr>
            <a:r>
              <a:t>Brightly Beams Our Father's Mercy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057400"/>
            <a:ext cx="60350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700" b="0">
                <a:solidFill>
                  <a:srgbClr val="F6B74E"/>
                </a:solidFill>
                <a:latin typeface="Aptos"/>
              </a:defRPr>
            </a:pPr>
            <a:r>
              <a:t>Brightly beams our Father's mercy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2834640"/>
            <a:ext cx="5120640" cy="123444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60120" y="2999232"/>
            <a:ext cx="466344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600" b="0">
                <a:solidFill>
                  <a:srgbClr val="FBF5E2"/>
                </a:solidFill>
                <a:latin typeface="Aptos"/>
              </a:defRPr>
            </a:pPr>
            <a:r>
              <a:t>Philip P. Bliss, 1871</a:t>
            </a:r>
            <a:br/>
            <a:r>
              <a:t>Mission, witness, and the light of Christ</a:t>
            </a:r>
            <a:br/>
            <a:r>
              <a:t>Primary Scripture: Matthew 5:14-16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Teaching Aim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A lesson on mercy received and witness entrusted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60119" y="1874519"/>
            <a:ext cx="2468880" cy="274320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783080" y="233172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883664" y="2432303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LIGHT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317296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Understand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00200" y="3447287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  <a:r>
              <a:t>God is the source of saving mercy.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297680" y="1874519"/>
            <a:ext cx="2468880" cy="274320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120640" y="233172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221224" y="2432303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CARE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37759" y="317296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Feel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37759" y="3447287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  <a:r>
              <a:t>Compassion for those in danger.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635240" y="1874519"/>
            <a:ext cx="2468880" cy="274320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458200" y="233172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558784" y="2432303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SHINE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75320" y="317296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Practice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3447287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  <a:r>
              <a:t>Clear, humble witness where God places us.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212080"/>
            <a:ext cx="996696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000" b="0">
                <a:solidFill>
                  <a:srgbClr val="F6B74E"/>
                </a:solidFill>
                <a:latin typeface="Aptos"/>
              </a:defRPr>
            </a:pPr>
            <a:r>
              <a:t>By the end, learners should see the hymn as a call to faithful witness, not spiritual pride.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Hymn Identity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A gospel song of mission and compassionate responsibility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50876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87552" y="161848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TITLE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395728" y="160934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Brightly Beams Our Father's Mercy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263640" y="150876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28232" y="161848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FIRST LINE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836408" y="160934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Brightly beams our Father's mercy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246888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87552" y="257860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AUTHOR AND COMPOSER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395728" y="256946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Philip P. Bliss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246888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28232" y="257860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YEAR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836408" y="256946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1871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342900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" y="353872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COMMON EMPHASIS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395728" y="352958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Mission, evangelism, compassion, Christian witness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263640" y="3429000"/>
            <a:ext cx="4892040" cy="74980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28232" y="3538728"/>
            <a:ext cx="1508760" cy="2286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050" b="1">
                <a:solidFill>
                  <a:srgbClr val="F6B74E"/>
                </a:solidFill>
                <a:latin typeface="Aptos"/>
              </a:defRPr>
            </a:pPr>
            <a:r>
              <a:t>TUNE CHARACTER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836408" y="3529584"/>
            <a:ext cx="306324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480" b="0">
                <a:solidFill>
                  <a:srgbClr val="FBF5E2"/>
                </a:solidFill>
                <a:latin typeface="Aptos"/>
              </a:defRPr>
            </a:pPr>
            <a:r>
              <a:t>Accessible gospel-song style with a memorable refrain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Historical Background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Bliss, revival song, and practical gospel witness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5212080" cy="4251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572768"/>
            <a:ext cx="4800600" cy="347472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600">
                <a:solidFill>
                  <a:srgbClr val="FBF5E2"/>
                </a:solidFill>
                <a:latin typeface="Aptos"/>
              </a:defRPr>
            </a:pPr>
            <a:r>
              <a:t>Philip P. Bliss wrote both words and music in 1871.</a:t>
            </a:r>
          </a:p>
          <a:p>
            <a:pPr>
              <a:spcAft>
                <a:spcPts val="700"/>
              </a:spcAft>
              <a:defRPr sz="1600">
                <a:solidFill>
                  <a:srgbClr val="FBF5E2"/>
                </a:solidFill>
                <a:latin typeface="Aptos"/>
              </a:defRPr>
            </a:pPr>
            <a:r>
              <a:t>The hymn belongs to the American gospel-song tradition shaped by revival preaching and evangelistic singing.</a:t>
            </a:r>
          </a:p>
          <a:p>
            <a:pPr>
              <a:spcAft>
                <a:spcPts val="700"/>
              </a:spcAft>
              <a:defRPr sz="1600">
                <a:solidFill>
                  <a:srgbClr val="FBF5E2"/>
                </a:solidFill>
                <a:latin typeface="Aptos"/>
              </a:defRPr>
            </a:pPr>
            <a:r>
              <a:t>A traditional harbor-light story is often associated with the hymn; it can serve as an illustration, while the hymn itself stands on its biblical call to witness.</a:t>
            </a:r>
          </a:p>
          <a:p>
            <a:pPr>
              <a:spcAft>
                <a:spcPts val="700"/>
              </a:spcAft>
              <a:defRPr sz="1600">
                <a:solidFill>
                  <a:srgbClr val="FBF5E2"/>
                </a:solidFill>
                <a:latin typeface="Aptos"/>
              </a:defRPr>
            </a:pPr>
            <a:r>
              <a:t>Its vivid maritime imagery helped make the call to mission easy to remember and sing.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Why This Hymn Matters Today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A church can receive mercy and still neglect the shore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508760"/>
            <a:ext cx="5852160" cy="320040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900">
                <a:solidFill>
                  <a:srgbClr val="FBF5E2"/>
                </a:solidFill>
                <a:latin typeface="Aptos"/>
              </a:defRPr>
            </a:pPr>
            <a:r>
              <a:t>It teaches that Christian witness is entrusted to ordinary believers.</a:t>
            </a:r>
          </a:p>
          <a:p>
            <a:pPr>
              <a:spcAft>
                <a:spcPts val="700"/>
              </a:spcAft>
              <a:defRPr sz="1900">
                <a:solidFill>
                  <a:srgbClr val="FBF5E2"/>
                </a:solidFill>
                <a:latin typeface="Aptos"/>
              </a:defRPr>
            </a:pPr>
            <a:r>
              <a:t>It joins evangelism with compassion rather than pressure or self-focus.</a:t>
            </a:r>
          </a:p>
          <a:p>
            <a:pPr>
              <a:spcAft>
                <a:spcPts val="700"/>
              </a:spcAft>
              <a:defRPr sz="1900">
                <a:solidFill>
                  <a:srgbClr val="FBF5E2"/>
                </a:solidFill>
                <a:latin typeface="Aptos"/>
              </a:defRPr>
            </a:pPr>
            <a:r>
              <a:t>It reminds the church that unclear witness can leave the vulnerable without help.</a:t>
            </a:r>
          </a:p>
          <a:p>
            <a:pPr>
              <a:spcAft>
                <a:spcPts val="700"/>
              </a:spcAft>
              <a:defRPr sz="1900">
                <a:solidFill>
                  <a:srgbClr val="FBF5E2"/>
                </a:solidFill>
                <a:latin typeface="Aptos"/>
              </a:defRPr>
            </a:pPr>
            <a:r>
              <a:t>It points beyond our little lights to the saving light of Christ.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0" y="1691640"/>
            <a:ext cx="3749039" cy="2468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35240" y="1874519"/>
            <a:ext cx="31089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700" b="1">
                <a:solidFill>
                  <a:srgbClr val="F6B74E"/>
                </a:solidFill>
                <a:latin typeface="Aptos"/>
              </a:defRPr>
            </a:pPr>
            <a:r>
              <a:t>Pastoral emphasis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35240" y="2331720"/>
            <a:ext cx="3063240" cy="12344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700" b="0">
                <a:solidFill>
                  <a:srgbClr val="FBF5E2"/>
                </a:solidFill>
                <a:latin typeface="Aptos"/>
              </a:defRPr>
            </a:pPr>
            <a:r>
              <a:t>Not every believer preaches publicly, but every believer can shine faithfully, speak truthfully, and serve compassionately.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2103120"/>
            <a:ext cx="6583680" cy="7315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4000" b="1">
                <a:solidFill>
                  <a:srgbClr val="FBF5E2"/>
                </a:solidFill>
                <a:latin typeface="Georgia"/>
              </a:defRPr>
            </a:pPr>
            <a:r>
              <a:t>Biblical Foundation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880360"/>
            <a:ext cx="6126480" cy="4114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2000" b="0">
                <a:solidFill>
                  <a:srgbClr val="F6B74E"/>
                </a:solidFill>
                <a:latin typeface="Aptos"/>
              </a:defRPr>
            </a:pPr>
            <a:r>
              <a:t>Christ is the light. The church bears witness to him.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C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Biblical Foundation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Scriptures that frame the hymn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170432"/>
            <a:ext cx="10652760" cy="65836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D58A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280160"/>
            <a:ext cx="205740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Matthew 5:14-16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090672" y="1280160"/>
            <a:ext cx="8001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0">
                <a:solidFill>
                  <a:srgbClr val="FBF5E2"/>
                </a:solidFill>
                <a:latin typeface="Aptos"/>
              </a:defRPr>
            </a:pPr>
            <a:r>
              <a:t>Believers are called to visible discipleship that glorifies the Father.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084832"/>
            <a:ext cx="10652760" cy="65836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D58A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05840" y="2194560"/>
            <a:ext cx="205740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John 8:12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090672" y="2194560"/>
            <a:ext cx="8001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0">
                <a:solidFill>
                  <a:srgbClr val="FBF5E2"/>
                </a:solidFill>
                <a:latin typeface="Aptos"/>
              </a:defRPr>
            </a:pPr>
            <a:r>
              <a:t>Christ himself is the true light of the world.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999232"/>
            <a:ext cx="10652760" cy="65836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D58A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05840" y="3108960"/>
            <a:ext cx="205740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Philippians 2:15-16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90672" y="3108960"/>
            <a:ext cx="8001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0">
                <a:solidFill>
                  <a:srgbClr val="FBF5E2"/>
                </a:solidFill>
                <a:latin typeface="Aptos"/>
              </a:defRPr>
            </a:pPr>
            <a:r>
              <a:t>The church shines by holding forth the word of life.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913632"/>
            <a:ext cx="10652760" cy="65836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D58A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4023360"/>
            <a:ext cx="205740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Jude 22-23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0672" y="4023360"/>
            <a:ext cx="8001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0">
                <a:solidFill>
                  <a:srgbClr val="FBF5E2"/>
                </a:solidFill>
                <a:latin typeface="Aptos"/>
              </a:defRPr>
            </a:pPr>
            <a:r>
              <a:t>Gospel witness includes urgent compassion.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828032"/>
            <a:ext cx="10652760" cy="658368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D58A2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05840" y="4937760"/>
            <a:ext cx="2057400" cy="292608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Matthew 28:19-20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090672" y="4937760"/>
            <a:ext cx="8001000" cy="310896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0">
                <a:solidFill>
                  <a:srgbClr val="FBF5E2"/>
                </a:solidFill>
                <a:latin typeface="Aptos"/>
              </a:defRPr>
            </a:pPr>
            <a:r>
              <a:t>The risen Christ sends his people to make disciples.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Hymn Section 1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Mercy beams from God; responsibility is entrusted to us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5074920" cy="384048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691640"/>
            <a:ext cx="4663440" cy="256032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opening image begins with the Father’s mercy, not human effort.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Believers are pictured as keepers of nearer lights along the shore.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teaching emphasis is stewardship: grace received becomes witness given.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920240"/>
            <a:ext cx="4160520" cy="233172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2148840"/>
            <a:ext cx="361188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Teaching connection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995160" y="2651760"/>
            <a:ext cx="342900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0">
                <a:solidFill>
                  <a:srgbClr val="FBF5E2"/>
                </a:solidFill>
                <a:latin typeface="Aptos"/>
              </a:defRPr>
            </a:pPr>
            <a:r>
              <a:t>Matthew 5 does not ask disciples to become the sun. It tells them not to hide the lamp.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Hymn Section 2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The night is real, and watching eyes need guidance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554480"/>
            <a:ext cx="5623560" cy="274320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storm imagery names spiritual danger without turning witness into fear-mongering.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hymn assumes that people in darkness are not enemies but persons in need of compassion.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church’s witness must be steady enough to be seen in difficult weather.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132320" y="1828800"/>
            <a:ext cx="3520440" cy="256032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406640" y="2057400"/>
            <a:ext cx="297180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700" b="1">
                <a:solidFill>
                  <a:srgbClr val="F6B74E"/>
                </a:solidFill>
                <a:latin typeface="Aptos"/>
              </a:defRPr>
            </a:pPr>
            <a:r>
              <a:t>Discussion prompt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498079" y="2606040"/>
            <a:ext cx="278892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0">
                <a:solidFill>
                  <a:srgbClr val="FBF5E2"/>
                </a:solidFill>
                <a:latin typeface="Aptos"/>
              </a:defRPr>
            </a:pPr>
            <a:r>
              <a:t>Where do people around us need a clearer sign of hope, mercy, and truth?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Hymn Section 3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Trim the lamp: ordinary faithfulness matters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463040"/>
            <a:ext cx="5166360" cy="3749039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737360"/>
            <a:ext cx="4709160" cy="260604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final movement is practical: tend the light you have been given.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A “feeble” lamp still matters when it is placed where it can be seen.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Faithful witness includes words, deeds, prayer, hospitality, and perseverance.</a:t>
            </a:r>
          </a:p>
        </p:txBody>
      </p:sp>
      <p:sp>
        <p:nvSpPr>
          <p:cNvPr id="6" name="Oval 5"/>
          <p:cNvSpPr/>
          <p:nvPr/>
        </p:nvSpPr>
        <p:spPr>
          <a:xfrm>
            <a:off x="7315200" y="182880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15783" y="1929384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WORD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132320" y="267004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Truth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0" y="2944368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</a:p>
        </p:txBody>
      </p:sp>
      <p:sp>
        <p:nvSpPr>
          <p:cNvPr id="10" name="Oval 9"/>
          <p:cNvSpPr/>
          <p:nvPr/>
        </p:nvSpPr>
        <p:spPr>
          <a:xfrm>
            <a:off x="8732520" y="182880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33104" y="1929384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HAND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49640" y="267004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Service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549640" y="2944368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</a:p>
        </p:txBody>
      </p:sp>
      <p:sp>
        <p:nvSpPr>
          <p:cNvPr id="14" name="Oval 13"/>
          <p:cNvSpPr/>
          <p:nvPr/>
        </p:nvSpPr>
        <p:spPr>
          <a:xfrm>
            <a:off x="7315200" y="333756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415783" y="3438144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PRAY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0" y="417880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Prayer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32320" y="4453128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</a:p>
        </p:txBody>
      </p:sp>
      <p:sp>
        <p:nvSpPr>
          <p:cNvPr id="18" name="Oval 17"/>
          <p:cNvSpPr/>
          <p:nvPr/>
        </p:nvSpPr>
        <p:spPr>
          <a:xfrm>
            <a:off x="8732520" y="3337560"/>
            <a:ext cx="749808" cy="749808"/>
          </a:xfrm>
          <a:prstGeom prst="ellipse">
            <a:avLst/>
          </a:prstGeom>
          <a:solidFill>
            <a:srgbClr val="1F5565"/>
          </a:solidFill>
          <a:ln w="15875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33104" y="3438144"/>
            <a:ext cx="548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2200" b="1">
                <a:solidFill>
                  <a:srgbClr val="F6B74E"/>
                </a:solidFill>
                <a:latin typeface="Aptos"/>
              </a:defRPr>
            </a:pPr>
            <a:r>
              <a:t>HEART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549640" y="4178808"/>
            <a:ext cx="114300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00" b="1">
                <a:solidFill>
                  <a:srgbClr val="FBF5E2"/>
                </a:solidFill>
                <a:latin typeface="Aptos"/>
              </a:defRPr>
            </a:pPr>
            <a:r>
              <a:t>Mercy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49640" y="4453128"/>
            <a:ext cx="11430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050" b="0">
                <a:solidFill>
                  <a:srgbClr val="D3DEE2"/>
                </a:solidFill>
                <a:latin typeface="Aptos"/>
              </a:defRPr>
            </a:pPr>
          </a:p>
        </p:txBody>
      </p:sp>
      <p:sp>
        <p:nvSpPr>
          <p:cNvPr id="22" name="TextBox 21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Refrain Study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A repeated call to keep the guiding lights burning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17320"/>
            <a:ext cx="10698480" cy="416052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51560" y="1737360"/>
            <a:ext cx="10149840" cy="297180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refrain turns the hymn from reflection into direct exhortation.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Its repeated image of light across the water makes witness concrete and urgent.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It does not claim that human effort saves; it teaches that God often uses faithful witness as an instrument of mercy.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The congregation sings not only about mission but as a congregation being summoned to mission.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Theological Themes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What the hymn teaches the church to confess and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46304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05840" y="164592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Mercy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51560" y="202996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Salvation begins with the Father’s compassion.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0" y="146304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800600" y="164592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Christ the Light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846320" y="202996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Witness reflects him; it does not replace him.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366760" y="146304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95360" y="164592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Mission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641080" y="202996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Disciples are sent into real places and needs.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38328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05840" y="356616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Compassion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51560" y="395020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Those in danger need care, not contempt.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0" y="338328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4800600" y="356616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Responsibility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46320" y="395020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God entrusts the church with visible witness.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66760" y="3383280"/>
            <a:ext cx="3337560" cy="132588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595360" y="3566160"/>
            <a:ext cx="28346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Perseverance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641080" y="3950208"/>
            <a:ext cx="2743200" cy="4572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350" b="0">
                <a:solidFill>
                  <a:srgbClr val="FBF5E2"/>
                </a:solidFill>
                <a:latin typeface="Aptos"/>
              </a:defRPr>
            </a:pPr>
            <a:r>
              <a:t>The light must keep burning through the storm.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C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Literary and Musical Observations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A gospel song designed for memory, urgency, and response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1325880"/>
            <a:ext cx="5303520" cy="429768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60120" y="1600200"/>
            <a:ext cx="4892040" cy="310896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700">
                <a:solidFill>
                  <a:srgbClr val="FBF5E2"/>
                </a:solidFill>
                <a:latin typeface="Aptos"/>
              </a:defRPr>
            </a:pPr>
            <a:r>
              <a:t>The maritime metaphor moves from divine light to shoreline witness.</a:t>
            </a:r>
          </a:p>
          <a:p>
            <a:pPr>
              <a:spcAft>
                <a:spcPts val="700"/>
              </a:spcAft>
              <a:defRPr sz="1700">
                <a:solidFill>
                  <a:srgbClr val="FBF5E2"/>
                </a:solidFill>
                <a:latin typeface="Aptos"/>
              </a:defRPr>
            </a:pPr>
            <a:r>
              <a:t>The repeated refrain makes the congregation participants in the call.</a:t>
            </a:r>
          </a:p>
          <a:p>
            <a:pPr>
              <a:spcAft>
                <a:spcPts val="700"/>
              </a:spcAft>
              <a:defRPr sz="1700">
                <a:solidFill>
                  <a:srgbClr val="FBF5E2"/>
                </a:solidFill>
                <a:latin typeface="Aptos"/>
              </a:defRPr>
            </a:pPr>
            <a:r>
              <a:t>The simple gospel-song structure supports quick learning and strong communal singing.</a:t>
            </a:r>
          </a:p>
          <a:p>
            <a:pPr>
              <a:spcAft>
                <a:spcPts val="700"/>
              </a:spcAft>
              <a:defRPr sz="1700">
                <a:solidFill>
                  <a:srgbClr val="FBF5E2"/>
                </a:solidFill>
                <a:latin typeface="Aptos"/>
              </a:defRPr>
            </a:pPr>
            <a:r>
              <a:t>A steady tempo preserves earnestness without heaviness.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645920"/>
            <a:ext cx="4297680" cy="338328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903720" y="1874519"/>
            <a:ext cx="370332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1">
                <a:solidFill>
                  <a:srgbClr val="F6B74E"/>
                </a:solidFill>
                <a:latin typeface="Aptos"/>
              </a:defRPr>
            </a:pPr>
            <a:r>
              <a:t>Musical use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040880" y="2423160"/>
            <a:ext cx="3429000" cy="128016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800" b="0">
                <a:solidFill>
                  <a:srgbClr val="FBF5E2"/>
                </a:solidFill>
                <a:latin typeface="Aptos"/>
              </a:defRPr>
            </a:pPr>
            <a:r>
              <a:t>Suitable for congregational singing, mission emphasis, evangelistic gatherings, and services of commissioning or outreach.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Pastoral and Worship Use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Where the hymn serves the church well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08760"/>
            <a:ext cx="5715000" cy="329184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Mission Sundays and outreach commissioning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Sermons on Matthew 5, John 8, Philippians 2, or the Great Commission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Small-group studies on witness and discipleship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Choir or congregation emphasis on clear, compassionate testimony</a:t>
            </a:r>
          </a:p>
          <a:p>
            <a:pPr>
              <a:spcAft>
                <a:spcPts val="700"/>
              </a:spcAft>
              <a:defRPr sz="1800">
                <a:solidFill>
                  <a:srgbClr val="FBF5E2"/>
                </a:solidFill>
                <a:latin typeface="Aptos"/>
              </a:defRPr>
            </a:pPr>
            <a:r>
              <a:t>Prayer meetings asking God to revive local witness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1783080"/>
            <a:ext cx="3291840" cy="2834640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35240" y="1993392"/>
            <a:ext cx="28346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700" b="1">
                <a:solidFill>
                  <a:srgbClr val="F6B74E"/>
                </a:solidFill>
                <a:latin typeface="Aptos"/>
              </a:defRPr>
            </a:pPr>
            <a:r>
              <a:t>Pastoral caution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2578608"/>
            <a:ext cx="2743200" cy="86868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700" b="0">
                <a:solidFill>
                  <a:srgbClr val="FBF5E2"/>
                </a:solidFill>
                <a:latin typeface="Aptos"/>
              </a:defRPr>
            </a:pPr>
            <a:r>
              <a:t>Use the hymn to awaken compassion, not guilt. The goal is faithful witness shaped by mercy.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8182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Teaching Questions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Move from observation to action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143000"/>
            <a:ext cx="10332720" cy="658368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78992" y="1271016"/>
            <a:ext cx="320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1.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08760" y="1261872"/>
            <a:ext cx="92811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50" b="0">
                <a:solidFill>
                  <a:srgbClr val="FBF5E2"/>
                </a:solidFill>
                <a:latin typeface="Aptos"/>
              </a:defRPr>
            </a:pPr>
            <a:r>
              <a:t>What does the lighthouse image teach about the difference between God’s mercy and our witness?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8680" y="2103120"/>
            <a:ext cx="10332720" cy="658368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78992" y="2231136"/>
            <a:ext cx="320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2.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508760" y="2221991"/>
            <a:ext cx="92811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50" b="0">
                <a:solidFill>
                  <a:srgbClr val="FBF5E2"/>
                </a:solidFill>
                <a:latin typeface="Aptos"/>
              </a:defRPr>
            </a:pPr>
            <a:r>
              <a:t>How does Matthew 5 shape the hymn’s call to shine?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3063240"/>
            <a:ext cx="10332720" cy="658368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78992" y="3191256"/>
            <a:ext cx="320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3182112"/>
            <a:ext cx="92811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50" b="0">
                <a:solidFill>
                  <a:srgbClr val="FBF5E2"/>
                </a:solidFill>
                <a:latin typeface="Aptos"/>
              </a:defRPr>
            </a:pPr>
            <a:r>
              <a:t>Where can a church’s witness become unclear or hidden?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4023360"/>
            <a:ext cx="10332720" cy="658368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078992" y="4151376"/>
            <a:ext cx="320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4.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4142232"/>
            <a:ext cx="92811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50" b="0">
                <a:solidFill>
                  <a:srgbClr val="FBF5E2"/>
                </a:solidFill>
                <a:latin typeface="Aptos"/>
              </a:defRPr>
            </a:pPr>
            <a:r>
              <a:t>How can evangelism be marked by compassion rather than pressure?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68680" y="4983480"/>
            <a:ext cx="10332720" cy="658368"/>
          </a:xfrm>
          <a:prstGeom prst="roundRect">
            <a:avLst/>
          </a:prstGeom>
          <a:solidFill>
            <a:srgbClr val="0C243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078992" y="5111496"/>
            <a:ext cx="32004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00" b="1">
                <a:solidFill>
                  <a:srgbClr val="F6B74E"/>
                </a:solidFill>
                <a:latin typeface="Aptos"/>
              </a:defRPr>
            </a:pPr>
            <a:r>
              <a:t>5.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508760" y="5102352"/>
            <a:ext cx="92811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550" b="0">
                <a:solidFill>
                  <a:srgbClr val="FBF5E2"/>
                </a:solidFill>
                <a:latin typeface="Aptos"/>
              </a:defRPr>
            </a:pPr>
            <a:r>
              <a:t>What practical “lower light” can you tend this week?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Application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Keep the light where it can be seen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1874519"/>
            <a:ext cx="1920240" cy="1965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914400" y="21488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600" b="1">
                <a:solidFill>
                  <a:srgbClr val="F6B74E"/>
                </a:solidFill>
                <a:latin typeface="Aptos"/>
              </a:defRPr>
            </a:pPr>
            <a:r>
              <a:t>Pray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96112" y="2606040"/>
            <a:ext cx="16002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250" b="0">
                <a:solidFill>
                  <a:srgbClr val="FBF5E2"/>
                </a:solidFill>
                <a:latin typeface="Aptos"/>
              </a:defRPr>
            </a:pPr>
            <a:r>
              <a:t>Ask God for compassion for people drifting in darkness.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971800" y="1874519"/>
            <a:ext cx="1920240" cy="1965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3154680" y="21488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600" b="1">
                <a:solidFill>
                  <a:srgbClr val="F6B74E"/>
                </a:solidFill>
                <a:latin typeface="Aptos"/>
              </a:defRPr>
            </a:pPr>
            <a:r>
              <a:t>Speak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36392" y="2606040"/>
            <a:ext cx="16002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250" b="0">
                <a:solidFill>
                  <a:srgbClr val="FBF5E2"/>
                </a:solidFill>
                <a:latin typeface="Aptos"/>
              </a:defRPr>
            </a:pPr>
            <a:r>
              <a:t>Name Christ clearly when the door opens.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212080" y="1874519"/>
            <a:ext cx="1920240" cy="1965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94960" y="21488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600" b="1">
                <a:solidFill>
                  <a:srgbClr val="F6B74E"/>
                </a:solidFill>
                <a:latin typeface="Aptos"/>
              </a:defRPr>
            </a:pPr>
            <a:r>
              <a:t>Serve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76672" y="2606040"/>
            <a:ext cx="16002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250" b="0">
                <a:solidFill>
                  <a:srgbClr val="FBF5E2"/>
                </a:solidFill>
                <a:latin typeface="Aptos"/>
              </a:defRPr>
            </a:pPr>
            <a:r>
              <a:t>Let visible love make the gospel credible.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452360" y="1874519"/>
            <a:ext cx="1920240" cy="1965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635240" y="21488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600" b="1">
                <a:solidFill>
                  <a:srgbClr val="F6B74E"/>
                </a:solidFill>
                <a:latin typeface="Aptos"/>
              </a:defRPr>
            </a:pPr>
            <a:r>
              <a:t>Invite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16952" y="2606040"/>
            <a:ext cx="16002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250" b="0">
                <a:solidFill>
                  <a:srgbClr val="FBF5E2"/>
                </a:solidFill>
                <a:latin typeface="Aptos"/>
              </a:defRPr>
            </a:pPr>
            <a:r>
              <a:t>Welcome others into worship, study, and fellowship.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692640" y="1874519"/>
            <a:ext cx="1920240" cy="196596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9875520" y="2148840"/>
            <a:ext cx="1554480" cy="2743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600" b="1">
                <a:solidFill>
                  <a:srgbClr val="F6B74E"/>
                </a:solidFill>
                <a:latin typeface="Aptos"/>
              </a:defRPr>
            </a:pPr>
            <a:r>
              <a:t>Persevere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857232" y="2606040"/>
            <a:ext cx="1600200" cy="7772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250" b="0">
                <a:solidFill>
                  <a:srgbClr val="FBF5E2"/>
                </a:solidFill>
                <a:latin typeface="Aptos"/>
              </a:defRPr>
            </a:pPr>
            <a:r>
              <a:t>Keep the light steady even when results are slow.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rgbClr val="0C2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>
              <a:defRPr b="1" sz="3200">
                <a:solidFill>
                  <a:srgbClr val="FBF5E2"/>
                </a:solidFill>
                <a:latin typeface="Georgia"/>
              </a:defRPr>
            </a:pPr>
            <a:r>
              <a:t>Suggested Lesson Flow</a:t>
            </a:r>
          </a:p>
          <a:p>
            <a:pPr>
              <a:spcBef>
                <a:spcPts val="600"/>
              </a:spcBef>
              <a:defRPr sz="1400">
                <a:solidFill>
                  <a:srgbClr val="F6B74E"/>
                </a:solidFill>
                <a:latin typeface="Aptos"/>
              </a:defRPr>
            </a:pPr>
            <a:r>
              <a:t>Two ready-to-use teaching paths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68680" y="1417320"/>
            <a:ext cx="5074920" cy="406908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43000" y="1691640"/>
            <a:ext cx="44805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900" b="1">
                <a:solidFill>
                  <a:srgbClr val="F6B74E"/>
                </a:solidFill>
                <a:latin typeface="Aptos"/>
              </a:defRPr>
            </a:pPr>
            <a:r>
              <a:t>30-minute plan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34440" y="2176272"/>
            <a:ext cx="4343400" cy="237744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5 min - Sing or read the hymn summary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8 min - Matthew 5:14-16 and John 8:12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10 min - Three hymn movements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7 min - Personal application and prayer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09360" y="1417320"/>
            <a:ext cx="5074920" cy="406908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0" y="1691640"/>
            <a:ext cx="448056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1900" b="1">
                <a:solidFill>
                  <a:srgbClr val="F6B74E"/>
                </a:solidFill>
                <a:latin typeface="Aptos"/>
              </a:defRPr>
            </a:pPr>
            <a:r>
              <a:t>60-minute plan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75120" y="2176272"/>
            <a:ext cx="4343400" cy="2560320"/>
          </a:xfrm>
          <a:prstGeom prst="rect">
            <a:avLst/>
          </a:prstGeom>
          <a:noFill/>
        </p:spPr>
        <p:txBody>
          <a:bodyPr wrap="square" lIns="109728" rIns="109728">
            <a:normAutofit/>
          </a:bodyPr>
          <a:lstStyle/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10 min - Story, setting, and Scripture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15 min - Biblical study of light and witness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15 min - Hymn section study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10 min - Group discussion</a:t>
            </a:r>
          </a:p>
          <a:p>
            <a:pPr>
              <a:spcAft>
                <a:spcPts val="700"/>
              </a:spcAft>
              <a:defRPr sz="1550">
                <a:solidFill>
                  <a:srgbClr val="FBF5E2"/>
                </a:solidFill>
                <a:latin typeface="Aptos"/>
              </a:defRPr>
            </a:pPr>
            <a:r>
              <a:t>10 min - Commitments and intercession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asset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7240" y="1051560"/>
            <a:ext cx="7315200" cy="50292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3200" b="1">
                <a:solidFill>
                  <a:srgbClr val="FBF5E2"/>
                </a:solidFill>
                <a:latin typeface="Georgia"/>
              </a:defRPr>
            </a:pPr>
            <a:r>
              <a:t>Closing Summary and Prayer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828800"/>
            <a:ext cx="6126480" cy="3063240"/>
          </a:xfrm>
          <a:prstGeom prst="roundRect">
            <a:avLst/>
          </a:prstGeom>
          <a:solidFill>
            <a:srgbClr val="081827"/>
          </a:solidFill>
          <a:ln w="13970">
            <a:solidFill>
              <a:srgbClr val="F6B74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148840"/>
            <a:ext cx="5577840" cy="91440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900" b="0">
                <a:solidFill>
                  <a:srgbClr val="FBF5E2"/>
                </a:solidFill>
                <a:latin typeface="Aptos"/>
              </a:defRPr>
            </a:pPr>
            <a:r>
              <a:t>The Father’s mercy shines steadily. Christ is the true light. The church is called to keep faithful witness visible along the shore.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" y="3566160"/>
            <a:ext cx="5577840" cy="82296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>
              <a:defRPr sz="1800" b="0">
                <a:solidFill>
                  <a:srgbClr val="F6B74E"/>
                </a:solidFill>
                <a:latin typeface="Aptos"/>
              </a:defRPr>
            </a:pPr>
            <a:r>
              <a:t>Lord, keep our lamps burning with truth, mercy, courage, and love. Use our witness to point others safely toward Christ. Amen.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68680" y="5989320"/>
            <a:ext cx="10607040" cy="320040"/>
          </a:xfrm>
          <a:prstGeom prst="rect">
            <a:avLst/>
          </a:prstGeom>
          <a:noFill/>
        </p:spPr>
        <p:txBody>
          <a:bodyPr wrap="square" lIns="45720" rIns="45720" tIns="18288" bIns="18288">
            <a:normAutofit/>
          </a:bodyPr>
          <a:lstStyle/>
          <a:p>
            <a:pPr algn="ctr">
              <a:defRPr sz="770" b="0">
                <a:solidFill>
                  <a:srgbClr val="D3DEE2"/>
                </a:solidFill>
                <a:latin typeface="Aptos"/>
              </a:defRPr>
            </a:pPr>
            <a:r>
              <a:t>© HymnInfo.com. Free for personal, church, classroom, and small-group teaching use. Please do not sell, repost, or redistribute as downloadable files without permission.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6537960"/>
            <a:ext cx="11155680" cy="201168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>
              <a:defRPr sz="850">
                <a:solidFill>
                  <a:srgbClr val="D3DEE2"/>
                </a:solidFill>
                <a:latin typeface="Aptos"/>
              </a:defRPr>
            </a:pPr>
            <a:r>
              <a:t>Prepared for teaching and small group use - hymninfo.com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Brightly Beams Our Father's Mercy Teaching Guide</dc:title>
  <dc:subject>Hymn study resource</dc:subject>
  <dc:creator>HymnInfo.com</dc:creator>
  <cp:keywords>hymn study, Christian worship, church teaching, HymnInfo</cp:keywords>
  <dc:description/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