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presProps" Target="presProps.xml"/>
  <Relationship Id="rId9" Type="http://schemas.openxmlformats.org/officeDocument/2006/relationships/viewProps" Target="viewProps.xml"/>
  <Relationship Id="rId1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01184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1E3A5F">
              <a:alpha val="100000"/>
            </a:srgbClr>
          </a:solidFill>
          <a:ln w="9525">
            <a:noFill/>
          </a:ln>
        </p:spPr>
        <p:txBody>
          <a:bodyPr vertOverflow="clip" rtlCol="0" anchor="ctr"/>
          <a:lstStyle/>
          <a:p>
            <a:pPr algn="ctr"/>
            <a:r>
              <a:t/>
            </a:r>
          </a:p>
        </p:txBody>
      </p:sp>
      <p:sp>
        <p:nvSpPr>
          <p:cNvPr id="3" name="" descr=""/>
          <p:cNvSpPr/>
          <p:nvPr/>
        </p:nvSpPr>
        <p:spPr>
          <a:xfrm>
            <a:off x="447675" y="495300"/>
            <a:ext cx="57150" cy="3943350"/>
          </a:xfrm>
          <a:prstGeom prst="rect">
            <a:avLst/>
          </a:prstGeom>
          <a:solidFill>
            <a:srgbClr val="C8A951">
              <a:alpha val="100000"/>
            </a:srgbClr>
          </a:solidFill>
          <a:ln w="9525">
            <a:noFill/>
          </a:ln>
        </p:spPr>
        <p:txBody>
          <a:bodyPr vertOverflow="clip" rtlCol="0" anchor="ctr"/>
          <a:lstStyle/>
          <a:p>
            <a:pPr algn="ctr"/>
            <a:r>
              <a:t/>
            </a:r>
          </a:p>
        </p:txBody>
      </p:sp>
      <p:sp>
        <p:nvSpPr>
          <p:cNvPr id="4" name="" descr=""/>
          <p:cNvSpPr/>
          <p:nvPr/>
        </p:nvSpPr>
        <p:spPr>
          <a:xfrm>
            <a:off x="7391400" y="723900"/>
            <a:ext cx="161925" cy="3190875"/>
          </a:xfrm>
          <a:prstGeom prst="rect">
            <a:avLst/>
          </a:prstGeom>
          <a:solidFill>
            <a:srgbClr val="C8A951">
              <a:alpha val="100000"/>
            </a:srgbClr>
          </a:solidFill>
          <a:ln w="9525">
            <a:noFill/>
          </a:ln>
        </p:spPr>
        <p:txBody>
          <a:bodyPr vertOverflow="clip" rtlCol="0" anchor="ctr"/>
          <a:lstStyle/>
          <a:p>
            <a:pPr algn="ctr"/>
            <a:r>
              <a:t/>
            </a:r>
          </a:p>
        </p:txBody>
      </p:sp>
      <p:sp>
        <p:nvSpPr>
          <p:cNvPr id="5" name="" descr=""/>
          <p:cNvSpPr/>
          <p:nvPr/>
        </p:nvSpPr>
        <p:spPr>
          <a:xfrm>
            <a:off x="6619875" y="1504950"/>
            <a:ext cx="1714500" cy="161925"/>
          </a:xfrm>
          <a:prstGeom prst="rect">
            <a:avLst/>
          </a:prstGeom>
          <a:solidFill>
            <a:srgbClr val="C8A951">
              <a:alpha val="100000"/>
            </a:srgbClr>
          </a:solidFill>
          <a:ln w="9525">
            <a:noFill/>
          </a:ln>
        </p:spPr>
        <p:txBody>
          <a:bodyPr vertOverflow="clip" rtlCol="0" anchor="ctr"/>
          <a:lstStyle/>
          <a:p>
            <a:pPr algn="ctr"/>
            <a:r>
              <a:t/>
            </a:r>
          </a:p>
        </p:txBody>
      </p:sp>
      <p:sp>
        <p:nvSpPr>
          <p:cNvPr id="6" name=""/>
          <p:cNvSpPr txBox="1"/>
          <p:nvPr/>
        </p:nvSpPr>
        <p:spPr>
          <a:xfrm>
            <a:off x="685800" y="1133475"/>
            <a:ext cx="5553075" cy="102870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Face to Face with Christ, My Savior]]></a:t>
            </a:r>
          </a:p>
        </p:txBody>
      </p:sp>
      <p:sp>
        <p:nvSpPr>
          <p:cNvPr id="7" name=""/>
          <p:cNvSpPr txBox="1"/>
          <p:nvPr/>
        </p:nvSpPr>
        <p:spPr>
          <a:xfrm>
            <a:off x="685800" y="2228850"/>
            <a:ext cx="5276850" cy="40957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i="1" strike="noStrike" sz="2000" spc="0" u="none" cap="none">
                <a:solidFill>
                  <a:srgbClr val="C8A951">
                    <a:alpha val="100000"/>
                  </a:srgbClr>
                </a:solidFill>
                <a:latin typeface="Calibri"/>
              </a:rPr>
              <a:t><![CDATA[Teaching Guide]]></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Overview]]></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Face to Face with Christ, My Savior is a gospel hymn of Christian hope centered on the believer's future sight of Christ.]]></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It gives voice to the longing to move from present faith, partial understanding, and earthly sorrow into the direct vision of the Savior in glory.]]></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hymn's pastoral strength lies in its steady confidenc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It does not treat heaven as an abstract place of escape, but as personal fellowship with Jesus Christ, the Redeemer who died for his people and will one day be seen in fullness.]]></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For worship, the hymn is especially useful in funeral services, memorial settings, services of assurance, and teaching about eternal life.]]></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Theological Reflection]]></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is hymn is a song of eschatological assuranc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It teaches that the Christian life moves toward the unveiled presence of Christ, where faith becomes sight and partial knowledge gives way to full communion.]]></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hymn also joins the cross and glory.]]></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Savior whom the believer longs to see is the same Christ who died for sinners.]]></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Heavenly hope is therefore not detached from redemption; it is the completion of the salvation Christ has already secured.]]></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Application]]></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Use the hymn in funerals or memorial services to confess the hope of seeing Christ beyond death.]]></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Pair the hymn with 1 Corinthians 13:12 when teaching about faith, sight, and the completion of Christian hop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Use it pastorally with believers who are grieving, reminding them that Christian hope is centered on Christ himself.]]></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each that heaven is not only relief from sorrow but the joy of direct fellowship with the Redeemer.]]></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Invite worshipers to reflect on how the hope of seeing Christ should shape present faithfulness and endurance.]]></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1E3A5F">
              <a:alpha val="100000"/>
            </a:srgbClr>
          </a:solidFill>
          <a:ln w="9525">
            <a:noFill/>
          </a:ln>
        </p:spPr>
        <p:txBody>
          <a:bodyPr vertOverflow="clip" rtlCol="0" anchor="ctr"/>
          <a:lstStyle/>
          <a:p>
            <a:pPr algn="ctr"/>
            <a:r>
              <a:t/>
            </a:r>
          </a:p>
        </p:txBody>
      </p:sp>
      <p:sp>
        <p:nvSpPr>
          <p:cNvPr id="3" name="" descr=""/>
          <p:cNvSpPr/>
          <p:nvPr/>
        </p:nvSpPr>
        <p:spPr>
          <a:xfrm>
            <a:off x="723900" y="723900"/>
            <a:ext cx="7705725" cy="3733800"/>
          </a:xfrm>
          <a:prstGeom prst="rect">
            <a:avLst/>
          </a:prstGeom>
          <a:solidFill>
            <a:srgbClr val="1E3A5F">
              <a:alpha val="100000"/>
            </a:srgbClr>
          </a:solidFill>
          <a:ln w="9525">
            <a:noFill/>
          </a:ln>
        </p:spPr>
        <p:txBody>
          <a:bodyPr vertOverflow="clip" rtlCol="0" anchor="ctr"/>
          <a:lstStyle/>
          <a:p>
            <a:pPr algn="ctr"/>
            <a:r>
              <a:t/>
            </a:r>
          </a:p>
        </p:txBody>
      </p:sp>
      <p:sp>
        <p:nvSpPr>
          <p:cNvPr id="4" name="" descr=""/>
          <p:cNvSpPr/>
          <p:nvPr/>
        </p:nvSpPr>
        <p:spPr>
          <a:xfrm>
            <a:off x="1409700" y="1181100"/>
            <a:ext cx="57150" cy="2676525"/>
          </a:xfrm>
          <a:prstGeom prst="rect">
            <a:avLst/>
          </a:prstGeom>
          <a:solidFill>
            <a:srgbClr val="C8A951">
              <a:alpha val="100000"/>
            </a:srgbClr>
          </a:solidFill>
          <a:ln w="9525">
            <a:noFill/>
          </a:ln>
        </p:spPr>
        <p:txBody>
          <a:bodyPr vertOverflow="clip" rtlCol="0" anchor="ctr"/>
          <a:lstStyle/>
          <a:p>
            <a:pPr algn="ctr"/>
            <a:r>
              <a:t/>
            </a:r>
          </a:p>
        </p:txBody>
      </p:sp>
      <p:sp>
        <p:nvSpPr>
          <p:cNvPr id="5" name=""/>
          <p:cNvSpPr txBox="1"/>
          <p:nvPr/>
        </p:nvSpPr>
        <p:spPr>
          <a:xfrm>
            <a:off x="1752600" y="1181100"/>
            <a:ext cx="5619750" cy="61912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800" spc="0" u="none" cap="none">
                <a:solidFill>
                  <a:srgbClr val="C8A951">
                    <a:alpha val="100000"/>
                  </a:srgbClr>
                </a:solidFill>
                <a:latin typeface="Calibri"/>
              </a:rPr>
              <a:t><![CDATA[Use & Share with Care]]></a:t>
            </a:r>
          </a:p>
        </p:txBody>
      </p:sp>
      <p:sp>
        <p:nvSpPr>
          <p:cNvPr id="6" name=""/>
          <p:cNvSpPr txBox="1"/>
          <p:nvPr/>
        </p:nvSpPr>
        <p:spPr>
          <a:xfrm>
            <a:off x="1752600" y="1933575"/>
            <a:ext cx="5619750" cy="160972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strike="noStrike" sz="1800" spc="0" u="none" cap="none">
                <a:solidFill>
                  <a:srgbClr val="FFFFFF">
                    <a:alpha val="100000"/>
                  </a:srgbClr>
                </a:solidFill>
                <a:latin typeface="Calibri"/>
              </a:rPr>
              <a:t><![CDATA[© HymnInfo.com. Free for personal, church, classroom, and small-group teaching use. Please do not sell, repost, or redistribute as downloadable files without permission.]]></a:t>
            </a:r>
          </a:p>
        </p:txBody>
      </p:sp>
      <p:sp>
        <p:nvSpPr>
          <p:cNvPr id="7"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8"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HymnInfo.com</Company>
  <LinksUpToDate>false</LinksUpToDate>
  <SharedDoc>false</SharedDoc>
  <HyperlinksChanged>false</HyperlinksChanged>
  <AppVersion>12.0000</AppVersion>
  <Manager/>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HymnInfo.com</dc:creator>
  <cp:lastModifiedBy>HymnInfo.com</cp:lastModifiedBy>
  <dcterms:created xsi:type="dcterms:W3CDTF">2026-08-29T09:26:12Z</dcterms:created>
  <dcterms:modified xsi:type="dcterms:W3CDTF">2026-08-29T09:26:12Z</dcterms:modified>
  <dc:title>Face to Face with Christ, My Savior Teaching Guide</dc:title>
  <dc:description>Hymn study resource prepared by HymnInfo.com.</dc:description>
  <dc:subject>Hymn study resource</dc:subject>
  <cp:keywords>hymn study, Christian worship, church teaching, HymnInfo</cp:keywords>
  <cp:category/>
  <cp:revision/>
  <cp:contentStatus/>
</cp:coreProperties>
</file>