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snapToObjects="1">
      <p:cViewPr varScale="1">
        <p:scale>
          <a:sx n="68" d="100"/>
          <a:sy n="68" d="100"/>
        </p:scale>
        <p:origin x="888" y="60"/>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5BCAD085-E8A6-8845-BD4E-CB4CCA059FC4}" type="datetimeFigureOut">
              <a:rPr lang="en-US" smtClean="0"/>
              <a:t>7/23/2026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7/23/2026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7/23/2026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7/23/2026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7/23/2026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5BCAD085-E8A6-8845-BD4E-CB4CCA059FC4}" type="datetimeFigureOut">
              <a:rPr lang="en-US" smtClean="0"/>
              <a:t>7/23/2026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5BCAD085-E8A6-8845-BD4E-CB4CCA059FC4}" type="datetimeFigureOut">
              <a:rPr lang="en-US" smtClean="0"/>
              <a:t>7/23/2026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5BCAD085-E8A6-8845-BD4E-CB4CCA059FC4}" type="datetimeFigureOut">
              <a:rPr lang="en-US" smtClean="0"/>
              <a:t>7/23/2026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7/23/2026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7/23/2026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7/23/2026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7/23/2026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6.jp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image" Target="../media/image13.jp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3.jp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3.jp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image" Target="../media/image13.jp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image" Target="../media/image10.jp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6.jp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3.jp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6.jp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image" Target="../media/image10.jp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visual1_dark.jpg"/>
          <p:cNvPicPr>
            <a:picLocks noChangeAspect="1"/>
          </p:cNvPicPr>
          <p:nvPr/>
        </p:nvPicPr>
        <p:blipFill>
          <a:blip r:embed="rId2"/>
          <a:stretch>
            <a:fillRect/>
          </a:stretch>
        </p:blipFill>
        <p:spPr>
          <a:xfrm>
            <a:off x="0" y="0"/>
            <a:ext cx="12191695" cy="6858000"/>
          </a:xfrm>
          <a:prstGeom prst="rect">
            <a:avLst/>
          </a:prstGeom>
        </p:spPr>
      </p:pic>
      <p:sp>
        <p:nvSpPr>
          <p:cNvPr id="4" name="TextBox 3"/>
          <p:cNvSpPr txBox="1"/>
          <p:nvPr/>
        </p:nvSpPr>
        <p:spPr>
          <a:xfrm>
            <a:off x="685800" y="1280160"/>
            <a:ext cx="6949440" cy="731520"/>
          </a:xfrm>
          <a:prstGeom prst="rect">
            <a:avLst/>
          </a:prstGeom>
          <a:noFill/>
        </p:spPr>
        <p:txBody>
          <a:bodyPr wrap="square" lIns="73152" tIns="36576" rIns="73152" bIns="36576">
            <a:spAutoFit/>
          </a:bodyPr>
          <a:lstStyle/>
          <a:p>
            <a:pPr>
              <a:defRPr sz="4200" b="1">
                <a:solidFill>
                  <a:srgbClr val="FFFFFF"/>
                </a:solidFill>
                <a:latin typeface="Aptos"/>
              </a:defRPr>
            </a:pPr>
            <a:r>
              <a:t>The Lord Bless You and Keep You</a:t>
            </a:r>
          </a:p>
        </p:txBody>
      </p:sp>
      <p:sp>
        <p:nvSpPr>
          <p:cNvPr id="5" name="TextBox 4"/>
          <p:cNvSpPr txBox="1"/>
          <p:nvPr/>
        </p:nvSpPr>
        <p:spPr>
          <a:xfrm>
            <a:off x="777240" y="2486465"/>
            <a:ext cx="6217920" cy="411480"/>
          </a:xfrm>
          <a:prstGeom prst="rect">
            <a:avLst/>
          </a:prstGeom>
          <a:noFill/>
        </p:spPr>
        <p:txBody>
          <a:bodyPr wrap="square" lIns="73152" tIns="36576" rIns="73152" bIns="36576">
            <a:spAutoFit/>
          </a:bodyPr>
          <a:lstStyle/>
          <a:p>
            <a:pPr>
              <a:defRPr sz="1800" b="0">
                <a:solidFill>
                  <a:srgbClr val="E0AA56"/>
                </a:solidFill>
                <a:latin typeface="Aptos"/>
              </a:defRPr>
            </a:pPr>
            <a:r>
              <a:rPr dirty="0"/>
              <a:t>A choral benediction on Numbers 6:24–26</a:t>
            </a:r>
          </a:p>
        </p:txBody>
      </p:sp>
      <p:sp>
        <p:nvSpPr>
          <p:cNvPr id="6" name="TextBox 5"/>
          <p:cNvSpPr txBox="1"/>
          <p:nvPr/>
        </p:nvSpPr>
        <p:spPr>
          <a:xfrm>
            <a:off x="777240" y="2788920"/>
            <a:ext cx="5394960" cy="1097280"/>
          </a:xfrm>
          <a:prstGeom prst="rect">
            <a:avLst/>
          </a:prstGeom>
          <a:noFill/>
        </p:spPr>
        <p:txBody>
          <a:bodyPr wrap="square" lIns="73152" tIns="36576" rIns="73152" bIns="36576">
            <a:spAutoFit/>
          </a:bodyPr>
          <a:lstStyle/>
          <a:p>
            <a:pPr>
              <a:defRPr sz="1600" b="0">
                <a:solidFill>
                  <a:srgbClr val="FCF4E2"/>
                </a:solidFill>
                <a:latin typeface="Aptos"/>
              </a:defRPr>
            </a:pPr>
            <a:r>
              <a:t>First line: The Lord bless you and keep you</a:t>
            </a:r>
            <a:br/>
            <a:r>
              <a:t>Composer: Peter Christian Lutkin</a:t>
            </a:r>
            <a:br/>
            <a:r>
              <a:t>Date: around 1900</a:t>
            </a:r>
            <a:br/>
            <a:r>
              <a:t>Primary Scripture: Numbers 6:24–26</a:t>
            </a:r>
          </a:p>
        </p:txBody>
      </p:sp>
      <p:sp>
        <p:nvSpPr>
          <p:cNvPr id="7" name="TextBox 6"/>
          <p:cNvSpPr txBox="1"/>
          <p:nvPr/>
        </p:nvSpPr>
        <p:spPr>
          <a:xfrm>
            <a:off x="502920" y="6473952"/>
            <a:ext cx="6400800" cy="228600"/>
          </a:xfrm>
          <a:prstGeom prst="rect">
            <a:avLst/>
          </a:prstGeom>
          <a:noFill/>
        </p:spPr>
        <p:txBody>
          <a:bodyPr wrap="square" lIns="73152" tIns="36576" rIns="73152" bIns="36576">
            <a:spAutoFit/>
          </a:bodyPr>
          <a:lstStyle/>
          <a:p>
            <a:pPr>
              <a:defRPr sz="800" b="0">
                <a:solidFill>
                  <a:srgbClr val="FCF4E2"/>
                </a:solidFill>
                <a:latin typeface="Aptos"/>
              </a:defRPr>
            </a:pPr>
            <a:r>
              <a:t>Prepared for teaching and small group use - hymninfo.com</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visual1_light.jpg"/>
          <p:cNvPicPr>
            <a:picLocks noChangeAspect="1"/>
          </p:cNvPicPr>
          <p:nvPr/>
        </p:nvPicPr>
        <p:blipFill>
          <a:blip r:embed="rId2"/>
          <a:stretch>
            <a:fillRect/>
          </a:stretch>
        </p:blipFill>
        <p:spPr>
          <a:xfrm>
            <a:off x="0" y="0"/>
            <a:ext cx="12191695" cy="6858000"/>
          </a:xfrm>
          <a:prstGeom prst="rect">
            <a:avLst/>
          </a:prstGeom>
        </p:spPr>
      </p:pic>
      <p:sp>
        <p:nvSpPr>
          <p:cNvPr id="3" name="Rounded Rectangle 2"/>
          <p:cNvSpPr/>
          <p:nvPr/>
        </p:nvSpPr>
        <p:spPr>
          <a:xfrm>
            <a:off x="594360" y="502920"/>
            <a:ext cx="6400800" cy="5532120"/>
          </a:xfrm>
          <a:prstGeom prst="roundRect">
            <a:avLst/>
          </a:prstGeom>
          <a:solidFill>
            <a:srgbClr val="FFF8EA"/>
          </a:solidFill>
          <a:ln>
            <a:solidFill>
              <a:srgbClr val="DCBB87"/>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 name="TextBox 3"/>
          <p:cNvSpPr txBox="1"/>
          <p:nvPr/>
        </p:nvSpPr>
        <p:spPr>
          <a:xfrm>
            <a:off x="822960" y="777240"/>
            <a:ext cx="5852160" cy="502920"/>
          </a:xfrm>
          <a:prstGeom prst="rect">
            <a:avLst/>
          </a:prstGeom>
          <a:noFill/>
        </p:spPr>
        <p:txBody>
          <a:bodyPr wrap="square" lIns="73152" tIns="36576" rIns="73152" bIns="36576">
            <a:spAutoFit/>
          </a:bodyPr>
          <a:lstStyle/>
          <a:p>
            <a:pPr>
              <a:defRPr sz="2700" b="1">
                <a:solidFill>
                  <a:srgbClr val="142A36"/>
                </a:solidFill>
                <a:latin typeface="Aptos"/>
              </a:defRPr>
            </a:pPr>
            <a:r>
              <a:t>Movement 1: Bless and Keep</a:t>
            </a:r>
          </a:p>
        </p:txBody>
      </p:sp>
      <p:sp>
        <p:nvSpPr>
          <p:cNvPr id="5" name="Oval 4"/>
          <p:cNvSpPr/>
          <p:nvPr/>
        </p:nvSpPr>
        <p:spPr>
          <a:xfrm>
            <a:off x="914400" y="1581912"/>
            <a:ext cx="109728" cy="109728"/>
          </a:xfrm>
          <a:prstGeom prst="ellipse">
            <a:avLst/>
          </a:prstGeom>
          <a:solidFill>
            <a:srgbClr val="E0AA5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6" name="TextBox 5"/>
          <p:cNvSpPr txBox="1"/>
          <p:nvPr/>
        </p:nvSpPr>
        <p:spPr>
          <a:xfrm>
            <a:off x="1143000" y="1508760"/>
            <a:ext cx="5440680" cy="502920"/>
          </a:xfrm>
          <a:prstGeom prst="rect">
            <a:avLst/>
          </a:prstGeom>
          <a:noFill/>
        </p:spPr>
        <p:txBody>
          <a:bodyPr wrap="square" lIns="73152" tIns="36576" rIns="73152" bIns="36576">
            <a:spAutoFit/>
          </a:bodyPr>
          <a:lstStyle/>
          <a:p>
            <a:pPr>
              <a:defRPr sz="1500" b="0">
                <a:solidFill>
                  <a:srgbClr val="2D2D2D"/>
                </a:solidFill>
                <a:latin typeface="Aptos"/>
              </a:defRPr>
            </a:pPr>
            <a:r>
              <a:t>Blessing is not a reward earned by worshipers; it is God’s generous favor.</a:t>
            </a:r>
          </a:p>
        </p:txBody>
      </p:sp>
      <p:sp>
        <p:nvSpPr>
          <p:cNvPr id="7" name="Oval 6"/>
          <p:cNvSpPr/>
          <p:nvPr/>
        </p:nvSpPr>
        <p:spPr>
          <a:xfrm>
            <a:off x="914400" y="2240280"/>
            <a:ext cx="109728" cy="109728"/>
          </a:xfrm>
          <a:prstGeom prst="ellipse">
            <a:avLst/>
          </a:prstGeom>
          <a:solidFill>
            <a:srgbClr val="E0AA5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8" name="TextBox 7"/>
          <p:cNvSpPr txBox="1"/>
          <p:nvPr/>
        </p:nvSpPr>
        <p:spPr>
          <a:xfrm>
            <a:off x="1143000" y="2167128"/>
            <a:ext cx="5440680" cy="502920"/>
          </a:xfrm>
          <a:prstGeom prst="rect">
            <a:avLst/>
          </a:prstGeom>
          <a:noFill/>
        </p:spPr>
        <p:txBody>
          <a:bodyPr wrap="square" lIns="73152" tIns="36576" rIns="73152" bIns="36576">
            <a:spAutoFit/>
          </a:bodyPr>
          <a:lstStyle/>
          <a:p>
            <a:pPr>
              <a:defRPr sz="1500" b="0">
                <a:solidFill>
                  <a:srgbClr val="2D2D2D"/>
                </a:solidFill>
                <a:latin typeface="Aptos"/>
              </a:defRPr>
            </a:pPr>
            <a:r>
              <a:t>Keeping emphasizes protection, preservation, and sustaining care.</a:t>
            </a:r>
          </a:p>
        </p:txBody>
      </p:sp>
      <p:sp>
        <p:nvSpPr>
          <p:cNvPr id="9" name="Oval 8"/>
          <p:cNvSpPr/>
          <p:nvPr/>
        </p:nvSpPr>
        <p:spPr>
          <a:xfrm>
            <a:off x="914400" y="2898648"/>
            <a:ext cx="109728" cy="109728"/>
          </a:xfrm>
          <a:prstGeom prst="ellipse">
            <a:avLst/>
          </a:prstGeom>
          <a:solidFill>
            <a:srgbClr val="E0AA5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0" name="TextBox 9"/>
          <p:cNvSpPr txBox="1"/>
          <p:nvPr/>
        </p:nvSpPr>
        <p:spPr>
          <a:xfrm>
            <a:off x="1143000" y="2825496"/>
            <a:ext cx="5440680" cy="502920"/>
          </a:xfrm>
          <a:prstGeom prst="rect">
            <a:avLst/>
          </a:prstGeom>
          <a:noFill/>
        </p:spPr>
        <p:txBody>
          <a:bodyPr wrap="square" lIns="73152" tIns="36576" rIns="73152" bIns="36576">
            <a:spAutoFit/>
          </a:bodyPr>
          <a:lstStyle/>
          <a:p>
            <a:pPr>
              <a:defRPr sz="1500" b="0">
                <a:solidFill>
                  <a:srgbClr val="2D2D2D"/>
                </a:solidFill>
                <a:latin typeface="Aptos"/>
              </a:defRPr>
            </a:pPr>
            <a:r>
              <a:t>Teachers can ask: What do people carry when they leave worship that needs God’s keeping?</a:t>
            </a:r>
          </a:p>
        </p:txBody>
      </p:sp>
      <p:pic>
        <p:nvPicPr>
          <p:cNvPr id="11" name="Picture 10" descr="visual1.jpg"/>
          <p:cNvPicPr>
            <a:picLocks noChangeAspect="1"/>
          </p:cNvPicPr>
          <p:nvPr/>
        </p:nvPicPr>
        <p:blipFill>
          <a:blip r:embed="rId3"/>
          <a:stretch>
            <a:fillRect/>
          </a:stretch>
        </p:blipFill>
        <p:spPr>
          <a:xfrm>
            <a:off x="7315200" y="685800"/>
            <a:ext cx="4251960" cy="5074920"/>
          </a:xfrm>
          <a:prstGeom prst="rect">
            <a:avLst/>
          </a:prstGeom>
        </p:spPr>
      </p:pic>
      <p:sp>
        <p:nvSpPr>
          <p:cNvPr id="12" name="Rectangle 11"/>
          <p:cNvSpPr/>
          <p:nvPr/>
        </p:nvSpPr>
        <p:spPr>
          <a:xfrm>
            <a:off x="7315200" y="685800"/>
            <a:ext cx="4251960" cy="5074920"/>
          </a:xfrm>
          <a:prstGeom prst="rect">
            <a:avLst/>
          </a:prstGeom>
          <a:noFill/>
          <a:ln w="19050">
            <a:solidFill>
              <a:srgbClr val="E0AA56"/>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3" name="TextBox 12"/>
          <p:cNvSpPr txBox="1"/>
          <p:nvPr/>
        </p:nvSpPr>
        <p:spPr>
          <a:xfrm>
            <a:off x="502920" y="6473952"/>
            <a:ext cx="6400800" cy="228600"/>
          </a:xfrm>
          <a:prstGeom prst="rect">
            <a:avLst/>
          </a:prstGeom>
          <a:noFill/>
        </p:spPr>
        <p:txBody>
          <a:bodyPr wrap="square" lIns="73152" tIns="36576" rIns="73152" bIns="36576">
            <a:spAutoFit/>
          </a:bodyPr>
          <a:lstStyle/>
          <a:p>
            <a:pPr>
              <a:defRPr sz="800" b="0">
                <a:solidFill>
                  <a:srgbClr val="6E5A46"/>
                </a:solidFill>
                <a:latin typeface="Aptos"/>
              </a:defRPr>
            </a:pPr>
            <a:r>
              <a:t>Prepared for teaching and small group use - hymninfo.com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visual2_light.jpg"/>
          <p:cNvPicPr>
            <a:picLocks noChangeAspect="1"/>
          </p:cNvPicPr>
          <p:nvPr/>
        </p:nvPicPr>
        <p:blipFill>
          <a:blip r:embed="rId2"/>
          <a:stretch>
            <a:fillRect/>
          </a:stretch>
        </p:blipFill>
        <p:spPr>
          <a:xfrm>
            <a:off x="0" y="0"/>
            <a:ext cx="12191695" cy="6858000"/>
          </a:xfrm>
          <a:prstGeom prst="rect">
            <a:avLst/>
          </a:prstGeom>
        </p:spPr>
      </p:pic>
      <p:sp>
        <p:nvSpPr>
          <p:cNvPr id="3" name="Rounded Rectangle 2"/>
          <p:cNvSpPr/>
          <p:nvPr/>
        </p:nvSpPr>
        <p:spPr>
          <a:xfrm>
            <a:off x="594360" y="502920"/>
            <a:ext cx="6400800" cy="5532120"/>
          </a:xfrm>
          <a:prstGeom prst="roundRect">
            <a:avLst/>
          </a:prstGeom>
          <a:solidFill>
            <a:srgbClr val="FFF8EA"/>
          </a:solidFill>
          <a:ln>
            <a:solidFill>
              <a:srgbClr val="DCBB87"/>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 name="TextBox 3"/>
          <p:cNvSpPr txBox="1"/>
          <p:nvPr/>
        </p:nvSpPr>
        <p:spPr>
          <a:xfrm>
            <a:off x="822960" y="777240"/>
            <a:ext cx="5852160" cy="502920"/>
          </a:xfrm>
          <a:prstGeom prst="rect">
            <a:avLst/>
          </a:prstGeom>
          <a:noFill/>
        </p:spPr>
        <p:txBody>
          <a:bodyPr wrap="square" lIns="73152" tIns="36576" rIns="73152" bIns="36576">
            <a:spAutoFit/>
          </a:bodyPr>
          <a:lstStyle/>
          <a:p>
            <a:pPr>
              <a:defRPr sz="2700" b="1">
                <a:solidFill>
                  <a:srgbClr val="142A36"/>
                </a:solidFill>
                <a:latin typeface="Aptos"/>
              </a:defRPr>
            </a:pPr>
            <a:r>
              <a:t>Movement 2: The Shining Face</a:t>
            </a:r>
          </a:p>
        </p:txBody>
      </p:sp>
      <p:sp>
        <p:nvSpPr>
          <p:cNvPr id="5" name="Oval 4"/>
          <p:cNvSpPr/>
          <p:nvPr/>
        </p:nvSpPr>
        <p:spPr>
          <a:xfrm>
            <a:off x="914400" y="1581912"/>
            <a:ext cx="109728" cy="109728"/>
          </a:xfrm>
          <a:prstGeom prst="ellipse">
            <a:avLst/>
          </a:prstGeom>
          <a:solidFill>
            <a:srgbClr val="E0AA5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6" name="TextBox 5"/>
          <p:cNvSpPr txBox="1"/>
          <p:nvPr/>
        </p:nvSpPr>
        <p:spPr>
          <a:xfrm>
            <a:off x="1143000" y="1508760"/>
            <a:ext cx="5440680" cy="502920"/>
          </a:xfrm>
          <a:prstGeom prst="rect">
            <a:avLst/>
          </a:prstGeom>
          <a:noFill/>
        </p:spPr>
        <p:txBody>
          <a:bodyPr wrap="square" lIns="73152" tIns="36576" rIns="73152" bIns="36576">
            <a:spAutoFit/>
          </a:bodyPr>
          <a:lstStyle/>
          <a:p>
            <a:pPr>
              <a:defRPr sz="1500" b="0">
                <a:solidFill>
                  <a:srgbClr val="2D2D2D"/>
                </a:solidFill>
                <a:latin typeface="Aptos"/>
              </a:defRPr>
            </a:pPr>
            <a:r>
              <a:t>Biblical language of God’s face points to personal presence and covenant favor.</a:t>
            </a:r>
          </a:p>
        </p:txBody>
      </p:sp>
      <p:sp>
        <p:nvSpPr>
          <p:cNvPr id="7" name="Oval 6"/>
          <p:cNvSpPr/>
          <p:nvPr/>
        </p:nvSpPr>
        <p:spPr>
          <a:xfrm>
            <a:off x="914400" y="2240280"/>
            <a:ext cx="109728" cy="109728"/>
          </a:xfrm>
          <a:prstGeom prst="ellipse">
            <a:avLst/>
          </a:prstGeom>
          <a:solidFill>
            <a:srgbClr val="E0AA5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8" name="TextBox 7"/>
          <p:cNvSpPr txBox="1"/>
          <p:nvPr/>
        </p:nvSpPr>
        <p:spPr>
          <a:xfrm>
            <a:off x="1143000" y="2167128"/>
            <a:ext cx="5440680" cy="502920"/>
          </a:xfrm>
          <a:prstGeom prst="rect">
            <a:avLst/>
          </a:prstGeom>
          <a:noFill/>
        </p:spPr>
        <p:txBody>
          <a:bodyPr wrap="square" lIns="73152" tIns="36576" rIns="73152" bIns="36576">
            <a:spAutoFit/>
          </a:bodyPr>
          <a:lstStyle/>
          <a:p>
            <a:pPr>
              <a:defRPr sz="1500" b="0">
                <a:solidFill>
                  <a:srgbClr val="2D2D2D"/>
                </a:solidFill>
                <a:latin typeface="Aptos"/>
              </a:defRPr>
            </a:pPr>
            <a:r>
              <a:t>The blessing assures the congregation that God’s attention is gracious, not distant.</a:t>
            </a:r>
          </a:p>
        </p:txBody>
      </p:sp>
      <p:sp>
        <p:nvSpPr>
          <p:cNvPr id="9" name="Oval 8"/>
          <p:cNvSpPr/>
          <p:nvPr/>
        </p:nvSpPr>
        <p:spPr>
          <a:xfrm>
            <a:off x="914400" y="2898648"/>
            <a:ext cx="109728" cy="109728"/>
          </a:xfrm>
          <a:prstGeom prst="ellipse">
            <a:avLst/>
          </a:prstGeom>
          <a:solidFill>
            <a:srgbClr val="E0AA5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0" name="TextBox 9"/>
          <p:cNvSpPr txBox="1"/>
          <p:nvPr/>
        </p:nvSpPr>
        <p:spPr>
          <a:xfrm>
            <a:off x="1143000" y="2825496"/>
            <a:ext cx="5440680" cy="502920"/>
          </a:xfrm>
          <a:prstGeom prst="rect">
            <a:avLst/>
          </a:prstGeom>
          <a:noFill/>
        </p:spPr>
        <p:txBody>
          <a:bodyPr wrap="square" lIns="73152" tIns="36576" rIns="73152" bIns="36576">
            <a:spAutoFit/>
          </a:bodyPr>
          <a:lstStyle/>
          <a:p>
            <a:pPr>
              <a:defRPr sz="1500" b="0">
                <a:solidFill>
                  <a:srgbClr val="2D2D2D"/>
                </a:solidFill>
                <a:latin typeface="Aptos"/>
              </a:defRPr>
            </a:pPr>
            <a:r>
              <a:t>The choir’s task is to sing this with warmth, dignity, and clear diction.</a:t>
            </a:r>
          </a:p>
        </p:txBody>
      </p:sp>
      <p:pic>
        <p:nvPicPr>
          <p:cNvPr id="11" name="Picture 10" descr="visual2.jpg"/>
          <p:cNvPicPr>
            <a:picLocks noChangeAspect="1"/>
          </p:cNvPicPr>
          <p:nvPr/>
        </p:nvPicPr>
        <p:blipFill>
          <a:blip r:embed="rId3"/>
          <a:stretch>
            <a:fillRect/>
          </a:stretch>
        </p:blipFill>
        <p:spPr>
          <a:xfrm>
            <a:off x="7315200" y="685800"/>
            <a:ext cx="4251960" cy="5074920"/>
          </a:xfrm>
          <a:prstGeom prst="rect">
            <a:avLst/>
          </a:prstGeom>
        </p:spPr>
      </p:pic>
      <p:sp>
        <p:nvSpPr>
          <p:cNvPr id="12" name="Rectangle 11"/>
          <p:cNvSpPr/>
          <p:nvPr/>
        </p:nvSpPr>
        <p:spPr>
          <a:xfrm>
            <a:off x="7315200" y="685800"/>
            <a:ext cx="4251960" cy="5074920"/>
          </a:xfrm>
          <a:prstGeom prst="rect">
            <a:avLst/>
          </a:prstGeom>
          <a:noFill/>
          <a:ln w="19050">
            <a:solidFill>
              <a:srgbClr val="E0AA56"/>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3" name="TextBox 12"/>
          <p:cNvSpPr txBox="1"/>
          <p:nvPr/>
        </p:nvSpPr>
        <p:spPr>
          <a:xfrm>
            <a:off x="502920" y="6473952"/>
            <a:ext cx="6400800" cy="228600"/>
          </a:xfrm>
          <a:prstGeom prst="rect">
            <a:avLst/>
          </a:prstGeom>
          <a:noFill/>
        </p:spPr>
        <p:txBody>
          <a:bodyPr wrap="square" lIns="73152" tIns="36576" rIns="73152" bIns="36576">
            <a:spAutoFit/>
          </a:bodyPr>
          <a:lstStyle/>
          <a:p>
            <a:pPr>
              <a:defRPr sz="800" b="0">
                <a:solidFill>
                  <a:srgbClr val="6E5A46"/>
                </a:solidFill>
                <a:latin typeface="Aptos"/>
              </a:defRPr>
            </a:pPr>
            <a:r>
              <a:t>Prepared for teaching and small group use - hymninfo.com</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visual4_light.jpg"/>
          <p:cNvPicPr>
            <a:picLocks noChangeAspect="1"/>
          </p:cNvPicPr>
          <p:nvPr/>
        </p:nvPicPr>
        <p:blipFill>
          <a:blip r:embed="rId2"/>
          <a:stretch>
            <a:fillRect/>
          </a:stretch>
        </p:blipFill>
        <p:spPr>
          <a:xfrm>
            <a:off x="0" y="0"/>
            <a:ext cx="12191695" cy="6858000"/>
          </a:xfrm>
          <a:prstGeom prst="rect">
            <a:avLst/>
          </a:prstGeom>
        </p:spPr>
      </p:pic>
      <p:sp>
        <p:nvSpPr>
          <p:cNvPr id="3" name="Rounded Rectangle 2"/>
          <p:cNvSpPr/>
          <p:nvPr/>
        </p:nvSpPr>
        <p:spPr>
          <a:xfrm>
            <a:off x="594360" y="502920"/>
            <a:ext cx="6400800" cy="5532120"/>
          </a:xfrm>
          <a:prstGeom prst="roundRect">
            <a:avLst/>
          </a:prstGeom>
          <a:solidFill>
            <a:srgbClr val="FFF8EA"/>
          </a:solidFill>
          <a:ln>
            <a:solidFill>
              <a:srgbClr val="DCBB87"/>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 name="TextBox 3"/>
          <p:cNvSpPr txBox="1"/>
          <p:nvPr/>
        </p:nvSpPr>
        <p:spPr>
          <a:xfrm>
            <a:off x="822960" y="777240"/>
            <a:ext cx="5852160" cy="502920"/>
          </a:xfrm>
          <a:prstGeom prst="rect">
            <a:avLst/>
          </a:prstGeom>
          <a:noFill/>
        </p:spPr>
        <p:txBody>
          <a:bodyPr wrap="square" lIns="73152" tIns="36576" rIns="73152" bIns="36576">
            <a:spAutoFit/>
          </a:bodyPr>
          <a:lstStyle/>
          <a:p>
            <a:pPr>
              <a:defRPr sz="2700" b="1">
                <a:solidFill>
                  <a:srgbClr val="142A36"/>
                </a:solidFill>
                <a:latin typeface="Aptos"/>
              </a:defRPr>
            </a:pPr>
            <a:r>
              <a:t>Movement 3: Grace and Peace</a:t>
            </a:r>
          </a:p>
        </p:txBody>
      </p:sp>
      <p:sp>
        <p:nvSpPr>
          <p:cNvPr id="5" name="Oval 4"/>
          <p:cNvSpPr/>
          <p:nvPr/>
        </p:nvSpPr>
        <p:spPr>
          <a:xfrm>
            <a:off x="914400" y="1581912"/>
            <a:ext cx="109728" cy="109728"/>
          </a:xfrm>
          <a:prstGeom prst="ellipse">
            <a:avLst/>
          </a:prstGeom>
          <a:solidFill>
            <a:srgbClr val="E0AA5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6" name="TextBox 5"/>
          <p:cNvSpPr txBox="1"/>
          <p:nvPr/>
        </p:nvSpPr>
        <p:spPr>
          <a:xfrm>
            <a:off x="1143000" y="1508760"/>
            <a:ext cx="5440680" cy="502920"/>
          </a:xfrm>
          <a:prstGeom prst="rect">
            <a:avLst/>
          </a:prstGeom>
          <a:noFill/>
        </p:spPr>
        <p:txBody>
          <a:bodyPr wrap="square" lIns="73152" tIns="36576" rIns="73152" bIns="36576">
            <a:spAutoFit/>
          </a:bodyPr>
          <a:lstStyle/>
          <a:p>
            <a:pPr>
              <a:defRPr sz="1500" b="0">
                <a:solidFill>
                  <a:srgbClr val="2D2D2D"/>
                </a:solidFill>
                <a:latin typeface="Aptos"/>
              </a:defRPr>
            </a:pPr>
            <a:r>
              <a:t>Grace names God’s merciful dealing with undeserving people.</a:t>
            </a:r>
          </a:p>
        </p:txBody>
      </p:sp>
      <p:sp>
        <p:nvSpPr>
          <p:cNvPr id="7" name="Oval 6"/>
          <p:cNvSpPr/>
          <p:nvPr/>
        </p:nvSpPr>
        <p:spPr>
          <a:xfrm>
            <a:off x="914400" y="2240280"/>
            <a:ext cx="109728" cy="109728"/>
          </a:xfrm>
          <a:prstGeom prst="ellipse">
            <a:avLst/>
          </a:prstGeom>
          <a:solidFill>
            <a:srgbClr val="E0AA5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8" name="TextBox 7"/>
          <p:cNvSpPr txBox="1"/>
          <p:nvPr/>
        </p:nvSpPr>
        <p:spPr>
          <a:xfrm>
            <a:off x="1143000" y="2167128"/>
            <a:ext cx="5440680" cy="502920"/>
          </a:xfrm>
          <a:prstGeom prst="rect">
            <a:avLst/>
          </a:prstGeom>
          <a:noFill/>
        </p:spPr>
        <p:txBody>
          <a:bodyPr wrap="square" lIns="73152" tIns="36576" rIns="73152" bIns="36576">
            <a:spAutoFit/>
          </a:bodyPr>
          <a:lstStyle/>
          <a:p>
            <a:pPr>
              <a:defRPr sz="1500" b="0">
                <a:solidFill>
                  <a:srgbClr val="2D2D2D"/>
                </a:solidFill>
                <a:latin typeface="Aptos"/>
              </a:defRPr>
            </a:pPr>
            <a:r>
              <a:t>Peace is more than calm; it is life held together under the Lord’s faithful care.</a:t>
            </a:r>
          </a:p>
        </p:txBody>
      </p:sp>
      <p:sp>
        <p:nvSpPr>
          <p:cNvPr id="9" name="Oval 8"/>
          <p:cNvSpPr/>
          <p:nvPr/>
        </p:nvSpPr>
        <p:spPr>
          <a:xfrm>
            <a:off x="914400" y="2898648"/>
            <a:ext cx="109728" cy="109728"/>
          </a:xfrm>
          <a:prstGeom prst="ellipse">
            <a:avLst/>
          </a:prstGeom>
          <a:solidFill>
            <a:srgbClr val="E0AA5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0" name="TextBox 9"/>
          <p:cNvSpPr txBox="1"/>
          <p:nvPr/>
        </p:nvSpPr>
        <p:spPr>
          <a:xfrm>
            <a:off x="1143000" y="2825496"/>
            <a:ext cx="5440680" cy="502920"/>
          </a:xfrm>
          <a:prstGeom prst="rect">
            <a:avLst/>
          </a:prstGeom>
          <a:noFill/>
        </p:spPr>
        <p:txBody>
          <a:bodyPr wrap="square" lIns="73152" tIns="36576" rIns="73152" bIns="36576">
            <a:spAutoFit/>
          </a:bodyPr>
          <a:lstStyle/>
          <a:p>
            <a:pPr>
              <a:defRPr sz="1500" b="0">
                <a:solidFill>
                  <a:srgbClr val="2D2D2D"/>
                </a:solidFill>
                <a:latin typeface="Aptos"/>
              </a:defRPr>
            </a:pPr>
            <a:r>
              <a:t>The words prepare worshipers to enter the week as people blessed and sent.</a:t>
            </a:r>
          </a:p>
        </p:txBody>
      </p:sp>
      <p:pic>
        <p:nvPicPr>
          <p:cNvPr id="11" name="Picture 10" descr="visual4.jpg"/>
          <p:cNvPicPr>
            <a:picLocks noChangeAspect="1"/>
          </p:cNvPicPr>
          <p:nvPr/>
        </p:nvPicPr>
        <p:blipFill>
          <a:blip r:embed="rId3"/>
          <a:stretch>
            <a:fillRect/>
          </a:stretch>
        </p:blipFill>
        <p:spPr>
          <a:xfrm>
            <a:off x="7315200" y="685800"/>
            <a:ext cx="4251960" cy="5074920"/>
          </a:xfrm>
          <a:prstGeom prst="rect">
            <a:avLst/>
          </a:prstGeom>
        </p:spPr>
      </p:pic>
      <p:sp>
        <p:nvSpPr>
          <p:cNvPr id="12" name="Rectangle 11"/>
          <p:cNvSpPr/>
          <p:nvPr/>
        </p:nvSpPr>
        <p:spPr>
          <a:xfrm>
            <a:off x="7315200" y="685800"/>
            <a:ext cx="4251960" cy="5074920"/>
          </a:xfrm>
          <a:prstGeom prst="rect">
            <a:avLst/>
          </a:prstGeom>
          <a:noFill/>
          <a:ln w="19050">
            <a:solidFill>
              <a:srgbClr val="E0AA56"/>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3" name="TextBox 12"/>
          <p:cNvSpPr txBox="1"/>
          <p:nvPr/>
        </p:nvSpPr>
        <p:spPr>
          <a:xfrm>
            <a:off x="502920" y="6473952"/>
            <a:ext cx="6400800" cy="228600"/>
          </a:xfrm>
          <a:prstGeom prst="rect">
            <a:avLst/>
          </a:prstGeom>
          <a:noFill/>
        </p:spPr>
        <p:txBody>
          <a:bodyPr wrap="square" lIns="73152" tIns="36576" rIns="73152" bIns="36576">
            <a:spAutoFit/>
          </a:bodyPr>
          <a:lstStyle/>
          <a:p>
            <a:pPr>
              <a:defRPr sz="800" b="0">
                <a:solidFill>
                  <a:srgbClr val="6E5A46"/>
                </a:solidFill>
                <a:latin typeface="Aptos"/>
              </a:defRPr>
            </a:pPr>
            <a:r>
              <a:t>Prepared for teaching and small group use - hymninfo.com</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visual5_light.jpg"/>
          <p:cNvPicPr>
            <a:picLocks noChangeAspect="1"/>
          </p:cNvPicPr>
          <p:nvPr/>
        </p:nvPicPr>
        <p:blipFill>
          <a:blip r:embed="rId2"/>
          <a:stretch>
            <a:fillRect/>
          </a:stretch>
        </p:blipFill>
        <p:spPr>
          <a:xfrm>
            <a:off x="0" y="0"/>
            <a:ext cx="12191695" cy="6858000"/>
          </a:xfrm>
          <a:prstGeom prst="rect">
            <a:avLst/>
          </a:prstGeom>
        </p:spPr>
      </p:pic>
      <p:sp>
        <p:nvSpPr>
          <p:cNvPr id="3" name="Rounded Rectangle 2"/>
          <p:cNvSpPr/>
          <p:nvPr/>
        </p:nvSpPr>
        <p:spPr>
          <a:xfrm>
            <a:off x="594360" y="502920"/>
            <a:ext cx="6400800" cy="5532120"/>
          </a:xfrm>
          <a:prstGeom prst="roundRect">
            <a:avLst/>
          </a:prstGeom>
          <a:solidFill>
            <a:srgbClr val="FFF8EA"/>
          </a:solidFill>
          <a:ln>
            <a:solidFill>
              <a:srgbClr val="DCBB87"/>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 name="TextBox 3"/>
          <p:cNvSpPr txBox="1"/>
          <p:nvPr/>
        </p:nvSpPr>
        <p:spPr>
          <a:xfrm>
            <a:off x="822960" y="777240"/>
            <a:ext cx="5852160" cy="502920"/>
          </a:xfrm>
          <a:prstGeom prst="rect">
            <a:avLst/>
          </a:prstGeom>
          <a:noFill/>
        </p:spPr>
        <p:txBody>
          <a:bodyPr wrap="square" lIns="73152" tIns="36576" rIns="73152" bIns="36576">
            <a:spAutoFit/>
          </a:bodyPr>
          <a:lstStyle/>
          <a:p>
            <a:pPr>
              <a:defRPr sz="2700" b="1">
                <a:solidFill>
                  <a:srgbClr val="142A36"/>
                </a:solidFill>
                <a:latin typeface="Aptos"/>
              </a:defRPr>
            </a:pPr>
            <a:r>
              <a:t>The Sevenfold Amen</a:t>
            </a:r>
          </a:p>
        </p:txBody>
      </p:sp>
      <p:sp>
        <p:nvSpPr>
          <p:cNvPr id="5" name="Oval 4"/>
          <p:cNvSpPr/>
          <p:nvPr/>
        </p:nvSpPr>
        <p:spPr>
          <a:xfrm>
            <a:off x="914400" y="1581912"/>
            <a:ext cx="109728" cy="109728"/>
          </a:xfrm>
          <a:prstGeom prst="ellipse">
            <a:avLst/>
          </a:prstGeom>
          <a:solidFill>
            <a:srgbClr val="E0AA5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6" name="TextBox 5"/>
          <p:cNvSpPr txBox="1"/>
          <p:nvPr/>
        </p:nvSpPr>
        <p:spPr>
          <a:xfrm>
            <a:off x="1143000" y="1508760"/>
            <a:ext cx="5440680" cy="502920"/>
          </a:xfrm>
          <a:prstGeom prst="rect">
            <a:avLst/>
          </a:prstGeom>
          <a:noFill/>
        </p:spPr>
        <p:txBody>
          <a:bodyPr wrap="square" lIns="73152" tIns="36576" rIns="73152" bIns="36576">
            <a:spAutoFit/>
          </a:bodyPr>
          <a:lstStyle/>
          <a:p>
            <a:pPr>
              <a:defRPr sz="1500" b="0">
                <a:solidFill>
                  <a:srgbClr val="2D2D2D"/>
                </a:solidFill>
                <a:latin typeface="Aptos"/>
              </a:defRPr>
            </a:pPr>
            <a:r>
              <a:t>The Amen is the choir’s prayerful agreement with Scripture.</a:t>
            </a:r>
          </a:p>
        </p:txBody>
      </p:sp>
      <p:sp>
        <p:nvSpPr>
          <p:cNvPr id="7" name="Oval 6"/>
          <p:cNvSpPr/>
          <p:nvPr/>
        </p:nvSpPr>
        <p:spPr>
          <a:xfrm>
            <a:off x="914400" y="2240280"/>
            <a:ext cx="109728" cy="109728"/>
          </a:xfrm>
          <a:prstGeom prst="ellipse">
            <a:avLst/>
          </a:prstGeom>
          <a:solidFill>
            <a:srgbClr val="E0AA5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8" name="TextBox 7"/>
          <p:cNvSpPr txBox="1"/>
          <p:nvPr/>
        </p:nvSpPr>
        <p:spPr>
          <a:xfrm>
            <a:off x="1143000" y="2167128"/>
            <a:ext cx="5440680" cy="502920"/>
          </a:xfrm>
          <a:prstGeom prst="rect">
            <a:avLst/>
          </a:prstGeom>
          <a:noFill/>
        </p:spPr>
        <p:txBody>
          <a:bodyPr wrap="square" lIns="73152" tIns="36576" rIns="73152" bIns="36576">
            <a:spAutoFit/>
          </a:bodyPr>
          <a:lstStyle/>
          <a:p>
            <a:pPr>
              <a:defRPr sz="1500" b="0">
                <a:solidFill>
                  <a:srgbClr val="2D2D2D"/>
                </a:solidFill>
                <a:latin typeface="Aptos"/>
              </a:defRPr>
            </a:pPr>
            <a:r>
              <a:t>Its repeated unfolding gives the congregation time to receive the blessing.</a:t>
            </a:r>
          </a:p>
        </p:txBody>
      </p:sp>
      <p:sp>
        <p:nvSpPr>
          <p:cNvPr id="9" name="Oval 8"/>
          <p:cNvSpPr/>
          <p:nvPr/>
        </p:nvSpPr>
        <p:spPr>
          <a:xfrm>
            <a:off x="914400" y="2898648"/>
            <a:ext cx="109728" cy="109728"/>
          </a:xfrm>
          <a:prstGeom prst="ellipse">
            <a:avLst/>
          </a:prstGeom>
          <a:solidFill>
            <a:srgbClr val="E0AA5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0" name="TextBox 9"/>
          <p:cNvSpPr txBox="1"/>
          <p:nvPr/>
        </p:nvSpPr>
        <p:spPr>
          <a:xfrm>
            <a:off x="1143000" y="2825496"/>
            <a:ext cx="5440680" cy="502920"/>
          </a:xfrm>
          <a:prstGeom prst="rect">
            <a:avLst/>
          </a:prstGeom>
          <a:noFill/>
        </p:spPr>
        <p:txBody>
          <a:bodyPr wrap="square" lIns="73152" tIns="36576" rIns="73152" bIns="36576">
            <a:spAutoFit/>
          </a:bodyPr>
          <a:lstStyle/>
          <a:p>
            <a:pPr>
              <a:defRPr sz="1500" b="0">
                <a:solidFill>
                  <a:srgbClr val="2D2D2D"/>
                </a:solidFill>
                <a:latin typeface="Aptos"/>
              </a:defRPr>
            </a:pPr>
            <a:r>
              <a:t>The musical effect should be reverent rather than dramatic for its own sake.</a:t>
            </a:r>
          </a:p>
        </p:txBody>
      </p:sp>
      <p:pic>
        <p:nvPicPr>
          <p:cNvPr id="11" name="Picture 10" descr="visual5.jpg"/>
          <p:cNvPicPr>
            <a:picLocks noChangeAspect="1"/>
          </p:cNvPicPr>
          <p:nvPr/>
        </p:nvPicPr>
        <p:blipFill>
          <a:blip r:embed="rId3"/>
          <a:stretch>
            <a:fillRect/>
          </a:stretch>
        </p:blipFill>
        <p:spPr>
          <a:xfrm>
            <a:off x="7315200" y="685800"/>
            <a:ext cx="4251960" cy="5074920"/>
          </a:xfrm>
          <a:prstGeom prst="rect">
            <a:avLst/>
          </a:prstGeom>
        </p:spPr>
      </p:pic>
      <p:sp>
        <p:nvSpPr>
          <p:cNvPr id="12" name="Rectangle 11"/>
          <p:cNvSpPr/>
          <p:nvPr/>
        </p:nvSpPr>
        <p:spPr>
          <a:xfrm>
            <a:off x="7315200" y="685800"/>
            <a:ext cx="4251960" cy="5074920"/>
          </a:xfrm>
          <a:prstGeom prst="rect">
            <a:avLst/>
          </a:prstGeom>
          <a:noFill/>
          <a:ln w="19050">
            <a:solidFill>
              <a:srgbClr val="E0AA56"/>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3" name="TextBox 12"/>
          <p:cNvSpPr txBox="1"/>
          <p:nvPr/>
        </p:nvSpPr>
        <p:spPr>
          <a:xfrm>
            <a:off x="502920" y="6473952"/>
            <a:ext cx="6400800" cy="228600"/>
          </a:xfrm>
          <a:prstGeom prst="rect">
            <a:avLst/>
          </a:prstGeom>
          <a:noFill/>
        </p:spPr>
        <p:txBody>
          <a:bodyPr wrap="square" lIns="73152" tIns="36576" rIns="73152" bIns="36576">
            <a:spAutoFit/>
          </a:bodyPr>
          <a:lstStyle/>
          <a:p>
            <a:pPr>
              <a:defRPr sz="800" b="0">
                <a:solidFill>
                  <a:srgbClr val="6E5A46"/>
                </a:solidFill>
                <a:latin typeface="Aptos"/>
              </a:defRPr>
            </a:pPr>
            <a:r>
              <a:t>Prepared for teaching and small group use - hymninfo.com</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visual4_dark.jpg"/>
          <p:cNvPicPr>
            <a:picLocks noChangeAspect="1"/>
          </p:cNvPicPr>
          <p:nvPr/>
        </p:nvPicPr>
        <p:blipFill>
          <a:blip r:embed="rId2"/>
          <a:stretch>
            <a:fillRect/>
          </a:stretch>
        </p:blipFill>
        <p:spPr>
          <a:xfrm>
            <a:off x="0" y="0"/>
            <a:ext cx="12191695" cy="6858000"/>
          </a:xfrm>
          <a:prstGeom prst="rect">
            <a:avLst/>
          </a:prstGeom>
        </p:spPr>
      </p:pic>
      <p:sp>
        <p:nvSpPr>
          <p:cNvPr id="4" name="TextBox 3"/>
          <p:cNvSpPr txBox="1"/>
          <p:nvPr/>
        </p:nvSpPr>
        <p:spPr>
          <a:xfrm>
            <a:off x="777240" y="2240280"/>
            <a:ext cx="7498079" cy="731520"/>
          </a:xfrm>
          <a:prstGeom prst="rect">
            <a:avLst/>
          </a:prstGeom>
          <a:noFill/>
        </p:spPr>
        <p:txBody>
          <a:bodyPr wrap="square" lIns="73152" tIns="36576" rIns="73152" bIns="36576">
            <a:spAutoFit/>
          </a:bodyPr>
          <a:lstStyle/>
          <a:p>
            <a:pPr>
              <a:defRPr sz="3800" b="1">
                <a:solidFill>
                  <a:srgbClr val="FFFFFF"/>
                </a:solidFill>
                <a:latin typeface="Aptos"/>
              </a:defRPr>
            </a:pPr>
            <a:r>
              <a:t>Theology and Worship</a:t>
            </a:r>
          </a:p>
        </p:txBody>
      </p:sp>
      <p:sp>
        <p:nvSpPr>
          <p:cNvPr id="5" name="TextBox 4"/>
          <p:cNvSpPr txBox="1"/>
          <p:nvPr/>
        </p:nvSpPr>
        <p:spPr>
          <a:xfrm>
            <a:off x="822960" y="2971800"/>
            <a:ext cx="6858000" cy="548640"/>
          </a:xfrm>
          <a:prstGeom prst="rect">
            <a:avLst/>
          </a:prstGeom>
          <a:noFill/>
        </p:spPr>
        <p:txBody>
          <a:bodyPr wrap="square" lIns="73152" tIns="36576" rIns="73152" bIns="36576">
            <a:spAutoFit/>
          </a:bodyPr>
          <a:lstStyle/>
          <a:p>
            <a:pPr>
              <a:defRPr sz="1800" b="0">
                <a:solidFill>
                  <a:srgbClr val="E0AA56"/>
                </a:solidFill>
                <a:latin typeface="Aptos"/>
              </a:defRPr>
            </a:pPr>
            <a:r>
              <a:t>A sung benediction teaches the church how to leave worship.</a:t>
            </a:r>
          </a:p>
        </p:txBody>
      </p:sp>
      <p:sp>
        <p:nvSpPr>
          <p:cNvPr id="6" name="TextBox 5"/>
          <p:cNvSpPr txBox="1"/>
          <p:nvPr/>
        </p:nvSpPr>
        <p:spPr>
          <a:xfrm>
            <a:off x="502920" y="6473952"/>
            <a:ext cx="6400800" cy="228600"/>
          </a:xfrm>
          <a:prstGeom prst="rect">
            <a:avLst/>
          </a:prstGeom>
          <a:noFill/>
        </p:spPr>
        <p:txBody>
          <a:bodyPr wrap="square" lIns="73152" tIns="36576" rIns="73152" bIns="36576">
            <a:spAutoFit/>
          </a:bodyPr>
          <a:lstStyle/>
          <a:p>
            <a:pPr>
              <a:defRPr sz="800" b="0">
                <a:solidFill>
                  <a:srgbClr val="FCF4E2"/>
                </a:solidFill>
                <a:latin typeface="Aptos"/>
              </a:defRPr>
            </a:pPr>
            <a:r>
              <a:t>Prepared for teaching and small group use - hymninfo.com</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visual5_light.jpg"/>
          <p:cNvPicPr>
            <a:picLocks noChangeAspect="1"/>
          </p:cNvPicPr>
          <p:nvPr/>
        </p:nvPicPr>
        <p:blipFill>
          <a:blip r:embed="rId2"/>
          <a:stretch>
            <a:fillRect/>
          </a:stretch>
        </p:blipFill>
        <p:spPr>
          <a:xfrm>
            <a:off x="0" y="0"/>
            <a:ext cx="12191695" cy="6858000"/>
          </a:xfrm>
          <a:prstGeom prst="rect">
            <a:avLst/>
          </a:prstGeom>
        </p:spPr>
      </p:pic>
      <p:sp>
        <p:nvSpPr>
          <p:cNvPr id="3" name="Rounded Rectangle 2"/>
          <p:cNvSpPr/>
          <p:nvPr/>
        </p:nvSpPr>
        <p:spPr>
          <a:xfrm>
            <a:off x="594360" y="502920"/>
            <a:ext cx="6400800" cy="5532120"/>
          </a:xfrm>
          <a:prstGeom prst="roundRect">
            <a:avLst/>
          </a:prstGeom>
          <a:solidFill>
            <a:srgbClr val="FFF8EA"/>
          </a:solidFill>
          <a:ln>
            <a:solidFill>
              <a:srgbClr val="DCBB87"/>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 name="TextBox 3"/>
          <p:cNvSpPr txBox="1"/>
          <p:nvPr/>
        </p:nvSpPr>
        <p:spPr>
          <a:xfrm>
            <a:off x="822960" y="777240"/>
            <a:ext cx="5852160" cy="502920"/>
          </a:xfrm>
          <a:prstGeom prst="rect">
            <a:avLst/>
          </a:prstGeom>
          <a:noFill/>
        </p:spPr>
        <p:txBody>
          <a:bodyPr wrap="square" lIns="73152" tIns="36576" rIns="73152" bIns="36576">
            <a:spAutoFit/>
          </a:bodyPr>
          <a:lstStyle/>
          <a:p>
            <a:pPr>
              <a:defRPr sz="2700" b="1">
                <a:solidFill>
                  <a:srgbClr val="142A36"/>
                </a:solidFill>
                <a:latin typeface="Aptos"/>
              </a:defRPr>
            </a:pPr>
            <a:r>
              <a:t>Theological Themes</a:t>
            </a:r>
          </a:p>
        </p:txBody>
      </p:sp>
      <p:sp>
        <p:nvSpPr>
          <p:cNvPr id="5" name="Oval 4"/>
          <p:cNvSpPr/>
          <p:nvPr/>
        </p:nvSpPr>
        <p:spPr>
          <a:xfrm>
            <a:off x="914400" y="1581912"/>
            <a:ext cx="109728" cy="109728"/>
          </a:xfrm>
          <a:prstGeom prst="ellipse">
            <a:avLst/>
          </a:prstGeom>
          <a:solidFill>
            <a:srgbClr val="E0AA5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6" name="TextBox 5"/>
          <p:cNvSpPr txBox="1"/>
          <p:nvPr/>
        </p:nvSpPr>
        <p:spPr>
          <a:xfrm>
            <a:off x="1143000" y="1508760"/>
            <a:ext cx="5440680" cy="502920"/>
          </a:xfrm>
          <a:prstGeom prst="rect">
            <a:avLst/>
          </a:prstGeom>
          <a:noFill/>
        </p:spPr>
        <p:txBody>
          <a:bodyPr wrap="square" lIns="73152" tIns="36576" rIns="73152" bIns="36576">
            <a:spAutoFit/>
          </a:bodyPr>
          <a:lstStyle/>
          <a:p>
            <a:pPr>
              <a:defRPr sz="1500" b="0">
                <a:solidFill>
                  <a:srgbClr val="2D2D2D"/>
                </a:solidFill>
                <a:latin typeface="Aptos"/>
              </a:defRPr>
            </a:pPr>
            <a:r>
              <a:t>Divine initiative: blessing begins with the Lord.</a:t>
            </a:r>
          </a:p>
        </p:txBody>
      </p:sp>
      <p:sp>
        <p:nvSpPr>
          <p:cNvPr id="7" name="Oval 6"/>
          <p:cNvSpPr/>
          <p:nvPr/>
        </p:nvSpPr>
        <p:spPr>
          <a:xfrm>
            <a:off x="914400" y="2240280"/>
            <a:ext cx="109728" cy="109728"/>
          </a:xfrm>
          <a:prstGeom prst="ellipse">
            <a:avLst/>
          </a:prstGeom>
          <a:solidFill>
            <a:srgbClr val="E0AA5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8" name="TextBox 7"/>
          <p:cNvSpPr txBox="1"/>
          <p:nvPr/>
        </p:nvSpPr>
        <p:spPr>
          <a:xfrm>
            <a:off x="1143000" y="2167128"/>
            <a:ext cx="5440680" cy="502920"/>
          </a:xfrm>
          <a:prstGeom prst="rect">
            <a:avLst/>
          </a:prstGeom>
          <a:noFill/>
        </p:spPr>
        <p:txBody>
          <a:bodyPr wrap="square" lIns="73152" tIns="36576" rIns="73152" bIns="36576">
            <a:spAutoFit/>
          </a:bodyPr>
          <a:lstStyle/>
          <a:p>
            <a:pPr>
              <a:defRPr sz="1500" b="0">
                <a:solidFill>
                  <a:srgbClr val="2D2D2D"/>
                </a:solidFill>
                <a:latin typeface="Aptos"/>
              </a:defRPr>
            </a:pPr>
            <a:r>
              <a:t>Protection: God keeps his people in weakness and uncertainty.</a:t>
            </a:r>
          </a:p>
        </p:txBody>
      </p:sp>
      <p:sp>
        <p:nvSpPr>
          <p:cNvPr id="9" name="Oval 8"/>
          <p:cNvSpPr/>
          <p:nvPr/>
        </p:nvSpPr>
        <p:spPr>
          <a:xfrm>
            <a:off x="914400" y="2898648"/>
            <a:ext cx="109728" cy="109728"/>
          </a:xfrm>
          <a:prstGeom prst="ellipse">
            <a:avLst/>
          </a:prstGeom>
          <a:solidFill>
            <a:srgbClr val="E0AA5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0" name="TextBox 9"/>
          <p:cNvSpPr txBox="1"/>
          <p:nvPr/>
        </p:nvSpPr>
        <p:spPr>
          <a:xfrm>
            <a:off x="1143000" y="2825496"/>
            <a:ext cx="5440680" cy="502920"/>
          </a:xfrm>
          <a:prstGeom prst="rect">
            <a:avLst/>
          </a:prstGeom>
          <a:noFill/>
        </p:spPr>
        <p:txBody>
          <a:bodyPr wrap="square" lIns="73152" tIns="36576" rIns="73152" bIns="36576">
            <a:spAutoFit/>
          </a:bodyPr>
          <a:lstStyle/>
          <a:p>
            <a:pPr>
              <a:defRPr sz="1500" b="0">
                <a:solidFill>
                  <a:srgbClr val="2D2D2D"/>
                </a:solidFill>
                <a:latin typeface="Aptos"/>
              </a:defRPr>
            </a:pPr>
            <a:r>
              <a:t>Presence: the shining face means gracious nearness.</a:t>
            </a:r>
          </a:p>
        </p:txBody>
      </p:sp>
      <p:sp>
        <p:nvSpPr>
          <p:cNvPr id="11" name="Oval 10"/>
          <p:cNvSpPr/>
          <p:nvPr/>
        </p:nvSpPr>
        <p:spPr>
          <a:xfrm>
            <a:off x="914400" y="3557015"/>
            <a:ext cx="109728" cy="109728"/>
          </a:xfrm>
          <a:prstGeom prst="ellipse">
            <a:avLst/>
          </a:prstGeom>
          <a:solidFill>
            <a:srgbClr val="E0AA5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2" name="TextBox 11"/>
          <p:cNvSpPr txBox="1"/>
          <p:nvPr/>
        </p:nvSpPr>
        <p:spPr>
          <a:xfrm>
            <a:off x="1143000" y="3483863"/>
            <a:ext cx="5440680" cy="502920"/>
          </a:xfrm>
          <a:prstGeom prst="rect">
            <a:avLst/>
          </a:prstGeom>
          <a:noFill/>
        </p:spPr>
        <p:txBody>
          <a:bodyPr wrap="square" lIns="73152" tIns="36576" rIns="73152" bIns="36576">
            <a:spAutoFit/>
          </a:bodyPr>
          <a:lstStyle/>
          <a:p>
            <a:pPr>
              <a:defRPr sz="1500" b="0">
                <a:solidFill>
                  <a:srgbClr val="2D2D2D"/>
                </a:solidFill>
                <a:latin typeface="Aptos"/>
              </a:defRPr>
            </a:pPr>
            <a:r>
              <a:t>Grace: God’s mercy rests on his people.</a:t>
            </a:r>
          </a:p>
        </p:txBody>
      </p:sp>
      <p:sp>
        <p:nvSpPr>
          <p:cNvPr id="13" name="Oval 12"/>
          <p:cNvSpPr/>
          <p:nvPr/>
        </p:nvSpPr>
        <p:spPr>
          <a:xfrm>
            <a:off x="914400" y="4215383"/>
            <a:ext cx="109728" cy="109728"/>
          </a:xfrm>
          <a:prstGeom prst="ellipse">
            <a:avLst/>
          </a:prstGeom>
          <a:solidFill>
            <a:srgbClr val="E0AA5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4" name="TextBox 13"/>
          <p:cNvSpPr txBox="1"/>
          <p:nvPr/>
        </p:nvSpPr>
        <p:spPr>
          <a:xfrm>
            <a:off x="1143000" y="4142231"/>
            <a:ext cx="5440680" cy="502920"/>
          </a:xfrm>
          <a:prstGeom prst="rect">
            <a:avLst/>
          </a:prstGeom>
          <a:noFill/>
        </p:spPr>
        <p:txBody>
          <a:bodyPr wrap="square" lIns="73152" tIns="36576" rIns="73152" bIns="36576">
            <a:spAutoFit/>
          </a:bodyPr>
          <a:lstStyle/>
          <a:p>
            <a:pPr>
              <a:defRPr sz="1500" b="0">
                <a:solidFill>
                  <a:srgbClr val="2D2D2D"/>
                </a:solidFill>
                <a:latin typeface="Aptos"/>
              </a:defRPr>
            </a:pPr>
            <a:r>
              <a:t>Peace: worship ends with God’s wholeness and sending.</a:t>
            </a:r>
          </a:p>
        </p:txBody>
      </p:sp>
      <p:pic>
        <p:nvPicPr>
          <p:cNvPr id="15" name="Picture 14" descr="visual5.jpg"/>
          <p:cNvPicPr>
            <a:picLocks noChangeAspect="1"/>
          </p:cNvPicPr>
          <p:nvPr/>
        </p:nvPicPr>
        <p:blipFill>
          <a:blip r:embed="rId3"/>
          <a:stretch>
            <a:fillRect/>
          </a:stretch>
        </p:blipFill>
        <p:spPr>
          <a:xfrm>
            <a:off x="7315200" y="685800"/>
            <a:ext cx="4251960" cy="5074920"/>
          </a:xfrm>
          <a:prstGeom prst="rect">
            <a:avLst/>
          </a:prstGeom>
        </p:spPr>
      </p:pic>
      <p:sp>
        <p:nvSpPr>
          <p:cNvPr id="16" name="Rectangle 15"/>
          <p:cNvSpPr/>
          <p:nvPr/>
        </p:nvSpPr>
        <p:spPr>
          <a:xfrm>
            <a:off x="7315200" y="685800"/>
            <a:ext cx="4251960" cy="5074920"/>
          </a:xfrm>
          <a:prstGeom prst="rect">
            <a:avLst/>
          </a:prstGeom>
          <a:noFill/>
          <a:ln w="19050">
            <a:solidFill>
              <a:srgbClr val="E0AA56"/>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7" name="TextBox 16"/>
          <p:cNvSpPr txBox="1"/>
          <p:nvPr/>
        </p:nvSpPr>
        <p:spPr>
          <a:xfrm>
            <a:off x="502920" y="6473952"/>
            <a:ext cx="6400800" cy="228600"/>
          </a:xfrm>
          <a:prstGeom prst="rect">
            <a:avLst/>
          </a:prstGeom>
          <a:noFill/>
        </p:spPr>
        <p:txBody>
          <a:bodyPr wrap="square" lIns="73152" tIns="36576" rIns="73152" bIns="36576">
            <a:spAutoFit/>
          </a:bodyPr>
          <a:lstStyle/>
          <a:p>
            <a:pPr>
              <a:defRPr sz="800" b="0">
                <a:solidFill>
                  <a:srgbClr val="6E5A46"/>
                </a:solidFill>
                <a:latin typeface="Aptos"/>
              </a:defRPr>
            </a:pPr>
            <a:r>
              <a:t>Prepared for teaching and small group use - hymninfo.com</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visual4_light.jpg"/>
          <p:cNvPicPr>
            <a:picLocks noChangeAspect="1"/>
          </p:cNvPicPr>
          <p:nvPr/>
        </p:nvPicPr>
        <p:blipFill>
          <a:blip r:embed="rId2"/>
          <a:stretch>
            <a:fillRect/>
          </a:stretch>
        </p:blipFill>
        <p:spPr>
          <a:xfrm>
            <a:off x="0" y="0"/>
            <a:ext cx="12191695" cy="6858000"/>
          </a:xfrm>
          <a:prstGeom prst="rect">
            <a:avLst/>
          </a:prstGeom>
        </p:spPr>
      </p:pic>
      <p:sp>
        <p:nvSpPr>
          <p:cNvPr id="3" name="Rounded Rectangle 2"/>
          <p:cNvSpPr/>
          <p:nvPr/>
        </p:nvSpPr>
        <p:spPr>
          <a:xfrm>
            <a:off x="594360" y="502920"/>
            <a:ext cx="6400800" cy="5532120"/>
          </a:xfrm>
          <a:prstGeom prst="roundRect">
            <a:avLst/>
          </a:prstGeom>
          <a:solidFill>
            <a:srgbClr val="FFF8EA"/>
          </a:solidFill>
          <a:ln>
            <a:solidFill>
              <a:srgbClr val="DCBB87"/>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 name="TextBox 3"/>
          <p:cNvSpPr txBox="1"/>
          <p:nvPr/>
        </p:nvSpPr>
        <p:spPr>
          <a:xfrm>
            <a:off x="822960" y="777240"/>
            <a:ext cx="5852160" cy="502920"/>
          </a:xfrm>
          <a:prstGeom prst="rect">
            <a:avLst/>
          </a:prstGeom>
          <a:noFill/>
        </p:spPr>
        <p:txBody>
          <a:bodyPr wrap="square" lIns="73152" tIns="36576" rIns="73152" bIns="36576">
            <a:spAutoFit/>
          </a:bodyPr>
          <a:lstStyle/>
          <a:p>
            <a:pPr>
              <a:defRPr sz="2700" b="1">
                <a:solidFill>
                  <a:srgbClr val="142A36"/>
                </a:solidFill>
                <a:latin typeface="Aptos"/>
              </a:defRPr>
            </a:pPr>
            <a:r>
              <a:t>Musical and Choral Notes</a:t>
            </a:r>
          </a:p>
        </p:txBody>
      </p:sp>
      <p:sp>
        <p:nvSpPr>
          <p:cNvPr id="5" name="Oval 4"/>
          <p:cNvSpPr/>
          <p:nvPr/>
        </p:nvSpPr>
        <p:spPr>
          <a:xfrm>
            <a:off x="914400" y="1581912"/>
            <a:ext cx="109728" cy="109728"/>
          </a:xfrm>
          <a:prstGeom prst="ellipse">
            <a:avLst/>
          </a:prstGeom>
          <a:solidFill>
            <a:srgbClr val="E0AA5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6" name="TextBox 5"/>
          <p:cNvSpPr txBox="1"/>
          <p:nvPr/>
        </p:nvSpPr>
        <p:spPr>
          <a:xfrm>
            <a:off x="1143000" y="1508760"/>
            <a:ext cx="5440680" cy="502920"/>
          </a:xfrm>
          <a:prstGeom prst="rect">
            <a:avLst/>
          </a:prstGeom>
          <a:noFill/>
        </p:spPr>
        <p:txBody>
          <a:bodyPr wrap="square" lIns="73152" tIns="36576" rIns="73152" bIns="36576">
            <a:spAutoFit/>
          </a:bodyPr>
          <a:lstStyle/>
          <a:p>
            <a:pPr>
              <a:defRPr sz="1500" b="0">
                <a:solidFill>
                  <a:srgbClr val="2D2D2D"/>
                </a:solidFill>
                <a:latin typeface="Aptos"/>
              </a:defRPr>
            </a:pPr>
            <a:r>
              <a:t>SATB choral anthem, often unaccompanied or lightly accompanied.</a:t>
            </a:r>
          </a:p>
        </p:txBody>
      </p:sp>
      <p:sp>
        <p:nvSpPr>
          <p:cNvPr id="7" name="Oval 6"/>
          <p:cNvSpPr/>
          <p:nvPr/>
        </p:nvSpPr>
        <p:spPr>
          <a:xfrm>
            <a:off x="914400" y="2240280"/>
            <a:ext cx="109728" cy="109728"/>
          </a:xfrm>
          <a:prstGeom prst="ellipse">
            <a:avLst/>
          </a:prstGeom>
          <a:solidFill>
            <a:srgbClr val="E0AA5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8" name="TextBox 7"/>
          <p:cNvSpPr txBox="1"/>
          <p:nvPr/>
        </p:nvSpPr>
        <p:spPr>
          <a:xfrm>
            <a:off x="1143000" y="2167128"/>
            <a:ext cx="5440680" cy="502920"/>
          </a:xfrm>
          <a:prstGeom prst="rect">
            <a:avLst/>
          </a:prstGeom>
          <a:noFill/>
        </p:spPr>
        <p:txBody>
          <a:bodyPr wrap="square" lIns="73152" tIns="36576" rIns="73152" bIns="36576">
            <a:spAutoFit/>
          </a:bodyPr>
          <a:lstStyle/>
          <a:p>
            <a:pPr>
              <a:defRPr sz="1500" b="0">
                <a:solidFill>
                  <a:srgbClr val="2D2D2D"/>
                </a:solidFill>
                <a:latin typeface="Aptos"/>
              </a:defRPr>
            </a:pPr>
            <a:r>
              <a:t>Smooth voice leading and sustained phrases require blend and breath control.</a:t>
            </a:r>
          </a:p>
        </p:txBody>
      </p:sp>
      <p:sp>
        <p:nvSpPr>
          <p:cNvPr id="9" name="Oval 8"/>
          <p:cNvSpPr/>
          <p:nvPr/>
        </p:nvSpPr>
        <p:spPr>
          <a:xfrm>
            <a:off x="914400" y="2898648"/>
            <a:ext cx="109728" cy="109728"/>
          </a:xfrm>
          <a:prstGeom prst="ellipse">
            <a:avLst/>
          </a:prstGeom>
          <a:solidFill>
            <a:srgbClr val="E0AA5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0" name="TextBox 9"/>
          <p:cNvSpPr txBox="1"/>
          <p:nvPr/>
        </p:nvSpPr>
        <p:spPr>
          <a:xfrm>
            <a:off x="1143000" y="2825496"/>
            <a:ext cx="5440680" cy="502920"/>
          </a:xfrm>
          <a:prstGeom prst="rect">
            <a:avLst/>
          </a:prstGeom>
          <a:noFill/>
        </p:spPr>
        <p:txBody>
          <a:bodyPr wrap="square" lIns="73152" tIns="36576" rIns="73152" bIns="36576">
            <a:spAutoFit/>
          </a:bodyPr>
          <a:lstStyle/>
          <a:p>
            <a:pPr>
              <a:defRPr sz="1500" b="0">
                <a:solidFill>
                  <a:srgbClr val="2D2D2D"/>
                </a:solidFill>
                <a:latin typeface="Aptos"/>
              </a:defRPr>
            </a:pPr>
            <a:r>
              <a:t>The Scripture text must remain intelligible; diction matters more than volume.</a:t>
            </a:r>
          </a:p>
        </p:txBody>
      </p:sp>
      <p:sp>
        <p:nvSpPr>
          <p:cNvPr id="11" name="Oval 10"/>
          <p:cNvSpPr/>
          <p:nvPr/>
        </p:nvSpPr>
        <p:spPr>
          <a:xfrm>
            <a:off x="914400" y="3557015"/>
            <a:ext cx="109728" cy="109728"/>
          </a:xfrm>
          <a:prstGeom prst="ellipse">
            <a:avLst/>
          </a:prstGeom>
          <a:solidFill>
            <a:srgbClr val="E0AA5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2" name="TextBox 11"/>
          <p:cNvSpPr txBox="1"/>
          <p:nvPr/>
        </p:nvSpPr>
        <p:spPr>
          <a:xfrm>
            <a:off x="1143000" y="3483863"/>
            <a:ext cx="5440680" cy="502920"/>
          </a:xfrm>
          <a:prstGeom prst="rect">
            <a:avLst/>
          </a:prstGeom>
          <a:noFill/>
        </p:spPr>
        <p:txBody>
          <a:bodyPr wrap="square" lIns="73152" tIns="36576" rIns="73152" bIns="36576">
            <a:spAutoFit/>
          </a:bodyPr>
          <a:lstStyle/>
          <a:p>
            <a:pPr>
              <a:defRPr sz="1500" b="0">
                <a:solidFill>
                  <a:srgbClr val="2D2D2D"/>
                </a:solidFill>
                <a:latin typeface="Aptos"/>
              </a:defRPr>
            </a:pPr>
            <a:r>
              <a:t>The Amen should feel like communal assent, not a performance flourish.</a:t>
            </a:r>
          </a:p>
        </p:txBody>
      </p:sp>
      <p:pic>
        <p:nvPicPr>
          <p:cNvPr id="13" name="Picture 12" descr="visual4.jpg"/>
          <p:cNvPicPr>
            <a:picLocks noChangeAspect="1"/>
          </p:cNvPicPr>
          <p:nvPr/>
        </p:nvPicPr>
        <p:blipFill>
          <a:blip r:embed="rId3"/>
          <a:stretch>
            <a:fillRect/>
          </a:stretch>
        </p:blipFill>
        <p:spPr>
          <a:xfrm>
            <a:off x="7315200" y="685800"/>
            <a:ext cx="4251960" cy="5074920"/>
          </a:xfrm>
          <a:prstGeom prst="rect">
            <a:avLst/>
          </a:prstGeom>
        </p:spPr>
      </p:pic>
      <p:sp>
        <p:nvSpPr>
          <p:cNvPr id="14" name="Rectangle 13"/>
          <p:cNvSpPr/>
          <p:nvPr/>
        </p:nvSpPr>
        <p:spPr>
          <a:xfrm>
            <a:off x="7315200" y="685800"/>
            <a:ext cx="4251960" cy="5074920"/>
          </a:xfrm>
          <a:prstGeom prst="rect">
            <a:avLst/>
          </a:prstGeom>
          <a:noFill/>
          <a:ln w="19050">
            <a:solidFill>
              <a:srgbClr val="E0AA56"/>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5" name="TextBox 14"/>
          <p:cNvSpPr txBox="1"/>
          <p:nvPr/>
        </p:nvSpPr>
        <p:spPr>
          <a:xfrm>
            <a:off x="502920" y="6473952"/>
            <a:ext cx="6400800" cy="228600"/>
          </a:xfrm>
          <a:prstGeom prst="rect">
            <a:avLst/>
          </a:prstGeom>
          <a:noFill/>
        </p:spPr>
        <p:txBody>
          <a:bodyPr wrap="square" lIns="73152" tIns="36576" rIns="73152" bIns="36576">
            <a:spAutoFit/>
          </a:bodyPr>
          <a:lstStyle/>
          <a:p>
            <a:pPr>
              <a:defRPr sz="800" b="0">
                <a:solidFill>
                  <a:srgbClr val="6E5A46"/>
                </a:solidFill>
                <a:latin typeface="Aptos"/>
              </a:defRPr>
            </a:pPr>
            <a:r>
              <a:t>Prepared for teaching and small group use - hymninfo.com</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visual2_light.jpg"/>
          <p:cNvPicPr>
            <a:picLocks noChangeAspect="1"/>
          </p:cNvPicPr>
          <p:nvPr/>
        </p:nvPicPr>
        <p:blipFill>
          <a:blip r:embed="rId2"/>
          <a:stretch>
            <a:fillRect/>
          </a:stretch>
        </p:blipFill>
        <p:spPr>
          <a:xfrm>
            <a:off x="0" y="0"/>
            <a:ext cx="12191695" cy="6858000"/>
          </a:xfrm>
          <a:prstGeom prst="rect">
            <a:avLst/>
          </a:prstGeom>
        </p:spPr>
      </p:pic>
      <p:sp>
        <p:nvSpPr>
          <p:cNvPr id="3" name="Rounded Rectangle 2"/>
          <p:cNvSpPr/>
          <p:nvPr/>
        </p:nvSpPr>
        <p:spPr>
          <a:xfrm>
            <a:off x="594360" y="502920"/>
            <a:ext cx="6400800" cy="5532120"/>
          </a:xfrm>
          <a:prstGeom prst="roundRect">
            <a:avLst/>
          </a:prstGeom>
          <a:solidFill>
            <a:srgbClr val="FFF8EA"/>
          </a:solidFill>
          <a:ln>
            <a:solidFill>
              <a:srgbClr val="DCBB87"/>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 name="TextBox 3"/>
          <p:cNvSpPr txBox="1"/>
          <p:nvPr/>
        </p:nvSpPr>
        <p:spPr>
          <a:xfrm>
            <a:off x="822960" y="777240"/>
            <a:ext cx="5852160" cy="502920"/>
          </a:xfrm>
          <a:prstGeom prst="rect">
            <a:avLst/>
          </a:prstGeom>
          <a:noFill/>
        </p:spPr>
        <p:txBody>
          <a:bodyPr wrap="square" lIns="73152" tIns="36576" rIns="73152" bIns="36576">
            <a:spAutoFit/>
          </a:bodyPr>
          <a:lstStyle/>
          <a:p>
            <a:pPr>
              <a:defRPr sz="2700" b="1">
                <a:solidFill>
                  <a:srgbClr val="142A36"/>
                </a:solidFill>
                <a:latin typeface="Aptos"/>
              </a:defRPr>
            </a:pPr>
            <a:r>
              <a:t>Pastoral and Worship Use</a:t>
            </a:r>
          </a:p>
        </p:txBody>
      </p:sp>
      <p:sp>
        <p:nvSpPr>
          <p:cNvPr id="5" name="Oval 4"/>
          <p:cNvSpPr/>
          <p:nvPr/>
        </p:nvSpPr>
        <p:spPr>
          <a:xfrm>
            <a:off x="914400" y="1581912"/>
            <a:ext cx="109728" cy="109728"/>
          </a:xfrm>
          <a:prstGeom prst="ellipse">
            <a:avLst/>
          </a:prstGeom>
          <a:solidFill>
            <a:srgbClr val="E0AA5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6" name="TextBox 5"/>
          <p:cNvSpPr txBox="1"/>
          <p:nvPr/>
        </p:nvSpPr>
        <p:spPr>
          <a:xfrm>
            <a:off x="1143000" y="1508760"/>
            <a:ext cx="5440680" cy="502920"/>
          </a:xfrm>
          <a:prstGeom prst="rect">
            <a:avLst/>
          </a:prstGeom>
          <a:noFill/>
        </p:spPr>
        <p:txBody>
          <a:bodyPr wrap="square" lIns="73152" tIns="36576" rIns="73152" bIns="36576">
            <a:spAutoFit/>
          </a:bodyPr>
          <a:lstStyle/>
          <a:p>
            <a:pPr>
              <a:defRPr sz="1500" b="0">
                <a:solidFill>
                  <a:srgbClr val="2D2D2D"/>
                </a:solidFill>
                <a:latin typeface="Aptos"/>
              </a:defRPr>
            </a:pPr>
            <a:r>
              <a:t>Close Sunday worship with a clear sense of sending.</a:t>
            </a:r>
          </a:p>
        </p:txBody>
      </p:sp>
      <p:sp>
        <p:nvSpPr>
          <p:cNvPr id="7" name="Oval 6"/>
          <p:cNvSpPr/>
          <p:nvPr/>
        </p:nvSpPr>
        <p:spPr>
          <a:xfrm>
            <a:off x="914400" y="2240280"/>
            <a:ext cx="109728" cy="109728"/>
          </a:xfrm>
          <a:prstGeom prst="ellipse">
            <a:avLst/>
          </a:prstGeom>
          <a:solidFill>
            <a:srgbClr val="E0AA5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8" name="TextBox 7"/>
          <p:cNvSpPr txBox="1"/>
          <p:nvPr/>
        </p:nvSpPr>
        <p:spPr>
          <a:xfrm>
            <a:off x="1143000" y="2167128"/>
            <a:ext cx="5440680" cy="502920"/>
          </a:xfrm>
          <a:prstGeom prst="rect">
            <a:avLst/>
          </a:prstGeom>
          <a:noFill/>
        </p:spPr>
        <p:txBody>
          <a:bodyPr wrap="square" lIns="73152" tIns="36576" rIns="73152" bIns="36576">
            <a:spAutoFit/>
          </a:bodyPr>
          <a:lstStyle/>
          <a:p>
            <a:pPr>
              <a:defRPr sz="1500" b="0">
                <a:solidFill>
                  <a:srgbClr val="2D2D2D"/>
                </a:solidFill>
                <a:latin typeface="Aptos"/>
              </a:defRPr>
            </a:pPr>
            <a:r>
              <a:t>Use in weddings, funerals, graduations, ordinations, confirmations, and farewells.</a:t>
            </a:r>
          </a:p>
        </p:txBody>
      </p:sp>
      <p:sp>
        <p:nvSpPr>
          <p:cNvPr id="9" name="Oval 8"/>
          <p:cNvSpPr/>
          <p:nvPr/>
        </p:nvSpPr>
        <p:spPr>
          <a:xfrm>
            <a:off x="914400" y="2898648"/>
            <a:ext cx="109728" cy="109728"/>
          </a:xfrm>
          <a:prstGeom prst="ellipse">
            <a:avLst/>
          </a:prstGeom>
          <a:solidFill>
            <a:srgbClr val="E0AA5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0" name="TextBox 9"/>
          <p:cNvSpPr txBox="1"/>
          <p:nvPr/>
        </p:nvSpPr>
        <p:spPr>
          <a:xfrm>
            <a:off x="1143000" y="2825496"/>
            <a:ext cx="5440680" cy="502920"/>
          </a:xfrm>
          <a:prstGeom prst="rect">
            <a:avLst/>
          </a:prstGeom>
          <a:noFill/>
        </p:spPr>
        <p:txBody>
          <a:bodyPr wrap="square" lIns="73152" tIns="36576" rIns="73152" bIns="36576">
            <a:spAutoFit/>
          </a:bodyPr>
          <a:lstStyle/>
          <a:p>
            <a:pPr>
              <a:defRPr sz="1500" b="0">
                <a:solidFill>
                  <a:srgbClr val="2D2D2D"/>
                </a:solidFill>
                <a:latin typeface="Aptos"/>
              </a:defRPr>
            </a:pPr>
            <a:r>
              <a:t>Teach the congregation to receive a benediction as Scripture spoken over them.</a:t>
            </a:r>
          </a:p>
        </p:txBody>
      </p:sp>
      <p:sp>
        <p:nvSpPr>
          <p:cNvPr id="11" name="Oval 10"/>
          <p:cNvSpPr/>
          <p:nvPr/>
        </p:nvSpPr>
        <p:spPr>
          <a:xfrm>
            <a:off x="914400" y="3557015"/>
            <a:ext cx="109728" cy="109728"/>
          </a:xfrm>
          <a:prstGeom prst="ellipse">
            <a:avLst/>
          </a:prstGeom>
          <a:solidFill>
            <a:srgbClr val="E0AA5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2" name="TextBox 11"/>
          <p:cNvSpPr txBox="1"/>
          <p:nvPr/>
        </p:nvSpPr>
        <p:spPr>
          <a:xfrm>
            <a:off x="1143000" y="3483863"/>
            <a:ext cx="5440680" cy="502920"/>
          </a:xfrm>
          <a:prstGeom prst="rect">
            <a:avLst/>
          </a:prstGeom>
          <a:noFill/>
        </p:spPr>
        <p:txBody>
          <a:bodyPr wrap="square" lIns="73152" tIns="36576" rIns="73152" bIns="36576">
            <a:spAutoFit/>
          </a:bodyPr>
          <a:lstStyle/>
          <a:p>
            <a:pPr>
              <a:defRPr sz="1500" b="0">
                <a:solidFill>
                  <a:srgbClr val="2D2D2D"/>
                </a:solidFill>
                <a:latin typeface="Aptos"/>
              </a:defRPr>
            </a:pPr>
            <a:r>
              <a:t>Choirs can frame the piece as service, prayer, and pastoral care.</a:t>
            </a:r>
          </a:p>
        </p:txBody>
      </p:sp>
      <p:pic>
        <p:nvPicPr>
          <p:cNvPr id="13" name="Picture 12" descr="visual2.jpg"/>
          <p:cNvPicPr>
            <a:picLocks noChangeAspect="1"/>
          </p:cNvPicPr>
          <p:nvPr/>
        </p:nvPicPr>
        <p:blipFill>
          <a:blip r:embed="rId3"/>
          <a:stretch>
            <a:fillRect/>
          </a:stretch>
        </p:blipFill>
        <p:spPr>
          <a:xfrm>
            <a:off x="7315200" y="685800"/>
            <a:ext cx="4251960" cy="5074920"/>
          </a:xfrm>
          <a:prstGeom prst="rect">
            <a:avLst/>
          </a:prstGeom>
        </p:spPr>
      </p:pic>
      <p:sp>
        <p:nvSpPr>
          <p:cNvPr id="14" name="Rectangle 13"/>
          <p:cNvSpPr/>
          <p:nvPr/>
        </p:nvSpPr>
        <p:spPr>
          <a:xfrm>
            <a:off x="7315200" y="685800"/>
            <a:ext cx="4251960" cy="5074920"/>
          </a:xfrm>
          <a:prstGeom prst="rect">
            <a:avLst/>
          </a:prstGeom>
          <a:noFill/>
          <a:ln w="19050">
            <a:solidFill>
              <a:srgbClr val="E0AA56"/>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5" name="TextBox 14"/>
          <p:cNvSpPr txBox="1"/>
          <p:nvPr/>
        </p:nvSpPr>
        <p:spPr>
          <a:xfrm>
            <a:off x="502920" y="6473952"/>
            <a:ext cx="6400800" cy="228600"/>
          </a:xfrm>
          <a:prstGeom prst="rect">
            <a:avLst/>
          </a:prstGeom>
          <a:noFill/>
        </p:spPr>
        <p:txBody>
          <a:bodyPr wrap="square" lIns="73152" tIns="36576" rIns="73152" bIns="36576">
            <a:spAutoFit/>
          </a:bodyPr>
          <a:lstStyle/>
          <a:p>
            <a:pPr>
              <a:defRPr sz="800" b="0">
                <a:solidFill>
                  <a:srgbClr val="6E5A46"/>
                </a:solidFill>
                <a:latin typeface="Aptos"/>
              </a:defRPr>
            </a:pPr>
            <a:r>
              <a:t>Prepared for teaching and small group use - hymninfo.com</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visual3_light.jpg"/>
          <p:cNvPicPr>
            <a:picLocks noChangeAspect="1"/>
          </p:cNvPicPr>
          <p:nvPr/>
        </p:nvPicPr>
        <p:blipFill>
          <a:blip r:embed="rId2"/>
          <a:stretch>
            <a:fillRect/>
          </a:stretch>
        </p:blipFill>
        <p:spPr>
          <a:xfrm>
            <a:off x="0" y="0"/>
            <a:ext cx="12191695" cy="6858000"/>
          </a:xfrm>
          <a:prstGeom prst="rect">
            <a:avLst/>
          </a:prstGeom>
        </p:spPr>
      </p:pic>
      <p:sp>
        <p:nvSpPr>
          <p:cNvPr id="3" name="Rounded Rectangle 2"/>
          <p:cNvSpPr/>
          <p:nvPr/>
        </p:nvSpPr>
        <p:spPr>
          <a:xfrm>
            <a:off x="594360" y="502920"/>
            <a:ext cx="6400800" cy="5532120"/>
          </a:xfrm>
          <a:prstGeom prst="roundRect">
            <a:avLst/>
          </a:prstGeom>
          <a:solidFill>
            <a:srgbClr val="FFF8EA"/>
          </a:solidFill>
          <a:ln>
            <a:solidFill>
              <a:srgbClr val="DCBB87"/>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 name="TextBox 3"/>
          <p:cNvSpPr txBox="1"/>
          <p:nvPr/>
        </p:nvSpPr>
        <p:spPr>
          <a:xfrm>
            <a:off x="822960" y="777240"/>
            <a:ext cx="5852160" cy="502920"/>
          </a:xfrm>
          <a:prstGeom prst="rect">
            <a:avLst/>
          </a:prstGeom>
          <a:noFill/>
        </p:spPr>
        <p:txBody>
          <a:bodyPr wrap="square" lIns="73152" tIns="36576" rIns="73152" bIns="36576">
            <a:spAutoFit/>
          </a:bodyPr>
          <a:lstStyle/>
          <a:p>
            <a:pPr>
              <a:defRPr sz="2700" b="1">
                <a:solidFill>
                  <a:srgbClr val="142A36"/>
                </a:solidFill>
                <a:latin typeface="Aptos"/>
              </a:defRPr>
            </a:pPr>
            <a:r>
              <a:t>Teaching Questions</a:t>
            </a:r>
          </a:p>
        </p:txBody>
      </p:sp>
      <p:sp>
        <p:nvSpPr>
          <p:cNvPr id="5" name="Oval 4"/>
          <p:cNvSpPr/>
          <p:nvPr/>
        </p:nvSpPr>
        <p:spPr>
          <a:xfrm>
            <a:off x="914400" y="1581912"/>
            <a:ext cx="109728" cy="109728"/>
          </a:xfrm>
          <a:prstGeom prst="ellipse">
            <a:avLst/>
          </a:prstGeom>
          <a:solidFill>
            <a:srgbClr val="E0AA5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6" name="TextBox 5"/>
          <p:cNvSpPr txBox="1"/>
          <p:nvPr/>
        </p:nvSpPr>
        <p:spPr>
          <a:xfrm>
            <a:off x="1143000" y="1508760"/>
            <a:ext cx="5440680" cy="502920"/>
          </a:xfrm>
          <a:prstGeom prst="rect">
            <a:avLst/>
          </a:prstGeom>
          <a:noFill/>
        </p:spPr>
        <p:txBody>
          <a:bodyPr wrap="square" lIns="73152" tIns="36576" rIns="73152" bIns="36576">
            <a:spAutoFit/>
          </a:bodyPr>
          <a:lstStyle/>
          <a:p>
            <a:pPr>
              <a:defRPr sz="1500" b="0">
                <a:solidFill>
                  <a:srgbClr val="2D2D2D"/>
                </a:solidFill>
                <a:latin typeface="Aptos"/>
              </a:defRPr>
            </a:pPr>
            <a:r>
              <a:t>What does it mean for the Lord to keep his people?</a:t>
            </a:r>
          </a:p>
        </p:txBody>
      </p:sp>
      <p:sp>
        <p:nvSpPr>
          <p:cNvPr id="7" name="Oval 6"/>
          <p:cNvSpPr/>
          <p:nvPr/>
        </p:nvSpPr>
        <p:spPr>
          <a:xfrm>
            <a:off x="914400" y="2240280"/>
            <a:ext cx="109728" cy="109728"/>
          </a:xfrm>
          <a:prstGeom prst="ellipse">
            <a:avLst/>
          </a:prstGeom>
          <a:solidFill>
            <a:srgbClr val="E0AA5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8" name="TextBox 7"/>
          <p:cNvSpPr txBox="1"/>
          <p:nvPr/>
        </p:nvSpPr>
        <p:spPr>
          <a:xfrm>
            <a:off x="1143000" y="2167128"/>
            <a:ext cx="5440680" cy="502920"/>
          </a:xfrm>
          <a:prstGeom prst="rect">
            <a:avLst/>
          </a:prstGeom>
          <a:noFill/>
        </p:spPr>
        <p:txBody>
          <a:bodyPr wrap="square" lIns="73152" tIns="36576" rIns="73152" bIns="36576">
            <a:spAutoFit/>
          </a:bodyPr>
          <a:lstStyle/>
          <a:p>
            <a:pPr>
              <a:defRPr sz="1500" b="0">
                <a:solidFill>
                  <a:srgbClr val="2D2D2D"/>
                </a:solidFill>
                <a:latin typeface="Aptos"/>
              </a:defRPr>
            </a:pPr>
            <a:r>
              <a:t>How does the image of God’s shining face comfort worshipers?</a:t>
            </a:r>
          </a:p>
        </p:txBody>
      </p:sp>
      <p:sp>
        <p:nvSpPr>
          <p:cNvPr id="9" name="Oval 8"/>
          <p:cNvSpPr/>
          <p:nvPr/>
        </p:nvSpPr>
        <p:spPr>
          <a:xfrm>
            <a:off x="914400" y="2898648"/>
            <a:ext cx="109728" cy="109728"/>
          </a:xfrm>
          <a:prstGeom prst="ellipse">
            <a:avLst/>
          </a:prstGeom>
          <a:solidFill>
            <a:srgbClr val="E0AA5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0" name="TextBox 9"/>
          <p:cNvSpPr txBox="1"/>
          <p:nvPr/>
        </p:nvSpPr>
        <p:spPr>
          <a:xfrm>
            <a:off x="1143000" y="2825496"/>
            <a:ext cx="5440680" cy="502920"/>
          </a:xfrm>
          <a:prstGeom prst="rect">
            <a:avLst/>
          </a:prstGeom>
          <a:noFill/>
        </p:spPr>
        <p:txBody>
          <a:bodyPr wrap="square" lIns="73152" tIns="36576" rIns="73152" bIns="36576">
            <a:spAutoFit/>
          </a:bodyPr>
          <a:lstStyle/>
          <a:p>
            <a:pPr>
              <a:defRPr sz="1500" b="0">
                <a:solidFill>
                  <a:srgbClr val="2D2D2D"/>
                </a:solidFill>
                <a:latin typeface="Aptos"/>
              </a:defRPr>
            </a:pPr>
            <a:r>
              <a:t>Why does the biblical blessing end with peace?</a:t>
            </a:r>
          </a:p>
        </p:txBody>
      </p:sp>
      <p:sp>
        <p:nvSpPr>
          <p:cNvPr id="11" name="Oval 10"/>
          <p:cNvSpPr/>
          <p:nvPr/>
        </p:nvSpPr>
        <p:spPr>
          <a:xfrm>
            <a:off x="914400" y="3557015"/>
            <a:ext cx="109728" cy="109728"/>
          </a:xfrm>
          <a:prstGeom prst="ellipse">
            <a:avLst/>
          </a:prstGeom>
          <a:solidFill>
            <a:srgbClr val="E0AA5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2" name="TextBox 11"/>
          <p:cNvSpPr txBox="1"/>
          <p:nvPr/>
        </p:nvSpPr>
        <p:spPr>
          <a:xfrm>
            <a:off x="1143000" y="3483863"/>
            <a:ext cx="5440680" cy="502920"/>
          </a:xfrm>
          <a:prstGeom prst="rect">
            <a:avLst/>
          </a:prstGeom>
          <a:noFill/>
        </p:spPr>
        <p:txBody>
          <a:bodyPr wrap="square" lIns="73152" tIns="36576" rIns="73152" bIns="36576">
            <a:spAutoFit/>
          </a:bodyPr>
          <a:lstStyle/>
          <a:p>
            <a:pPr>
              <a:defRPr sz="1500" b="0">
                <a:solidFill>
                  <a:srgbClr val="2D2D2D"/>
                </a:solidFill>
                <a:latin typeface="Aptos"/>
              </a:defRPr>
            </a:pPr>
            <a:r>
              <a:t>How is a benediction different from a general closing song?</a:t>
            </a:r>
          </a:p>
        </p:txBody>
      </p:sp>
      <p:sp>
        <p:nvSpPr>
          <p:cNvPr id="13" name="Oval 12"/>
          <p:cNvSpPr/>
          <p:nvPr/>
        </p:nvSpPr>
        <p:spPr>
          <a:xfrm>
            <a:off x="914400" y="4215383"/>
            <a:ext cx="109728" cy="109728"/>
          </a:xfrm>
          <a:prstGeom prst="ellipse">
            <a:avLst/>
          </a:prstGeom>
          <a:solidFill>
            <a:srgbClr val="E0AA5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4" name="TextBox 13"/>
          <p:cNvSpPr txBox="1"/>
          <p:nvPr/>
        </p:nvSpPr>
        <p:spPr>
          <a:xfrm>
            <a:off x="1143000" y="4142231"/>
            <a:ext cx="5440680" cy="502920"/>
          </a:xfrm>
          <a:prstGeom prst="rect">
            <a:avLst/>
          </a:prstGeom>
          <a:noFill/>
        </p:spPr>
        <p:txBody>
          <a:bodyPr wrap="square" lIns="73152" tIns="36576" rIns="73152" bIns="36576">
            <a:spAutoFit/>
          </a:bodyPr>
          <a:lstStyle/>
          <a:p>
            <a:pPr>
              <a:defRPr sz="1500" b="0">
                <a:solidFill>
                  <a:srgbClr val="2D2D2D"/>
                </a:solidFill>
                <a:latin typeface="Aptos"/>
              </a:defRPr>
            </a:pPr>
            <a:r>
              <a:t>What changes when people leave worship under God’s promise?</a:t>
            </a:r>
          </a:p>
        </p:txBody>
      </p:sp>
      <p:pic>
        <p:nvPicPr>
          <p:cNvPr id="15" name="Picture 14" descr="visual3.jpg"/>
          <p:cNvPicPr>
            <a:picLocks noChangeAspect="1"/>
          </p:cNvPicPr>
          <p:nvPr/>
        </p:nvPicPr>
        <p:blipFill>
          <a:blip r:embed="rId3"/>
          <a:stretch>
            <a:fillRect/>
          </a:stretch>
        </p:blipFill>
        <p:spPr>
          <a:xfrm>
            <a:off x="7315200" y="685800"/>
            <a:ext cx="4251960" cy="5074920"/>
          </a:xfrm>
          <a:prstGeom prst="rect">
            <a:avLst/>
          </a:prstGeom>
        </p:spPr>
      </p:pic>
      <p:sp>
        <p:nvSpPr>
          <p:cNvPr id="16" name="Rectangle 15"/>
          <p:cNvSpPr/>
          <p:nvPr/>
        </p:nvSpPr>
        <p:spPr>
          <a:xfrm>
            <a:off x="7315200" y="685800"/>
            <a:ext cx="4251960" cy="5074920"/>
          </a:xfrm>
          <a:prstGeom prst="rect">
            <a:avLst/>
          </a:prstGeom>
          <a:noFill/>
          <a:ln w="19050">
            <a:solidFill>
              <a:srgbClr val="E0AA56"/>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7" name="TextBox 16"/>
          <p:cNvSpPr txBox="1"/>
          <p:nvPr/>
        </p:nvSpPr>
        <p:spPr>
          <a:xfrm>
            <a:off x="502920" y="6473952"/>
            <a:ext cx="6400800" cy="228600"/>
          </a:xfrm>
          <a:prstGeom prst="rect">
            <a:avLst/>
          </a:prstGeom>
          <a:noFill/>
        </p:spPr>
        <p:txBody>
          <a:bodyPr wrap="square" lIns="73152" tIns="36576" rIns="73152" bIns="36576">
            <a:spAutoFit/>
          </a:bodyPr>
          <a:lstStyle/>
          <a:p>
            <a:pPr>
              <a:defRPr sz="800" b="0">
                <a:solidFill>
                  <a:srgbClr val="6E5A46"/>
                </a:solidFill>
                <a:latin typeface="Aptos"/>
              </a:defRPr>
            </a:pPr>
            <a:r>
              <a:t>Prepared for teaching and small group use - hymninfo.com</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visual1_light.jpg"/>
          <p:cNvPicPr>
            <a:picLocks noChangeAspect="1"/>
          </p:cNvPicPr>
          <p:nvPr/>
        </p:nvPicPr>
        <p:blipFill>
          <a:blip r:embed="rId2"/>
          <a:stretch>
            <a:fillRect/>
          </a:stretch>
        </p:blipFill>
        <p:spPr>
          <a:xfrm>
            <a:off x="0" y="0"/>
            <a:ext cx="12191695" cy="6858000"/>
          </a:xfrm>
          <a:prstGeom prst="rect">
            <a:avLst/>
          </a:prstGeom>
        </p:spPr>
      </p:pic>
      <p:sp>
        <p:nvSpPr>
          <p:cNvPr id="3" name="Rounded Rectangle 2"/>
          <p:cNvSpPr/>
          <p:nvPr/>
        </p:nvSpPr>
        <p:spPr>
          <a:xfrm>
            <a:off x="594360" y="502920"/>
            <a:ext cx="6400800" cy="5532120"/>
          </a:xfrm>
          <a:prstGeom prst="roundRect">
            <a:avLst/>
          </a:prstGeom>
          <a:solidFill>
            <a:srgbClr val="FFF8EA"/>
          </a:solidFill>
          <a:ln>
            <a:solidFill>
              <a:srgbClr val="DCBB87"/>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 name="TextBox 3"/>
          <p:cNvSpPr txBox="1"/>
          <p:nvPr/>
        </p:nvSpPr>
        <p:spPr>
          <a:xfrm>
            <a:off x="822960" y="777240"/>
            <a:ext cx="5852160" cy="502920"/>
          </a:xfrm>
          <a:prstGeom prst="rect">
            <a:avLst/>
          </a:prstGeom>
          <a:noFill/>
        </p:spPr>
        <p:txBody>
          <a:bodyPr wrap="square" lIns="73152" tIns="36576" rIns="73152" bIns="36576">
            <a:spAutoFit/>
          </a:bodyPr>
          <a:lstStyle/>
          <a:p>
            <a:pPr>
              <a:defRPr sz="2700" b="1">
                <a:solidFill>
                  <a:srgbClr val="142A36"/>
                </a:solidFill>
                <a:latin typeface="Aptos"/>
              </a:defRPr>
            </a:pPr>
            <a:r>
              <a:t>Suggested Lesson Flow</a:t>
            </a:r>
          </a:p>
        </p:txBody>
      </p:sp>
      <p:sp>
        <p:nvSpPr>
          <p:cNvPr id="5" name="Oval 4"/>
          <p:cNvSpPr/>
          <p:nvPr/>
        </p:nvSpPr>
        <p:spPr>
          <a:xfrm>
            <a:off x="914400" y="1581912"/>
            <a:ext cx="109728" cy="109728"/>
          </a:xfrm>
          <a:prstGeom prst="ellipse">
            <a:avLst/>
          </a:prstGeom>
          <a:solidFill>
            <a:srgbClr val="E0AA5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6" name="TextBox 5"/>
          <p:cNvSpPr txBox="1"/>
          <p:nvPr/>
        </p:nvSpPr>
        <p:spPr>
          <a:xfrm>
            <a:off x="1143000" y="1508760"/>
            <a:ext cx="5440680" cy="502920"/>
          </a:xfrm>
          <a:prstGeom prst="rect">
            <a:avLst/>
          </a:prstGeom>
          <a:noFill/>
        </p:spPr>
        <p:txBody>
          <a:bodyPr wrap="square" lIns="73152" tIns="36576" rIns="73152" bIns="36576">
            <a:spAutoFit/>
          </a:bodyPr>
          <a:lstStyle/>
          <a:p>
            <a:pPr>
              <a:defRPr sz="1500" b="0">
                <a:solidFill>
                  <a:srgbClr val="2D2D2D"/>
                </a:solidFill>
                <a:latin typeface="Aptos"/>
              </a:defRPr>
            </a:pPr>
            <a:r>
              <a:t>30 minutes: read Numbers 6; explain each phrase; listen or sing; discuss one application.</a:t>
            </a:r>
          </a:p>
        </p:txBody>
      </p:sp>
      <p:sp>
        <p:nvSpPr>
          <p:cNvPr id="7" name="Oval 6"/>
          <p:cNvSpPr/>
          <p:nvPr/>
        </p:nvSpPr>
        <p:spPr>
          <a:xfrm>
            <a:off x="914400" y="2240280"/>
            <a:ext cx="109728" cy="109728"/>
          </a:xfrm>
          <a:prstGeom prst="ellipse">
            <a:avLst/>
          </a:prstGeom>
          <a:solidFill>
            <a:srgbClr val="E0AA5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8" name="TextBox 7"/>
          <p:cNvSpPr txBox="1"/>
          <p:nvPr/>
        </p:nvSpPr>
        <p:spPr>
          <a:xfrm>
            <a:off x="1143000" y="2167128"/>
            <a:ext cx="5440680" cy="502920"/>
          </a:xfrm>
          <a:prstGeom prst="rect">
            <a:avLst/>
          </a:prstGeom>
          <a:noFill/>
        </p:spPr>
        <p:txBody>
          <a:bodyPr wrap="square" lIns="73152" tIns="36576" rIns="73152" bIns="36576">
            <a:spAutoFit/>
          </a:bodyPr>
          <a:lstStyle/>
          <a:p>
            <a:pPr>
              <a:defRPr sz="1500" b="0">
                <a:solidFill>
                  <a:srgbClr val="2D2D2D"/>
                </a:solidFill>
                <a:latin typeface="Aptos"/>
              </a:defRPr>
            </a:pPr>
            <a:r>
              <a:t>60 minutes: add Psalm 67, 2 Corinthians 13, Philippians 4, and Jude; discuss choral practice and worship use.</a:t>
            </a:r>
          </a:p>
        </p:txBody>
      </p:sp>
      <p:sp>
        <p:nvSpPr>
          <p:cNvPr id="9" name="Oval 8"/>
          <p:cNvSpPr/>
          <p:nvPr/>
        </p:nvSpPr>
        <p:spPr>
          <a:xfrm>
            <a:off x="914400" y="2898648"/>
            <a:ext cx="109728" cy="109728"/>
          </a:xfrm>
          <a:prstGeom prst="ellipse">
            <a:avLst/>
          </a:prstGeom>
          <a:solidFill>
            <a:srgbClr val="E0AA5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0" name="TextBox 9"/>
          <p:cNvSpPr txBox="1"/>
          <p:nvPr/>
        </p:nvSpPr>
        <p:spPr>
          <a:xfrm>
            <a:off x="1143000" y="2825496"/>
            <a:ext cx="5440680" cy="502920"/>
          </a:xfrm>
          <a:prstGeom prst="rect">
            <a:avLst/>
          </a:prstGeom>
          <a:noFill/>
        </p:spPr>
        <p:txBody>
          <a:bodyPr wrap="square" lIns="73152" tIns="36576" rIns="73152" bIns="36576">
            <a:spAutoFit/>
          </a:bodyPr>
          <a:lstStyle/>
          <a:p>
            <a:pPr>
              <a:defRPr sz="1500" b="0">
                <a:solidFill>
                  <a:srgbClr val="2D2D2D"/>
                </a:solidFill>
                <a:latin typeface="Aptos"/>
              </a:defRPr>
            </a:pPr>
            <a:r>
              <a:t>Close by speaking the biblical blessing slowly over the group.</a:t>
            </a:r>
          </a:p>
        </p:txBody>
      </p:sp>
      <p:pic>
        <p:nvPicPr>
          <p:cNvPr id="11" name="Picture 10" descr="visual1.jpg"/>
          <p:cNvPicPr>
            <a:picLocks noChangeAspect="1"/>
          </p:cNvPicPr>
          <p:nvPr/>
        </p:nvPicPr>
        <p:blipFill>
          <a:blip r:embed="rId3"/>
          <a:stretch>
            <a:fillRect/>
          </a:stretch>
        </p:blipFill>
        <p:spPr>
          <a:xfrm>
            <a:off x="7315200" y="685800"/>
            <a:ext cx="4251960" cy="5074920"/>
          </a:xfrm>
          <a:prstGeom prst="rect">
            <a:avLst/>
          </a:prstGeom>
        </p:spPr>
      </p:pic>
      <p:sp>
        <p:nvSpPr>
          <p:cNvPr id="12" name="Rectangle 11"/>
          <p:cNvSpPr/>
          <p:nvPr/>
        </p:nvSpPr>
        <p:spPr>
          <a:xfrm>
            <a:off x="7315200" y="685800"/>
            <a:ext cx="4251960" cy="5074920"/>
          </a:xfrm>
          <a:prstGeom prst="rect">
            <a:avLst/>
          </a:prstGeom>
          <a:noFill/>
          <a:ln w="19050">
            <a:solidFill>
              <a:srgbClr val="E0AA56"/>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3" name="TextBox 12"/>
          <p:cNvSpPr txBox="1"/>
          <p:nvPr/>
        </p:nvSpPr>
        <p:spPr>
          <a:xfrm>
            <a:off x="502920" y="6473952"/>
            <a:ext cx="6400800" cy="228600"/>
          </a:xfrm>
          <a:prstGeom prst="rect">
            <a:avLst/>
          </a:prstGeom>
          <a:noFill/>
        </p:spPr>
        <p:txBody>
          <a:bodyPr wrap="square" lIns="73152" tIns="36576" rIns="73152" bIns="36576">
            <a:spAutoFit/>
          </a:bodyPr>
          <a:lstStyle/>
          <a:p>
            <a:pPr>
              <a:defRPr sz="800" b="0">
                <a:solidFill>
                  <a:srgbClr val="6E5A46"/>
                </a:solidFill>
                <a:latin typeface="Aptos"/>
              </a:defRPr>
            </a:pPr>
            <a:r>
              <a:t>Prepared for teaching and small group use - hymninfo.com</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visual5_light.jpg"/>
          <p:cNvPicPr>
            <a:picLocks noChangeAspect="1"/>
          </p:cNvPicPr>
          <p:nvPr/>
        </p:nvPicPr>
        <p:blipFill>
          <a:blip r:embed="rId2"/>
          <a:stretch>
            <a:fillRect/>
          </a:stretch>
        </p:blipFill>
        <p:spPr>
          <a:xfrm>
            <a:off x="0" y="0"/>
            <a:ext cx="12191695" cy="6858000"/>
          </a:xfrm>
          <a:prstGeom prst="rect">
            <a:avLst/>
          </a:prstGeom>
        </p:spPr>
      </p:pic>
      <p:sp>
        <p:nvSpPr>
          <p:cNvPr id="3" name="Rectangle 2"/>
          <p:cNvSpPr/>
          <p:nvPr/>
        </p:nvSpPr>
        <p:spPr>
          <a:xfrm>
            <a:off x="0" y="0"/>
            <a:ext cx="12191695" cy="6858000"/>
          </a:xfrm>
          <a:prstGeom prst="rect">
            <a:avLst/>
          </a:prstGeom>
          <a:solidFill>
            <a:srgbClr val="FFF8E8"/>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 name="TextBox 3"/>
          <p:cNvSpPr txBox="1"/>
          <p:nvPr/>
        </p:nvSpPr>
        <p:spPr>
          <a:xfrm>
            <a:off x="731520" y="502920"/>
            <a:ext cx="5486400" cy="457200"/>
          </a:xfrm>
          <a:prstGeom prst="rect">
            <a:avLst/>
          </a:prstGeom>
          <a:noFill/>
        </p:spPr>
        <p:txBody>
          <a:bodyPr wrap="square" lIns="73152" tIns="36576" rIns="73152" bIns="36576">
            <a:spAutoFit/>
          </a:bodyPr>
          <a:lstStyle/>
          <a:p>
            <a:pPr>
              <a:defRPr sz="3200" b="1">
                <a:solidFill>
                  <a:srgbClr val="142A36"/>
                </a:solidFill>
                <a:latin typeface="Aptos"/>
              </a:defRPr>
            </a:pPr>
            <a:r>
              <a:t>Teaching Aim</a:t>
            </a:r>
          </a:p>
        </p:txBody>
      </p:sp>
      <p:sp>
        <p:nvSpPr>
          <p:cNvPr id="5" name="Rounded Rectangle 4"/>
          <p:cNvSpPr/>
          <p:nvPr/>
        </p:nvSpPr>
        <p:spPr>
          <a:xfrm>
            <a:off x="822960" y="1463040"/>
            <a:ext cx="3200400" cy="3383280"/>
          </a:xfrm>
          <a:prstGeom prst="roundRect">
            <a:avLst/>
          </a:prstGeom>
          <a:solidFill>
            <a:srgbClr val="FFFFF8"/>
          </a:solidFill>
          <a:ln>
            <a:solidFill>
              <a:srgbClr val="E0AA56"/>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6" name="Sun 5"/>
          <p:cNvSpPr/>
          <p:nvPr/>
        </p:nvSpPr>
        <p:spPr>
          <a:xfrm>
            <a:off x="1965960" y="1828800"/>
            <a:ext cx="822960" cy="822960"/>
          </a:xfrm>
          <a:prstGeom prst="sun">
            <a:avLst/>
          </a:prstGeom>
          <a:solidFill>
            <a:srgbClr val="E0AA5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7" name="TextBox 6"/>
          <p:cNvSpPr txBox="1"/>
          <p:nvPr/>
        </p:nvSpPr>
        <p:spPr>
          <a:xfrm>
            <a:off x="1051560" y="2788920"/>
            <a:ext cx="2743200" cy="365760"/>
          </a:xfrm>
          <a:prstGeom prst="rect">
            <a:avLst/>
          </a:prstGeom>
          <a:noFill/>
        </p:spPr>
        <p:txBody>
          <a:bodyPr wrap="square" lIns="73152" tIns="36576" rIns="73152" bIns="36576">
            <a:spAutoFit/>
          </a:bodyPr>
          <a:lstStyle/>
          <a:p>
            <a:pPr algn="ctr">
              <a:defRPr sz="2200" b="1">
                <a:solidFill>
                  <a:srgbClr val="142A36"/>
                </a:solidFill>
                <a:latin typeface="Aptos"/>
              </a:defRPr>
            </a:pPr>
            <a:r>
              <a:t>Understand</a:t>
            </a:r>
          </a:p>
        </p:txBody>
      </p:sp>
      <p:sp>
        <p:nvSpPr>
          <p:cNvPr id="8" name="TextBox 7"/>
          <p:cNvSpPr txBox="1"/>
          <p:nvPr/>
        </p:nvSpPr>
        <p:spPr>
          <a:xfrm>
            <a:off x="1143000" y="3310128"/>
            <a:ext cx="2560320" cy="1005840"/>
          </a:xfrm>
          <a:prstGeom prst="rect">
            <a:avLst/>
          </a:prstGeom>
          <a:noFill/>
        </p:spPr>
        <p:txBody>
          <a:bodyPr wrap="square" lIns="73152" tIns="36576" rIns="73152" bIns="36576">
            <a:spAutoFit/>
          </a:bodyPr>
          <a:lstStyle/>
          <a:p>
            <a:pPr algn="ctr">
              <a:defRPr sz="1400" b="0">
                <a:solidFill>
                  <a:srgbClr val="323232"/>
                </a:solidFill>
                <a:latin typeface="Aptos"/>
              </a:defRPr>
            </a:pPr>
            <a:r>
              <a:t>Benediction is God's Word of blessing, not a polite closing.</a:t>
            </a:r>
          </a:p>
        </p:txBody>
      </p:sp>
      <p:sp>
        <p:nvSpPr>
          <p:cNvPr id="9" name="Rounded Rectangle 8"/>
          <p:cNvSpPr/>
          <p:nvPr/>
        </p:nvSpPr>
        <p:spPr>
          <a:xfrm>
            <a:off x="4572000" y="1463040"/>
            <a:ext cx="3200400" cy="3383280"/>
          </a:xfrm>
          <a:prstGeom prst="roundRect">
            <a:avLst/>
          </a:prstGeom>
          <a:solidFill>
            <a:srgbClr val="FFFFF8"/>
          </a:solidFill>
          <a:ln>
            <a:solidFill>
              <a:srgbClr val="E0AA56"/>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0" name="Heart 9"/>
          <p:cNvSpPr/>
          <p:nvPr/>
        </p:nvSpPr>
        <p:spPr>
          <a:xfrm>
            <a:off x="5715000" y="1828800"/>
            <a:ext cx="822960" cy="822960"/>
          </a:xfrm>
          <a:prstGeom prst="heart">
            <a:avLst/>
          </a:prstGeom>
          <a:solidFill>
            <a:srgbClr val="E0AA5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1" name="TextBox 10"/>
          <p:cNvSpPr txBox="1"/>
          <p:nvPr/>
        </p:nvSpPr>
        <p:spPr>
          <a:xfrm>
            <a:off x="4800600" y="2788920"/>
            <a:ext cx="2743200" cy="365760"/>
          </a:xfrm>
          <a:prstGeom prst="rect">
            <a:avLst/>
          </a:prstGeom>
          <a:noFill/>
        </p:spPr>
        <p:txBody>
          <a:bodyPr wrap="square" lIns="73152" tIns="36576" rIns="73152" bIns="36576">
            <a:spAutoFit/>
          </a:bodyPr>
          <a:lstStyle/>
          <a:p>
            <a:pPr algn="ctr">
              <a:defRPr sz="2200" b="1">
                <a:solidFill>
                  <a:srgbClr val="142A36"/>
                </a:solidFill>
                <a:latin typeface="Aptos"/>
              </a:defRPr>
            </a:pPr>
            <a:r>
              <a:t>Receive</a:t>
            </a:r>
          </a:p>
        </p:txBody>
      </p:sp>
      <p:sp>
        <p:nvSpPr>
          <p:cNvPr id="12" name="TextBox 11"/>
          <p:cNvSpPr txBox="1"/>
          <p:nvPr/>
        </p:nvSpPr>
        <p:spPr>
          <a:xfrm>
            <a:off x="4892040" y="3310128"/>
            <a:ext cx="2560320" cy="1005840"/>
          </a:xfrm>
          <a:prstGeom prst="rect">
            <a:avLst/>
          </a:prstGeom>
          <a:noFill/>
        </p:spPr>
        <p:txBody>
          <a:bodyPr wrap="square" lIns="73152" tIns="36576" rIns="73152" bIns="36576">
            <a:spAutoFit/>
          </a:bodyPr>
          <a:lstStyle/>
          <a:p>
            <a:pPr algn="ctr">
              <a:defRPr sz="1400" b="0">
                <a:solidFill>
                  <a:srgbClr val="323232"/>
                </a:solidFill>
                <a:latin typeface="Aptos"/>
              </a:defRPr>
            </a:pPr>
            <a:r>
              <a:t>Hear the Lord's care, grace, favor, and peace spoken over his people.</a:t>
            </a:r>
          </a:p>
        </p:txBody>
      </p:sp>
      <p:sp>
        <p:nvSpPr>
          <p:cNvPr id="13" name="Rounded Rectangle 12"/>
          <p:cNvSpPr/>
          <p:nvPr/>
        </p:nvSpPr>
        <p:spPr>
          <a:xfrm>
            <a:off x="8321040" y="1463040"/>
            <a:ext cx="3200400" cy="3383280"/>
          </a:xfrm>
          <a:prstGeom prst="roundRect">
            <a:avLst/>
          </a:prstGeom>
          <a:solidFill>
            <a:srgbClr val="FFFFF8"/>
          </a:solidFill>
          <a:ln>
            <a:solidFill>
              <a:srgbClr val="E0AA56"/>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4" name="Right Arrow 13"/>
          <p:cNvSpPr/>
          <p:nvPr/>
        </p:nvSpPr>
        <p:spPr>
          <a:xfrm>
            <a:off x="9464040" y="1828800"/>
            <a:ext cx="822960" cy="822960"/>
          </a:xfrm>
          <a:prstGeom prst="rightArrow">
            <a:avLst/>
          </a:prstGeom>
          <a:solidFill>
            <a:srgbClr val="E0AA5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5" name="TextBox 14"/>
          <p:cNvSpPr txBox="1"/>
          <p:nvPr/>
        </p:nvSpPr>
        <p:spPr>
          <a:xfrm>
            <a:off x="8549640" y="2788920"/>
            <a:ext cx="2743200" cy="365760"/>
          </a:xfrm>
          <a:prstGeom prst="rect">
            <a:avLst/>
          </a:prstGeom>
          <a:noFill/>
        </p:spPr>
        <p:txBody>
          <a:bodyPr wrap="square" lIns="73152" tIns="36576" rIns="73152" bIns="36576">
            <a:spAutoFit/>
          </a:bodyPr>
          <a:lstStyle/>
          <a:p>
            <a:pPr algn="ctr">
              <a:defRPr sz="2200" b="1">
                <a:solidFill>
                  <a:srgbClr val="142A36"/>
                </a:solidFill>
                <a:latin typeface="Aptos"/>
              </a:defRPr>
            </a:pPr>
            <a:r>
              <a:t>Practice</a:t>
            </a:r>
          </a:p>
        </p:txBody>
      </p:sp>
      <p:sp>
        <p:nvSpPr>
          <p:cNvPr id="16" name="TextBox 15"/>
          <p:cNvSpPr txBox="1"/>
          <p:nvPr/>
        </p:nvSpPr>
        <p:spPr>
          <a:xfrm>
            <a:off x="8641080" y="3310128"/>
            <a:ext cx="2560320" cy="1005840"/>
          </a:xfrm>
          <a:prstGeom prst="rect">
            <a:avLst/>
          </a:prstGeom>
          <a:noFill/>
        </p:spPr>
        <p:txBody>
          <a:bodyPr wrap="square" lIns="73152" tIns="36576" rIns="73152" bIns="36576">
            <a:spAutoFit/>
          </a:bodyPr>
          <a:lstStyle/>
          <a:p>
            <a:pPr algn="ctr">
              <a:defRPr sz="1400" b="0">
                <a:solidFill>
                  <a:srgbClr val="323232"/>
                </a:solidFill>
                <a:latin typeface="Aptos"/>
              </a:defRPr>
            </a:pPr>
            <a:r>
              <a:t>Leave worship as people kept by God and sent into daily life.</a:t>
            </a:r>
          </a:p>
        </p:txBody>
      </p:sp>
      <p:sp>
        <p:nvSpPr>
          <p:cNvPr id="17" name="TextBox 16"/>
          <p:cNvSpPr txBox="1"/>
          <p:nvPr/>
        </p:nvSpPr>
        <p:spPr>
          <a:xfrm>
            <a:off x="502920" y="6473952"/>
            <a:ext cx="6400800" cy="228600"/>
          </a:xfrm>
          <a:prstGeom prst="rect">
            <a:avLst/>
          </a:prstGeom>
          <a:noFill/>
        </p:spPr>
        <p:txBody>
          <a:bodyPr wrap="square" lIns="73152" tIns="36576" rIns="73152" bIns="36576">
            <a:spAutoFit/>
          </a:bodyPr>
          <a:lstStyle/>
          <a:p>
            <a:pPr>
              <a:defRPr sz="800" b="0">
                <a:solidFill>
                  <a:srgbClr val="6E5A46"/>
                </a:solidFill>
                <a:latin typeface="Aptos"/>
              </a:defRPr>
            </a:pPr>
            <a:r>
              <a:t>Prepared for teaching and small group use - hymninfo.com</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visual2_dark.jpg"/>
          <p:cNvPicPr>
            <a:picLocks noChangeAspect="1"/>
          </p:cNvPicPr>
          <p:nvPr/>
        </p:nvPicPr>
        <p:blipFill>
          <a:blip r:embed="rId2"/>
          <a:stretch>
            <a:fillRect/>
          </a:stretch>
        </p:blipFill>
        <p:spPr>
          <a:xfrm>
            <a:off x="0" y="0"/>
            <a:ext cx="12191695" cy="6858000"/>
          </a:xfrm>
          <a:prstGeom prst="rect">
            <a:avLst/>
          </a:prstGeom>
        </p:spPr>
      </p:pic>
      <p:sp>
        <p:nvSpPr>
          <p:cNvPr id="4" name="TextBox 3"/>
          <p:cNvSpPr txBox="1"/>
          <p:nvPr/>
        </p:nvSpPr>
        <p:spPr>
          <a:xfrm>
            <a:off x="822960" y="685800"/>
            <a:ext cx="5486400" cy="502920"/>
          </a:xfrm>
          <a:prstGeom prst="rect">
            <a:avLst/>
          </a:prstGeom>
          <a:noFill/>
        </p:spPr>
        <p:txBody>
          <a:bodyPr wrap="square" lIns="73152" tIns="36576" rIns="73152" bIns="36576">
            <a:spAutoFit/>
          </a:bodyPr>
          <a:lstStyle/>
          <a:p>
            <a:pPr>
              <a:defRPr sz="3400" b="1">
                <a:solidFill>
                  <a:srgbClr val="FFFFFF"/>
                </a:solidFill>
                <a:latin typeface="Aptos"/>
              </a:defRPr>
            </a:pPr>
            <a:r>
              <a:t>Closing Prayer</a:t>
            </a:r>
          </a:p>
        </p:txBody>
      </p:sp>
      <p:sp>
        <p:nvSpPr>
          <p:cNvPr id="5" name="TextBox 4"/>
          <p:cNvSpPr txBox="1"/>
          <p:nvPr/>
        </p:nvSpPr>
        <p:spPr>
          <a:xfrm>
            <a:off x="868680" y="1600200"/>
            <a:ext cx="6400800" cy="1645920"/>
          </a:xfrm>
          <a:prstGeom prst="rect">
            <a:avLst/>
          </a:prstGeom>
          <a:noFill/>
        </p:spPr>
        <p:txBody>
          <a:bodyPr wrap="square" lIns="73152" tIns="36576" rIns="73152" bIns="36576">
            <a:spAutoFit/>
          </a:bodyPr>
          <a:lstStyle/>
          <a:p>
            <a:pPr>
              <a:defRPr sz="2200" b="0">
                <a:solidFill>
                  <a:srgbClr val="FCF4E2"/>
                </a:solidFill>
                <a:latin typeface="Aptos"/>
              </a:defRPr>
            </a:pPr>
            <a:r>
              <a:t>Lord, bless your people and keep them. Make your face shine upon us and be gracious to us. Lift up your countenance upon your church, and give us peace through Jesus Christ our Lord. Amen.</a:t>
            </a:r>
          </a:p>
        </p:txBody>
      </p:sp>
      <p:sp>
        <p:nvSpPr>
          <p:cNvPr id="6" name="TextBox 5"/>
          <p:cNvSpPr txBox="1"/>
          <p:nvPr/>
        </p:nvSpPr>
        <p:spPr>
          <a:xfrm>
            <a:off x="868680" y="5715000"/>
            <a:ext cx="10424160" cy="320040"/>
          </a:xfrm>
          <a:prstGeom prst="rect">
            <a:avLst/>
          </a:prstGeom>
          <a:noFill/>
        </p:spPr>
        <p:txBody>
          <a:bodyPr wrap="square" lIns="73152" tIns="36576" rIns="73152" bIns="36576">
            <a:spAutoFit/>
          </a:bodyPr>
          <a:lstStyle/>
          <a:p>
            <a:pPr>
              <a:defRPr sz="900" b="0">
                <a:solidFill>
                  <a:srgbClr val="FCF4E2"/>
                </a:solidFill>
                <a:latin typeface="Aptos"/>
              </a:defRPr>
            </a:pPr>
            <a:r>
              <a:t>© HymnInfo.com. Free for personal, church, classroom, and small-group teaching use. Please do not sell, repost, or redistribute as downloadable files without permission.</a:t>
            </a:r>
          </a:p>
        </p:txBody>
      </p:sp>
      <p:sp>
        <p:nvSpPr>
          <p:cNvPr id="7" name="TextBox 6"/>
          <p:cNvSpPr txBox="1"/>
          <p:nvPr/>
        </p:nvSpPr>
        <p:spPr>
          <a:xfrm>
            <a:off x="502920" y="6473952"/>
            <a:ext cx="6400800" cy="228600"/>
          </a:xfrm>
          <a:prstGeom prst="rect">
            <a:avLst/>
          </a:prstGeom>
          <a:noFill/>
        </p:spPr>
        <p:txBody>
          <a:bodyPr wrap="square" lIns="73152" tIns="36576" rIns="73152" bIns="36576">
            <a:spAutoFit/>
          </a:bodyPr>
          <a:lstStyle/>
          <a:p>
            <a:pPr>
              <a:defRPr sz="800" b="0">
                <a:solidFill>
                  <a:srgbClr val="FCF4E2"/>
                </a:solidFill>
                <a:latin typeface="Aptos"/>
              </a:defRPr>
            </a:pPr>
            <a:r>
              <a:t>Prepared for teaching and small group use - hymninfo.com</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visual5_dark.jpg"/>
          <p:cNvPicPr>
            <a:picLocks noChangeAspect="1"/>
          </p:cNvPicPr>
          <p:nvPr/>
        </p:nvPicPr>
        <p:blipFill>
          <a:blip r:embed="rId2"/>
          <a:stretch>
            <a:fillRect/>
          </a:stretch>
        </p:blipFill>
        <p:spPr>
          <a:xfrm>
            <a:off x="0" y="0"/>
            <a:ext cx="12191695" cy="6858000"/>
          </a:xfrm>
          <a:prstGeom prst="rect">
            <a:avLst/>
          </a:prstGeom>
        </p:spPr>
      </p:pic>
      <p:sp>
        <p:nvSpPr>
          <p:cNvPr id="4" name="TextBox 3"/>
          <p:cNvSpPr txBox="1"/>
          <p:nvPr/>
        </p:nvSpPr>
        <p:spPr>
          <a:xfrm>
            <a:off x="822960" y="2331720"/>
            <a:ext cx="5029200" cy="457200"/>
          </a:xfrm>
          <a:prstGeom prst="rect">
            <a:avLst/>
          </a:prstGeom>
          <a:noFill/>
        </p:spPr>
        <p:txBody>
          <a:bodyPr wrap="square" lIns="73152" tIns="36576" rIns="73152" bIns="36576">
            <a:spAutoFit/>
          </a:bodyPr>
          <a:lstStyle/>
          <a:p>
            <a:pPr>
              <a:defRPr sz="3000" b="1">
                <a:solidFill>
                  <a:srgbClr val="FFFFFF"/>
                </a:solidFill>
                <a:latin typeface="Aptos"/>
              </a:defRPr>
            </a:pPr>
            <a:r>
              <a:t>Usage Notice</a:t>
            </a:r>
          </a:p>
        </p:txBody>
      </p:sp>
      <p:sp>
        <p:nvSpPr>
          <p:cNvPr id="5" name="TextBox 4"/>
          <p:cNvSpPr txBox="1"/>
          <p:nvPr/>
        </p:nvSpPr>
        <p:spPr>
          <a:xfrm>
            <a:off x="868680" y="3063240"/>
            <a:ext cx="6949440" cy="731520"/>
          </a:xfrm>
          <a:prstGeom prst="rect">
            <a:avLst/>
          </a:prstGeom>
          <a:noFill/>
        </p:spPr>
        <p:txBody>
          <a:bodyPr wrap="square" lIns="73152" tIns="36576" rIns="73152" bIns="36576">
            <a:spAutoFit/>
          </a:bodyPr>
          <a:lstStyle/>
          <a:p>
            <a:pPr>
              <a:defRPr sz="1600" b="0">
                <a:solidFill>
                  <a:srgbClr val="FCF4E2"/>
                </a:solidFill>
                <a:latin typeface="Aptos"/>
              </a:defRPr>
            </a:pPr>
            <a:r>
              <a:t>© HymnInfo.com. Free for personal, church, classroom, and small-group teaching use. Please do not sell, repost, or redistribute as downloadable files without permission.</a:t>
            </a:r>
          </a:p>
        </p:txBody>
      </p:sp>
      <p:sp>
        <p:nvSpPr>
          <p:cNvPr id="6" name="TextBox 5"/>
          <p:cNvSpPr txBox="1"/>
          <p:nvPr/>
        </p:nvSpPr>
        <p:spPr>
          <a:xfrm>
            <a:off x="502920" y="6473952"/>
            <a:ext cx="6400800" cy="228600"/>
          </a:xfrm>
          <a:prstGeom prst="rect">
            <a:avLst/>
          </a:prstGeom>
          <a:noFill/>
        </p:spPr>
        <p:txBody>
          <a:bodyPr wrap="square" lIns="73152" tIns="36576" rIns="73152" bIns="36576">
            <a:spAutoFit/>
          </a:bodyPr>
          <a:lstStyle/>
          <a:p>
            <a:pPr>
              <a:defRPr sz="800" b="0">
                <a:solidFill>
                  <a:srgbClr val="FCF4E2"/>
                </a:solidFill>
                <a:latin typeface="Aptos"/>
              </a:defRPr>
            </a:pPr>
            <a:r>
              <a:t>Prepared for teaching and small group use - hymninfo.com</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visual4_light.jpg"/>
          <p:cNvPicPr>
            <a:picLocks noChangeAspect="1"/>
          </p:cNvPicPr>
          <p:nvPr/>
        </p:nvPicPr>
        <p:blipFill>
          <a:blip r:embed="rId2"/>
          <a:stretch>
            <a:fillRect/>
          </a:stretch>
        </p:blipFill>
        <p:spPr>
          <a:xfrm>
            <a:off x="0" y="0"/>
            <a:ext cx="12191695" cy="6858000"/>
          </a:xfrm>
          <a:prstGeom prst="rect">
            <a:avLst/>
          </a:prstGeom>
        </p:spPr>
      </p:pic>
      <p:sp>
        <p:nvSpPr>
          <p:cNvPr id="3" name="Rounded Rectangle 2"/>
          <p:cNvSpPr/>
          <p:nvPr/>
        </p:nvSpPr>
        <p:spPr>
          <a:xfrm>
            <a:off x="594360" y="502920"/>
            <a:ext cx="6400800" cy="5532120"/>
          </a:xfrm>
          <a:prstGeom prst="roundRect">
            <a:avLst/>
          </a:prstGeom>
          <a:solidFill>
            <a:srgbClr val="FFF8EA"/>
          </a:solidFill>
          <a:ln>
            <a:solidFill>
              <a:srgbClr val="DCBB87"/>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 name="TextBox 3"/>
          <p:cNvSpPr txBox="1"/>
          <p:nvPr/>
        </p:nvSpPr>
        <p:spPr>
          <a:xfrm>
            <a:off x="822960" y="777240"/>
            <a:ext cx="5852160" cy="502920"/>
          </a:xfrm>
          <a:prstGeom prst="rect">
            <a:avLst/>
          </a:prstGeom>
          <a:noFill/>
        </p:spPr>
        <p:txBody>
          <a:bodyPr wrap="square" lIns="73152" tIns="36576" rIns="73152" bIns="36576">
            <a:spAutoFit/>
          </a:bodyPr>
          <a:lstStyle/>
          <a:p>
            <a:pPr>
              <a:defRPr sz="2700" b="1">
                <a:solidFill>
                  <a:srgbClr val="142A36"/>
                </a:solidFill>
                <a:latin typeface="Aptos"/>
              </a:defRPr>
            </a:pPr>
            <a:r>
              <a:t>Hymn Identity</a:t>
            </a:r>
          </a:p>
        </p:txBody>
      </p:sp>
      <p:sp>
        <p:nvSpPr>
          <p:cNvPr id="5" name="Oval 4"/>
          <p:cNvSpPr/>
          <p:nvPr/>
        </p:nvSpPr>
        <p:spPr>
          <a:xfrm>
            <a:off x="914400" y="1581912"/>
            <a:ext cx="109728" cy="109728"/>
          </a:xfrm>
          <a:prstGeom prst="ellipse">
            <a:avLst/>
          </a:prstGeom>
          <a:solidFill>
            <a:srgbClr val="E0AA5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6" name="TextBox 5"/>
          <p:cNvSpPr txBox="1"/>
          <p:nvPr/>
        </p:nvSpPr>
        <p:spPr>
          <a:xfrm>
            <a:off x="1143000" y="1508760"/>
            <a:ext cx="5440680" cy="502920"/>
          </a:xfrm>
          <a:prstGeom prst="rect">
            <a:avLst/>
          </a:prstGeom>
          <a:noFill/>
        </p:spPr>
        <p:txBody>
          <a:bodyPr wrap="square" lIns="73152" tIns="36576" rIns="73152" bIns="36576">
            <a:spAutoFit/>
          </a:bodyPr>
          <a:lstStyle/>
          <a:p>
            <a:pPr>
              <a:defRPr sz="1500" b="0">
                <a:solidFill>
                  <a:srgbClr val="2D2D2D"/>
                </a:solidFill>
                <a:latin typeface="Aptos"/>
              </a:defRPr>
            </a:pPr>
            <a:r>
              <a:t>Title: The Lord Bless You and Keep You</a:t>
            </a:r>
          </a:p>
        </p:txBody>
      </p:sp>
      <p:sp>
        <p:nvSpPr>
          <p:cNvPr id="7" name="Oval 6"/>
          <p:cNvSpPr/>
          <p:nvPr/>
        </p:nvSpPr>
        <p:spPr>
          <a:xfrm>
            <a:off x="914400" y="2240280"/>
            <a:ext cx="109728" cy="109728"/>
          </a:xfrm>
          <a:prstGeom prst="ellipse">
            <a:avLst/>
          </a:prstGeom>
          <a:solidFill>
            <a:srgbClr val="E0AA5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8" name="TextBox 7"/>
          <p:cNvSpPr txBox="1"/>
          <p:nvPr/>
        </p:nvSpPr>
        <p:spPr>
          <a:xfrm>
            <a:off x="1143000" y="2167128"/>
            <a:ext cx="5440680" cy="502920"/>
          </a:xfrm>
          <a:prstGeom prst="rect">
            <a:avLst/>
          </a:prstGeom>
          <a:noFill/>
        </p:spPr>
        <p:txBody>
          <a:bodyPr wrap="square" lIns="73152" tIns="36576" rIns="73152" bIns="36576">
            <a:spAutoFit/>
          </a:bodyPr>
          <a:lstStyle/>
          <a:p>
            <a:pPr>
              <a:defRPr sz="1500" b="0">
                <a:solidFill>
                  <a:srgbClr val="2D2D2D"/>
                </a:solidFill>
                <a:latin typeface="Aptos"/>
              </a:defRPr>
            </a:pPr>
            <a:r>
              <a:t>Composer: Peter Christian Lutkin (1858–1931)</a:t>
            </a:r>
          </a:p>
        </p:txBody>
      </p:sp>
      <p:sp>
        <p:nvSpPr>
          <p:cNvPr id="9" name="Oval 8"/>
          <p:cNvSpPr/>
          <p:nvPr/>
        </p:nvSpPr>
        <p:spPr>
          <a:xfrm>
            <a:off x="914400" y="2898648"/>
            <a:ext cx="109728" cy="109728"/>
          </a:xfrm>
          <a:prstGeom prst="ellipse">
            <a:avLst/>
          </a:prstGeom>
          <a:solidFill>
            <a:srgbClr val="E0AA5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0" name="TextBox 9"/>
          <p:cNvSpPr txBox="1"/>
          <p:nvPr/>
        </p:nvSpPr>
        <p:spPr>
          <a:xfrm>
            <a:off x="1143000" y="2825496"/>
            <a:ext cx="5440680" cy="502920"/>
          </a:xfrm>
          <a:prstGeom prst="rect">
            <a:avLst/>
          </a:prstGeom>
          <a:noFill/>
        </p:spPr>
        <p:txBody>
          <a:bodyPr wrap="square" lIns="73152" tIns="36576" rIns="73152" bIns="36576">
            <a:spAutoFit/>
          </a:bodyPr>
          <a:lstStyle/>
          <a:p>
            <a:pPr>
              <a:defRPr sz="1500" b="0">
                <a:solidFill>
                  <a:srgbClr val="2D2D2D"/>
                </a:solidFill>
                <a:latin typeface="Aptos"/>
              </a:defRPr>
            </a:pPr>
            <a:r>
              <a:t>Text: Numbers 6:24–26</a:t>
            </a:r>
          </a:p>
        </p:txBody>
      </p:sp>
      <p:sp>
        <p:nvSpPr>
          <p:cNvPr id="11" name="Oval 10"/>
          <p:cNvSpPr/>
          <p:nvPr/>
        </p:nvSpPr>
        <p:spPr>
          <a:xfrm>
            <a:off x="914400" y="3557015"/>
            <a:ext cx="109728" cy="109728"/>
          </a:xfrm>
          <a:prstGeom prst="ellipse">
            <a:avLst/>
          </a:prstGeom>
          <a:solidFill>
            <a:srgbClr val="E0AA5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2" name="TextBox 11"/>
          <p:cNvSpPr txBox="1"/>
          <p:nvPr/>
        </p:nvSpPr>
        <p:spPr>
          <a:xfrm>
            <a:off x="1143000" y="3483863"/>
            <a:ext cx="5440680" cy="502920"/>
          </a:xfrm>
          <a:prstGeom prst="rect">
            <a:avLst/>
          </a:prstGeom>
          <a:noFill/>
        </p:spPr>
        <p:txBody>
          <a:bodyPr wrap="square" lIns="73152" tIns="36576" rIns="73152" bIns="36576">
            <a:spAutoFit/>
          </a:bodyPr>
          <a:lstStyle/>
          <a:p>
            <a:pPr>
              <a:defRPr sz="1500" b="0">
                <a:solidFill>
                  <a:srgbClr val="2D2D2D"/>
                </a:solidFill>
                <a:latin typeface="Aptos"/>
              </a:defRPr>
            </a:pPr>
            <a:r>
              <a:t>Form: compact SATB choral benediction rather than a stanza hymn</a:t>
            </a:r>
          </a:p>
        </p:txBody>
      </p:sp>
      <p:sp>
        <p:nvSpPr>
          <p:cNvPr id="13" name="Oval 12"/>
          <p:cNvSpPr/>
          <p:nvPr/>
        </p:nvSpPr>
        <p:spPr>
          <a:xfrm>
            <a:off x="914400" y="4215383"/>
            <a:ext cx="109728" cy="109728"/>
          </a:xfrm>
          <a:prstGeom prst="ellipse">
            <a:avLst/>
          </a:prstGeom>
          <a:solidFill>
            <a:srgbClr val="E0AA5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4" name="TextBox 13"/>
          <p:cNvSpPr txBox="1"/>
          <p:nvPr/>
        </p:nvSpPr>
        <p:spPr>
          <a:xfrm>
            <a:off x="1143000" y="4142231"/>
            <a:ext cx="5440680" cy="502920"/>
          </a:xfrm>
          <a:prstGeom prst="rect">
            <a:avLst/>
          </a:prstGeom>
          <a:noFill/>
        </p:spPr>
        <p:txBody>
          <a:bodyPr wrap="square" lIns="73152" tIns="36576" rIns="73152" bIns="36576">
            <a:spAutoFit/>
          </a:bodyPr>
          <a:lstStyle/>
          <a:p>
            <a:pPr>
              <a:defRPr sz="1500" b="0">
                <a:solidFill>
                  <a:srgbClr val="2D2D2D"/>
                </a:solidFill>
                <a:latin typeface="Aptos"/>
              </a:defRPr>
            </a:pPr>
            <a:r>
              <a:t>Distinctive feature: the extended sevenfold Amen</a:t>
            </a:r>
          </a:p>
        </p:txBody>
      </p:sp>
      <p:pic>
        <p:nvPicPr>
          <p:cNvPr id="15" name="Picture 14" descr="visual4.jpg"/>
          <p:cNvPicPr>
            <a:picLocks noChangeAspect="1"/>
          </p:cNvPicPr>
          <p:nvPr/>
        </p:nvPicPr>
        <p:blipFill>
          <a:blip r:embed="rId3"/>
          <a:stretch>
            <a:fillRect/>
          </a:stretch>
        </p:blipFill>
        <p:spPr>
          <a:xfrm>
            <a:off x="7315200" y="685800"/>
            <a:ext cx="4251960" cy="5074920"/>
          </a:xfrm>
          <a:prstGeom prst="rect">
            <a:avLst/>
          </a:prstGeom>
        </p:spPr>
      </p:pic>
      <p:sp>
        <p:nvSpPr>
          <p:cNvPr id="16" name="Rectangle 15"/>
          <p:cNvSpPr/>
          <p:nvPr/>
        </p:nvSpPr>
        <p:spPr>
          <a:xfrm>
            <a:off x="7315200" y="685800"/>
            <a:ext cx="4251960" cy="5074920"/>
          </a:xfrm>
          <a:prstGeom prst="rect">
            <a:avLst/>
          </a:prstGeom>
          <a:noFill/>
          <a:ln w="19050">
            <a:solidFill>
              <a:srgbClr val="E0AA56"/>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7" name="TextBox 16"/>
          <p:cNvSpPr txBox="1"/>
          <p:nvPr/>
        </p:nvSpPr>
        <p:spPr>
          <a:xfrm>
            <a:off x="502920" y="6473952"/>
            <a:ext cx="6400800" cy="228600"/>
          </a:xfrm>
          <a:prstGeom prst="rect">
            <a:avLst/>
          </a:prstGeom>
          <a:noFill/>
        </p:spPr>
        <p:txBody>
          <a:bodyPr wrap="square" lIns="73152" tIns="36576" rIns="73152" bIns="36576">
            <a:spAutoFit/>
          </a:bodyPr>
          <a:lstStyle/>
          <a:p>
            <a:pPr>
              <a:defRPr sz="800" b="0">
                <a:solidFill>
                  <a:srgbClr val="6E5A46"/>
                </a:solidFill>
                <a:latin typeface="Aptos"/>
              </a:defRPr>
            </a:pPr>
            <a:r>
              <a:t>Prepared for teaching and small group use - hymninfo.com</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visual2_dark.jpg"/>
          <p:cNvPicPr>
            <a:picLocks noChangeAspect="1"/>
          </p:cNvPicPr>
          <p:nvPr/>
        </p:nvPicPr>
        <p:blipFill>
          <a:blip r:embed="rId2"/>
          <a:stretch>
            <a:fillRect/>
          </a:stretch>
        </p:blipFill>
        <p:spPr>
          <a:xfrm>
            <a:off x="0" y="0"/>
            <a:ext cx="12191695" cy="6858000"/>
          </a:xfrm>
          <a:prstGeom prst="rect">
            <a:avLst/>
          </a:prstGeom>
        </p:spPr>
      </p:pic>
      <p:sp>
        <p:nvSpPr>
          <p:cNvPr id="4" name="TextBox 3"/>
          <p:cNvSpPr txBox="1"/>
          <p:nvPr/>
        </p:nvSpPr>
        <p:spPr>
          <a:xfrm>
            <a:off x="777240" y="2240280"/>
            <a:ext cx="7498079" cy="731520"/>
          </a:xfrm>
          <a:prstGeom prst="rect">
            <a:avLst/>
          </a:prstGeom>
          <a:noFill/>
        </p:spPr>
        <p:txBody>
          <a:bodyPr wrap="square" lIns="73152" tIns="36576" rIns="73152" bIns="36576">
            <a:spAutoFit/>
          </a:bodyPr>
          <a:lstStyle/>
          <a:p>
            <a:pPr>
              <a:defRPr sz="3800" b="1">
                <a:solidFill>
                  <a:srgbClr val="FFFFFF"/>
                </a:solidFill>
                <a:latin typeface="Aptos"/>
              </a:defRPr>
            </a:pPr>
            <a:r>
              <a:t>Historical Setting</a:t>
            </a:r>
          </a:p>
        </p:txBody>
      </p:sp>
      <p:sp>
        <p:nvSpPr>
          <p:cNvPr id="5" name="TextBox 4"/>
          <p:cNvSpPr txBox="1"/>
          <p:nvPr/>
        </p:nvSpPr>
        <p:spPr>
          <a:xfrm>
            <a:off x="822960" y="2971800"/>
            <a:ext cx="6858000" cy="548640"/>
          </a:xfrm>
          <a:prstGeom prst="rect">
            <a:avLst/>
          </a:prstGeom>
          <a:noFill/>
        </p:spPr>
        <p:txBody>
          <a:bodyPr wrap="square" lIns="73152" tIns="36576" rIns="73152" bIns="36576">
            <a:spAutoFit/>
          </a:bodyPr>
          <a:lstStyle/>
          <a:p>
            <a:pPr>
              <a:defRPr sz="1800" b="0">
                <a:solidFill>
                  <a:srgbClr val="E0AA56"/>
                </a:solidFill>
                <a:latin typeface="Aptos"/>
              </a:defRPr>
            </a:pPr>
            <a:r>
              <a:t>A biblical blessing given new life in American choral worship.</a:t>
            </a:r>
          </a:p>
        </p:txBody>
      </p:sp>
      <p:sp>
        <p:nvSpPr>
          <p:cNvPr id="6" name="TextBox 5"/>
          <p:cNvSpPr txBox="1"/>
          <p:nvPr/>
        </p:nvSpPr>
        <p:spPr>
          <a:xfrm>
            <a:off x="502920" y="6473952"/>
            <a:ext cx="6400800" cy="228600"/>
          </a:xfrm>
          <a:prstGeom prst="rect">
            <a:avLst/>
          </a:prstGeom>
          <a:noFill/>
        </p:spPr>
        <p:txBody>
          <a:bodyPr wrap="square" lIns="73152" tIns="36576" rIns="73152" bIns="36576">
            <a:spAutoFit/>
          </a:bodyPr>
          <a:lstStyle/>
          <a:p>
            <a:pPr>
              <a:defRPr sz="800" b="0">
                <a:solidFill>
                  <a:srgbClr val="FCF4E2"/>
                </a:solidFill>
                <a:latin typeface="Aptos"/>
              </a:defRPr>
            </a:pPr>
            <a:r>
              <a:t>Prepared for teaching and small group use - hymninfo.com</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visual1_light.jpg"/>
          <p:cNvPicPr>
            <a:picLocks noChangeAspect="1"/>
          </p:cNvPicPr>
          <p:nvPr/>
        </p:nvPicPr>
        <p:blipFill>
          <a:blip r:embed="rId2"/>
          <a:stretch>
            <a:fillRect/>
          </a:stretch>
        </p:blipFill>
        <p:spPr>
          <a:xfrm>
            <a:off x="0" y="0"/>
            <a:ext cx="12191695" cy="6858000"/>
          </a:xfrm>
          <a:prstGeom prst="rect">
            <a:avLst/>
          </a:prstGeom>
        </p:spPr>
      </p:pic>
      <p:sp>
        <p:nvSpPr>
          <p:cNvPr id="3" name="Rounded Rectangle 2"/>
          <p:cNvSpPr/>
          <p:nvPr/>
        </p:nvSpPr>
        <p:spPr>
          <a:xfrm>
            <a:off x="594360" y="502920"/>
            <a:ext cx="6400800" cy="5532120"/>
          </a:xfrm>
          <a:prstGeom prst="roundRect">
            <a:avLst/>
          </a:prstGeom>
          <a:solidFill>
            <a:srgbClr val="FFF8EA"/>
          </a:solidFill>
          <a:ln>
            <a:solidFill>
              <a:srgbClr val="DCBB87"/>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 name="TextBox 3"/>
          <p:cNvSpPr txBox="1"/>
          <p:nvPr/>
        </p:nvSpPr>
        <p:spPr>
          <a:xfrm>
            <a:off x="822960" y="777240"/>
            <a:ext cx="5852160" cy="502920"/>
          </a:xfrm>
          <a:prstGeom prst="rect">
            <a:avLst/>
          </a:prstGeom>
          <a:noFill/>
        </p:spPr>
        <p:txBody>
          <a:bodyPr wrap="square" lIns="73152" tIns="36576" rIns="73152" bIns="36576">
            <a:spAutoFit/>
          </a:bodyPr>
          <a:lstStyle/>
          <a:p>
            <a:pPr>
              <a:defRPr sz="2700" b="1">
                <a:solidFill>
                  <a:srgbClr val="142A36"/>
                </a:solidFill>
                <a:latin typeface="Aptos"/>
              </a:defRPr>
            </a:pPr>
            <a:r>
              <a:t>Peter Christian Lutkin</a:t>
            </a:r>
          </a:p>
        </p:txBody>
      </p:sp>
      <p:sp>
        <p:nvSpPr>
          <p:cNvPr id="5" name="Oval 4"/>
          <p:cNvSpPr/>
          <p:nvPr/>
        </p:nvSpPr>
        <p:spPr>
          <a:xfrm>
            <a:off x="914400" y="1581912"/>
            <a:ext cx="109728" cy="109728"/>
          </a:xfrm>
          <a:prstGeom prst="ellipse">
            <a:avLst/>
          </a:prstGeom>
          <a:solidFill>
            <a:srgbClr val="E0AA5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6" name="TextBox 5"/>
          <p:cNvSpPr txBox="1"/>
          <p:nvPr/>
        </p:nvSpPr>
        <p:spPr>
          <a:xfrm>
            <a:off x="1143000" y="1508760"/>
            <a:ext cx="5440680" cy="502920"/>
          </a:xfrm>
          <a:prstGeom prst="rect">
            <a:avLst/>
          </a:prstGeom>
          <a:noFill/>
        </p:spPr>
        <p:txBody>
          <a:bodyPr wrap="square" lIns="73152" tIns="36576" rIns="73152" bIns="36576">
            <a:spAutoFit/>
          </a:bodyPr>
          <a:lstStyle/>
          <a:p>
            <a:pPr>
              <a:defRPr sz="1500" b="0">
                <a:solidFill>
                  <a:srgbClr val="2D2D2D"/>
                </a:solidFill>
                <a:latin typeface="Aptos"/>
              </a:defRPr>
            </a:pPr>
            <a:r>
              <a:t>American organist, conductor, composer, and music educator.</a:t>
            </a:r>
          </a:p>
        </p:txBody>
      </p:sp>
      <p:sp>
        <p:nvSpPr>
          <p:cNvPr id="7" name="Oval 6"/>
          <p:cNvSpPr/>
          <p:nvPr/>
        </p:nvSpPr>
        <p:spPr>
          <a:xfrm>
            <a:off x="914400" y="2240280"/>
            <a:ext cx="109728" cy="109728"/>
          </a:xfrm>
          <a:prstGeom prst="ellipse">
            <a:avLst/>
          </a:prstGeom>
          <a:solidFill>
            <a:srgbClr val="E0AA5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8" name="TextBox 7"/>
          <p:cNvSpPr txBox="1"/>
          <p:nvPr/>
        </p:nvSpPr>
        <p:spPr>
          <a:xfrm>
            <a:off x="1143000" y="2167128"/>
            <a:ext cx="5440680" cy="502920"/>
          </a:xfrm>
          <a:prstGeom prst="rect">
            <a:avLst/>
          </a:prstGeom>
          <a:noFill/>
        </p:spPr>
        <p:txBody>
          <a:bodyPr wrap="square" lIns="73152" tIns="36576" rIns="73152" bIns="36576">
            <a:spAutoFit/>
          </a:bodyPr>
          <a:lstStyle/>
          <a:p>
            <a:pPr>
              <a:defRPr sz="1500" b="0">
                <a:solidFill>
                  <a:srgbClr val="2D2D2D"/>
                </a:solidFill>
                <a:latin typeface="Aptos"/>
              </a:defRPr>
            </a:pPr>
            <a:r>
              <a:t>Served churches in Chicago and shaped music education at Northwestern University.</a:t>
            </a:r>
          </a:p>
        </p:txBody>
      </p:sp>
      <p:sp>
        <p:nvSpPr>
          <p:cNvPr id="9" name="Oval 8"/>
          <p:cNvSpPr/>
          <p:nvPr/>
        </p:nvSpPr>
        <p:spPr>
          <a:xfrm>
            <a:off x="914400" y="2898648"/>
            <a:ext cx="109728" cy="109728"/>
          </a:xfrm>
          <a:prstGeom prst="ellipse">
            <a:avLst/>
          </a:prstGeom>
          <a:solidFill>
            <a:srgbClr val="E0AA5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0" name="TextBox 9"/>
          <p:cNvSpPr txBox="1"/>
          <p:nvPr/>
        </p:nvSpPr>
        <p:spPr>
          <a:xfrm>
            <a:off x="1143000" y="2825496"/>
            <a:ext cx="5440680" cy="502920"/>
          </a:xfrm>
          <a:prstGeom prst="rect">
            <a:avLst/>
          </a:prstGeom>
          <a:noFill/>
        </p:spPr>
        <p:txBody>
          <a:bodyPr wrap="square" lIns="73152" tIns="36576" rIns="73152" bIns="36576">
            <a:spAutoFit/>
          </a:bodyPr>
          <a:lstStyle/>
          <a:p>
            <a:pPr>
              <a:defRPr sz="1500" b="0">
                <a:solidFill>
                  <a:srgbClr val="2D2D2D"/>
                </a:solidFill>
                <a:latin typeface="Aptos"/>
              </a:defRPr>
            </a:pPr>
            <a:r>
              <a:t>This benediction became his best-known sacred composition.</a:t>
            </a:r>
          </a:p>
        </p:txBody>
      </p:sp>
      <p:sp>
        <p:nvSpPr>
          <p:cNvPr id="11" name="Oval 10"/>
          <p:cNvSpPr/>
          <p:nvPr/>
        </p:nvSpPr>
        <p:spPr>
          <a:xfrm>
            <a:off x="914400" y="3557015"/>
            <a:ext cx="109728" cy="109728"/>
          </a:xfrm>
          <a:prstGeom prst="ellipse">
            <a:avLst/>
          </a:prstGeom>
          <a:solidFill>
            <a:srgbClr val="E0AA5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2" name="TextBox 11"/>
          <p:cNvSpPr txBox="1"/>
          <p:nvPr/>
        </p:nvSpPr>
        <p:spPr>
          <a:xfrm>
            <a:off x="1143000" y="3483863"/>
            <a:ext cx="5440680" cy="502920"/>
          </a:xfrm>
          <a:prstGeom prst="rect">
            <a:avLst/>
          </a:prstGeom>
          <a:noFill/>
        </p:spPr>
        <p:txBody>
          <a:bodyPr wrap="square" lIns="73152" tIns="36576" rIns="73152" bIns="36576">
            <a:spAutoFit/>
          </a:bodyPr>
          <a:lstStyle/>
          <a:p>
            <a:pPr>
              <a:defRPr sz="1500" b="0">
                <a:solidFill>
                  <a:srgbClr val="2D2D2D"/>
                </a:solidFill>
                <a:latin typeface="Aptos"/>
              </a:defRPr>
            </a:pPr>
            <a:r>
              <a:t>The setting gained wide use in church, school, college, and community choirs.</a:t>
            </a:r>
          </a:p>
        </p:txBody>
      </p:sp>
      <p:pic>
        <p:nvPicPr>
          <p:cNvPr id="13" name="Picture 12" descr="visual1.jpg"/>
          <p:cNvPicPr>
            <a:picLocks noChangeAspect="1"/>
          </p:cNvPicPr>
          <p:nvPr/>
        </p:nvPicPr>
        <p:blipFill>
          <a:blip r:embed="rId3"/>
          <a:stretch>
            <a:fillRect/>
          </a:stretch>
        </p:blipFill>
        <p:spPr>
          <a:xfrm>
            <a:off x="7315200" y="685800"/>
            <a:ext cx="4251960" cy="5074920"/>
          </a:xfrm>
          <a:prstGeom prst="rect">
            <a:avLst/>
          </a:prstGeom>
        </p:spPr>
      </p:pic>
      <p:sp>
        <p:nvSpPr>
          <p:cNvPr id="14" name="Rectangle 13"/>
          <p:cNvSpPr/>
          <p:nvPr/>
        </p:nvSpPr>
        <p:spPr>
          <a:xfrm>
            <a:off x="7315200" y="685800"/>
            <a:ext cx="4251960" cy="5074920"/>
          </a:xfrm>
          <a:prstGeom prst="rect">
            <a:avLst/>
          </a:prstGeom>
          <a:noFill/>
          <a:ln w="19050">
            <a:solidFill>
              <a:srgbClr val="E0AA56"/>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5" name="TextBox 14"/>
          <p:cNvSpPr txBox="1"/>
          <p:nvPr/>
        </p:nvSpPr>
        <p:spPr>
          <a:xfrm>
            <a:off x="502920" y="6473952"/>
            <a:ext cx="6400800" cy="228600"/>
          </a:xfrm>
          <a:prstGeom prst="rect">
            <a:avLst/>
          </a:prstGeom>
          <a:noFill/>
        </p:spPr>
        <p:txBody>
          <a:bodyPr wrap="square" lIns="73152" tIns="36576" rIns="73152" bIns="36576">
            <a:spAutoFit/>
          </a:bodyPr>
          <a:lstStyle/>
          <a:p>
            <a:pPr>
              <a:defRPr sz="800" b="0">
                <a:solidFill>
                  <a:srgbClr val="6E5A46"/>
                </a:solidFill>
                <a:latin typeface="Aptos"/>
              </a:defRPr>
            </a:pPr>
            <a:r>
              <a:t>Prepared for teaching and small group use - hymninfo.com</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visual5_dark.jpg"/>
          <p:cNvPicPr>
            <a:picLocks noChangeAspect="1"/>
          </p:cNvPicPr>
          <p:nvPr/>
        </p:nvPicPr>
        <p:blipFill>
          <a:blip r:embed="rId2"/>
          <a:stretch>
            <a:fillRect/>
          </a:stretch>
        </p:blipFill>
        <p:spPr>
          <a:xfrm>
            <a:off x="0" y="0"/>
            <a:ext cx="12191695" cy="6858000"/>
          </a:xfrm>
          <a:prstGeom prst="rect">
            <a:avLst/>
          </a:prstGeom>
        </p:spPr>
      </p:pic>
      <p:sp>
        <p:nvSpPr>
          <p:cNvPr id="4" name="TextBox 3"/>
          <p:cNvSpPr txBox="1"/>
          <p:nvPr/>
        </p:nvSpPr>
        <p:spPr>
          <a:xfrm>
            <a:off x="777240" y="2240280"/>
            <a:ext cx="7498079" cy="731520"/>
          </a:xfrm>
          <a:prstGeom prst="rect">
            <a:avLst/>
          </a:prstGeom>
          <a:noFill/>
        </p:spPr>
        <p:txBody>
          <a:bodyPr wrap="square" lIns="73152" tIns="36576" rIns="73152" bIns="36576">
            <a:spAutoFit/>
          </a:bodyPr>
          <a:lstStyle/>
          <a:p>
            <a:pPr>
              <a:defRPr sz="3800" b="1">
                <a:solidFill>
                  <a:srgbClr val="FFFFFF"/>
                </a:solidFill>
                <a:latin typeface="Aptos"/>
              </a:defRPr>
            </a:pPr>
            <a:r>
              <a:t>Biblical Foundation</a:t>
            </a:r>
          </a:p>
        </p:txBody>
      </p:sp>
      <p:sp>
        <p:nvSpPr>
          <p:cNvPr id="5" name="TextBox 4"/>
          <p:cNvSpPr txBox="1"/>
          <p:nvPr/>
        </p:nvSpPr>
        <p:spPr>
          <a:xfrm>
            <a:off x="822960" y="2971800"/>
            <a:ext cx="6858000" cy="548640"/>
          </a:xfrm>
          <a:prstGeom prst="rect">
            <a:avLst/>
          </a:prstGeom>
          <a:noFill/>
        </p:spPr>
        <p:txBody>
          <a:bodyPr wrap="square" lIns="73152" tIns="36576" rIns="73152" bIns="36576">
            <a:spAutoFit/>
          </a:bodyPr>
          <a:lstStyle/>
          <a:p>
            <a:pPr>
              <a:defRPr sz="1800" b="0">
                <a:solidFill>
                  <a:srgbClr val="E0AA56"/>
                </a:solidFill>
                <a:latin typeface="Aptos"/>
              </a:defRPr>
            </a:pPr>
            <a:r>
              <a:t>The Lord places his name on his people through blessing, keeping, grace, favor, and peace.</a:t>
            </a:r>
          </a:p>
        </p:txBody>
      </p:sp>
      <p:sp>
        <p:nvSpPr>
          <p:cNvPr id="6" name="TextBox 5"/>
          <p:cNvSpPr txBox="1"/>
          <p:nvPr/>
        </p:nvSpPr>
        <p:spPr>
          <a:xfrm>
            <a:off x="502920" y="6473952"/>
            <a:ext cx="6400800" cy="228600"/>
          </a:xfrm>
          <a:prstGeom prst="rect">
            <a:avLst/>
          </a:prstGeom>
          <a:noFill/>
        </p:spPr>
        <p:txBody>
          <a:bodyPr wrap="square" lIns="73152" tIns="36576" rIns="73152" bIns="36576">
            <a:spAutoFit/>
          </a:bodyPr>
          <a:lstStyle/>
          <a:p>
            <a:pPr>
              <a:defRPr sz="800" b="0">
                <a:solidFill>
                  <a:srgbClr val="FCF4E2"/>
                </a:solidFill>
                <a:latin typeface="Aptos"/>
              </a:defRPr>
            </a:pPr>
            <a:r>
              <a:t>Prepared for teaching and small group use - hymninfo.com</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visual5_light.jpg"/>
          <p:cNvPicPr>
            <a:picLocks noChangeAspect="1"/>
          </p:cNvPicPr>
          <p:nvPr/>
        </p:nvPicPr>
        <p:blipFill>
          <a:blip r:embed="rId2"/>
          <a:stretch>
            <a:fillRect/>
          </a:stretch>
        </p:blipFill>
        <p:spPr>
          <a:xfrm>
            <a:off x="0" y="0"/>
            <a:ext cx="12191695" cy="6858000"/>
          </a:xfrm>
          <a:prstGeom prst="rect">
            <a:avLst/>
          </a:prstGeom>
        </p:spPr>
      </p:pic>
      <p:sp>
        <p:nvSpPr>
          <p:cNvPr id="3" name="Rounded Rectangle 2"/>
          <p:cNvSpPr/>
          <p:nvPr/>
        </p:nvSpPr>
        <p:spPr>
          <a:xfrm>
            <a:off x="594360" y="502920"/>
            <a:ext cx="6400800" cy="5532120"/>
          </a:xfrm>
          <a:prstGeom prst="roundRect">
            <a:avLst/>
          </a:prstGeom>
          <a:solidFill>
            <a:srgbClr val="FFF8EA"/>
          </a:solidFill>
          <a:ln>
            <a:solidFill>
              <a:srgbClr val="DCBB87"/>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 name="TextBox 3"/>
          <p:cNvSpPr txBox="1"/>
          <p:nvPr/>
        </p:nvSpPr>
        <p:spPr>
          <a:xfrm>
            <a:off x="822960" y="777240"/>
            <a:ext cx="5852160" cy="502920"/>
          </a:xfrm>
          <a:prstGeom prst="rect">
            <a:avLst/>
          </a:prstGeom>
          <a:noFill/>
        </p:spPr>
        <p:txBody>
          <a:bodyPr wrap="square" lIns="73152" tIns="36576" rIns="73152" bIns="36576">
            <a:spAutoFit/>
          </a:bodyPr>
          <a:lstStyle/>
          <a:p>
            <a:pPr>
              <a:defRPr sz="2700" b="1">
                <a:solidFill>
                  <a:srgbClr val="142A36"/>
                </a:solidFill>
                <a:latin typeface="Aptos"/>
              </a:defRPr>
            </a:pPr>
            <a:r>
              <a:t>Numbers 6:24–26</a:t>
            </a:r>
          </a:p>
        </p:txBody>
      </p:sp>
      <p:sp>
        <p:nvSpPr>
          <p:cNvPr id="5" name="Oval 4"/>
          <p:cNvSpPr/>
          <p:nvPr/>
        </p:nvSpPr>
        <p:spPr>
          <a:xfrm>
            <a:off x="914400" y="1581912"/>
            <a:ext cx="109728" cy="109728"/>
          </a:xfrm>
          <a:prstGeom prst="ellipse">
            <a:avLst/>
          </a:prstGeom>
          <a:solidFill>
            <a:srgbClr val="E0AA5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6" name="TextBox 5"/>
          <p:cNvSpPr txBox="1"/>
          <p:nvPr/>
        </p:nvSpPr>
        <p:spPr>
          <a:xfrm>
            <a:off x="1143000" y="1508760"/>
            <a:ext cx="5440680" cy="502920"/>
          </a:xfrm>
          <a:prstGeom prst="rect">
            <a:avLst/>
          </a:prstGeom>
          <a:noFill/>
        </p:spPr>
        <p:txBody>
          <a:bodyPr wrap="square" lIns="73152" tIns="36576" rIns="73152" bIns="36576">
            <a:spAutoFit/>
          </a:bodyPr>
          <a:lstStyle/>
          <a:p>
            <a:pPr>
              <a:defRPr sz="1500" b="0">
                <a:solidFill>
                  <a:srgbClr val="2D2D2D"/>
                </a:solidFill>
                <a:latin typeface="Aptos"/>
              </a:defRPr>
            </a:pPr>
            <a:r>
              <a:t>The blessing begins with God’s initiative: the Lord blesses and keeps.</a:t>
            </a:r>
          </a:p>
        </p:txBody>
      </p:sp>
      <p:sp>
        <p:nvSpPr>
          <p:cNvPr id="7" name="Oval 6"/>
          <p:cNvSpPr/>
          <p:nvPr/>
        </p:nvSpPr>
        <p:spPr>
          <a:xfrm>
            <a:off x="914400" y="2240280"/>
            <a:ext cx="109728" cy="109728"/>
          </a:xfrm>
          <a:prstGeom prst="ellipse">
            <a:avLst/>
          </a:prstGeom>
          <a:solidFill>
            <a:srgbClr val="E0AA5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8" name="TextBox 7"/>
          <p:cNvSpPr txBox="1"/>
          <p:nvPr/>
        </p:nvSpPr>
        <p:spPr>
          <a:xfrm>
            <a:off x="1143000" y="2167128"/>
            <a:ext cx="5440680" cy="502920"/>
          </a:xfrm>
          <a:prstGeom prst="rect">
            <a:avLst/>
          </a:prstGeom>
          <a:noFill/>
        </p:spPr>
        <p:txBody>
          <a:bodyPr wrap="square" lIns="73152" tIns="36576" rIns="73152" bIns="36576">
            <a:spAutoFit/>
          </a:bodyPr>
          <a:lstStyle/>
          <a:p>
            <a:pPr>
              <a:defRPr sz="1500" b="0">
                <a:solidFill>
                  <a:srgbClr val="2D2D2D"/>
                </a:solidFill>
                <a:latin typeface="Aptos"/>
              </a:defRPr>
            </a:pPr>
            <a:r>
              <a:t>The shining face of the Lord communicates favorable presence and gracious attention.</a:t>
            </a:r>
          </a:p>
        </p:txBody>
      </p:sp>
      <p:sp>
        <p:nvSpPr>
          <p:cNvPr id="9" name="Oval 8"/>
          <p:cNvSpPr/>
          <p:nvPr/>
        </p:nvSpPr>
        <p:spPr>
          <a:xfrm>
            <a:off x="914400" y="2898648"/>
            <a:ext cx="109728" cy="109728"/>
          </a:xfrm>
          <a:prstGeom prst="ellipse">
            <a:avLst/>
          </a:prstGeom>
          <a:solidFill>
            <a:srgbClr val="E0AA5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0" name="TextBox 9"/>
          <p:cNvSpPr txBox="1"/>
          <p:nvPr/>
        </p:nvSpPr>
        <p:spPr>
          <a:xfrm>
            <a:off x="1143000" y="2825496"/>
            <a:ext cx="5440680" cy="502920"/>
          </a:xfrm>
          <a:prstGeom prst="rect">
            <a:avLst/>
          </a:prstGeom>
          <a:noFill/>
        </p:spPr>
        <p:txBody>
          <a:bodyPr wrap="square" lIns="73152" tIns="36576" rIns="73152" bIns="36576">
            <a:spAutoFit/>
          </a:bodyPr>
          <a:lstStyle/>
          <a:p>
            <a:pPr>
              <a:defRPr sz="1500" b="0">
                <a:solidFill>
                  <a:srgbClr val="2D2D2D"/>
                </a:solidFill>
                <a:latin typeface="Aptos"/>
              </a:defRPr>
            </a:pPr>
            <a:r>
              <a:t>Peace is the culminating gift: wholeness, security, reconciliation, and life under God’s rule.</a:t>
            </a:r>
          </a:p>
        </p:txBody>
      </p:sp>
      <p:sp>
        <p:nvSpPr>
          <p:cNvPr id="11" name="Oval 10"/>
          <p:cNvSpPr/>
          <p:nvPr/>
        </p:nvSpPr>
        <p:spPr>
          <a:xfrm>
            <a:off x="914400" y="3557015"/>
            <a:ext cx="109728" cy="109728"/>
          </a:xfrm>
          <a:prstGeom prst="ellipse">
            <a:avLst/>
          </a:prstGeom>
          <a:solidFill>
            <a:srgbClr val="E0AA5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2" name="TextBox 11"/>
          <p:cNvSpPr txBox="1"/>
          <p:nvPr/>
        </p:nvSpPr>
        <p:spPr>
          <a:xfrm>
            <a:off x="1143000" y="3483863"/>
            <a:ext cx="5440680" cy="502920"/>
          </a:xfrm>
          <a:prstGeom prst="rect">
            <a:avLst/>
          </a:prstGeom>
          <a:noFill/>
        </p:spPr>
        <p:txBody>
          <a:bodyPr wrap="square" lIns="73152" tIns="36576" rIns="73152" bIns="36576">
            <a:spAutoFit/>
          </a:bodyPr>
          <a:lstStyle/>
          <a:p>
            <a:pPr>
              <a:defRPr sz="1500" b="0">
                <a:solidFill>
                  <a:srgbClr val="2D2D2D"/>
                </a:solidFill>
                <a:latin typeface="Aptos"/>
              </a:defRPr>
            </a:pPr>
            <a:r>
              <a:t>A benediction sends worshipers out under God’s promise, not merely human goodwill.</a:t>
            </a:r>
          </a:p>
        </p:txBody>
      </p:sp>
      <p:pic>
        <p:nvPicPr>
          <p:cNvPr id="13" name="Picture 12" descr="visual5.jpg"/>
          <p:cNvPicPr>
            <a:picLocks noChangeAspect="1"/>
          </p:cNvPicPr>
          <p:nvPr/>
        </p:nvPicPr>
        <p:blipFill>
          <a:blip r:embed="rId3"/>
          <a:stretch>
            <a:fillRect/>
          </a:stretch>
        </p:blipFill>
        <p:spPr>
          <a:xfrm>
            <a:off x="7315200" y="685800"/>
            <a:ext cx="4251960" cy="5074920"/>
          </a:xfrm>
          <a:prstGeom prst="rect">
            <a:avLst/>
          </a:prstGeom>
        </p:spPr>
      </p:pic>
      <p:sp>
        <p:nvSpPr>
          <p:cNvPr id="14" name="Rectangle 13"/>
          <p:cNvSpPr/>
          <p:nvPr/>
        </p:nvSpPr>
        <p:spPr>
          <a:xfrm>
            <a:off x="7315200" y="685800"/>
            <a:ext cx="4251960" cy="5074920"/>
          </a:xfrm>
          <a:prstGeom prst="rect">
            <a:avLst/>
          </a:prstGeom>
          <a:noFill/>
          <a:ln w="19050">
            <a:solidFill>
              <a:srgbClr val="E0AA56"/>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5" name="TextBox 14"/>
          <p:cNvSpPr txBox="1"/>
          <p:nvPr/>
        </p:nvSpPr>
        <p:spPr>
          <a:xfrm>
            <a:off x="502920" y="6473952"/>
            <a:ext cx="6400800" cy="228600"/>
          </a:xfrm>
          <a:prstGeom prst="rect">
            <a:avLst/>
          </a:prstGeom>
          <a:noFill/>
        </p:spPr>
        <p:txBody>
          <a:bodyPr wrap="square" lIns="73152" tIns="36576" rIns="73152" bIns="36576">
            <a:spAutoFit/>
          </a:bodyPr>
          <a:lstStyle/>
          <a:p>
            <a:pPr>
              <a:defRPr sz="800" b="0">
                <a:solidFill>
                  <a:srgbClr val="6E5A46"/>
                </a:solidFill>
                <a:latin typeface="Aptos"/>
              </a:defRPr>
            </a:pPr>
            <a:r>
              <a:t>Prepared for teaching and small group use - hymninfo.com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visual3_light.jpg"/>
          <p:cNvPicPr>
            <a:picLocks noChangeAspect="1"/>
          </p:cNvPicPr>
          <p:nvPr/>
        </p:nvPicPr>
        <p:blipFill>
          <a:blip r:embed="rId2"/>
          <a:stretch>
            <a:fillRect/>
          </a:stretch>
        </p:blipFill>
        <p:spPr>
          <a:xfrm>
            <a:off x="0" y="0"/>
            <a:ext cx="12191695" cy="6858000"/>
          </a:xfrm>
          <a:prstGeom prst="rect">
            <a:avLst/>
          </a:prstGeom>
        </p:spPr>
      </p:pic>
      <p:sp>
        <p:nvSpPr>
          <p:cNvPr id="3" name="Rounded Rectangle 2"/>
          <p:cNvSpPr/>
          <p:nvPr/>
        </p:nvSpPr>
        <p:spPr>
          <a:xfrm>
            <a:off x="594360" y="502920"/>
            <a:ext cx="6400800" cy="5532120"/>
          </a:xfrm>
          <a:prstGeom prst="roundRect">
            <a:avLst/>
          </a:prstGeom>
          <a:solidFill>
            <a:srgbClr val="FFF8EA"/>
          </a:solidFill>
          <a:ln>
            <a:solidFill>
              <a:srgbClr val="DCBB87"/>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 name="TextBox 3"/>
          <p:cNvSpPr txBox="1"/>
          <p:nvPr/>
        </p:nvSpPr>
        <p:spPr>
          <a:xfrm>
            <a:off x="822960" y="777240"/>
            <a:ext cx="5852160" cy="502920"/>
          </a:xfrm>
          <a:prstGeom prst="rect">
            <a:avLst/>
          </a:prstGeom>
          <a:noFill/>
        </p:spPr>
        <p:txBody>
          <a:bodyPr wrap="square" lIns="73152" tIns="36576" rIns="73152" bIns="36576">
            <a:spAutoFit/>
          </a:bodyPr>
          <a:lstStyle/>
          <a:p>
            <a:pPr>
              <a:defRPr sz="2700" b="1">
                <a:solidFill>
                  <a:srgbClr val="142A36"/>
                </a:solidFill>
                <a:latin typeface="Aptos"/>
              </a:defRPr>
            </a:pPr>
            <a:r>
              <a:t>Supporting Scriptures</a:t>
            </a:r>
          </a:p>
        </p:txBody>
      </p:sp>
      <p:sp>
        <p:nvSpPr>
          <p:cNvPr id="5" name="Oval 4"/>
          <p:cNvSpPr/>
          <p:nvPr/>
        </p:nvSpPr>
        <p:spPr>
          <a:xfrm>
            <a:off x="914400" y="1581912"/>
            <a:ext cx="109728" cy="109728"/>
          </a:xfrm>
          <a:prstGeom prst="ellipse">
            <a:avLst/>
          </a:prstGeom>
          <a:solidFill>
            <a:srgbClr val="E0AA5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6" name="TextBox 5"/>
          <p:cNvSpPr txBox="1"/>
          <p:nvPr/>
        </p:nvSpPr>
        <p:spPr>
          <a:xfrm>
            <a:off x="1143000" y="1508760"/>
            <a:ext cx="5440680" cy="502920"/>
          </a:xfrm>
          <a:prstGeom prst="rect">
            <a:avLst/>
          </a:prstGeom>
          <a:noFill/>
        </p:spPr>
        <p:txBody>
          <a:bodyPr wrap="square" lIns="73152" tIns="36576" rIns="73152" bIns="36576">
            <a:spAutoFit/>
          </a:bodyPr>
          <a:lstStyle/>
          <a:p>
            <a:pPr>
              <a:defRPr sz="1500" b="0">
                <a:solidFill>
                  <a:srgbClr val="2D2D2D"/>
                </a:solidFill>
                <a:latin typeface="Aptos"/>
              </a:defRPr>
            </a:pPr>
            <a:r>
              <a:t>Psalm 67 connects God’s shining face with witness among the nations.</a:t>
            </a:r>
          </a:p>
        </p:txBody>
      </p:sp>
      <p:sp>
        <p:nvSpPr>
          <p:cNvPr id="7" name="Oval 6"/>
          <p:cNvSpPr/>
          <p:nvPr/>
        </p:nvSpPr>
        <p:spPr>
          <a:xfrm>
            <a:off x="914400" y="2240280"/>
            <a:ext cx="109728" cy="109728"/>
          </a:xfrm>
          <a:prstGeom prst="ellipse">
            <a:avLst/>
          </a:prstGeom>
          <a:solidFill>
            <a:srgbClr val="E0AA5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8" name="TextBox 7"/>
          <p:cNvSpPr txBox="1"/>
          <p:nvPr/>
        </p:nvSpPr>
        <p:spPr>
          <a:xfrm>
            <a:off x="1143000" y="2167128"/>
            <a:ext cx="5440680" cy="502920"/>
          </a:xfrm>
          <a:prstGeom prst="rect">
            <a:avLst/>
          </a:prstGeom>
          <a:noFill/>
        </p:spPr>
        <p:txBody>
          <a:bodyPr wrap="square" lIns="73152" tIns="36576" rIns="73152" bIns="36576">
            <a:spAutoFit/>
          </a:bodyPr>
          <a:lstStyle/>
          <a:p>
            <a:pPr>
              <a:defRPr sz="1500" b="0">
                <a:solidFill>
                  <a:srgbClr val="2D2D2D"/>
                </a:solidFill>
                <a:latin typeface="Aptos"/>
              </a:defRPr>
            </a:pPr>
            <a:r>
              <a:t>2 Corinthians 13:14 shows the continuing Christian use of blessing language.</a:t>
            </a:r>
          </a:p>
        </p:txBody>
      </p:sp>
      <p:sp>
        <p:nvSpPr>
          <p:cNvPr id="9" name="Oval 8"/>
          <p:cNvSpPr/>
          <p:nvPr/>
        </p:nvSpPr>
        <p:spPr>
          <a:xfrm>
            <a:off x="914400" y="2898648"/>
            <a:ext cx="109728" cy="109728"/>
          </a:xfrm>
          <a:prstGeom prst="ellipse">
            <a:avLst/>
          </a:prstGeom>
          <a:solidFill>
            <a:srgbClr val="E0AA5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0" name="TextBox 9"/>
          <p:cNvSpPr txBox="1"/>
          <p:nvPr/>
        </p:nvSpPr>
        <p:spPr>
          <a:xfrm>
            <a:off x="1143000" y="2825496"/>
            <a:ext cx="5440680" cy="502920"/>
          </a:xfrm>
          <a:prstGeom prst="rect">
            <a:avLst/>
          </a:prstGeom>
          <a:noFill/>
        </p:spPr>
        <p:txBody>
          <a:bodyPr wrap="square" lIns="73152" tIns="36576" rIns="73152" bIns="36576">
            <a:spAutoFit/>
          </a:bodyPr>
          <a:lstStyle/>
          <a:p>
            <a:pPr>
              <a:defRPr sz="1500" b="0">
                <a:solidFill>
                  <a:srgbClr val="2D2D2D"/>
                </a:solidFill>
                <a:latin typeface="Aptos"/>
              </a:defRPr>
            </a:pPr>
            <a:r>
              <a:t>Philippians 4:7 speaks of God’s peace guarding hearts and minds in Christ.</a:t>
            </a:r>
          </a:p>
        </p:txBody>
      </p:sp>
      <p:sp>
        <p:nvSpPr>
          <p:cNvPr id="11" name="Oval 10"/>
          <p:cNvSpPr/>
          <p:nvPr/>
        </p:nvSpPr>
        <p:spPr>
          <a:xfrm>
            <a:off x="914400" y="3557015"/>
            <a:ext cx="109728" cy="109728"/>
          </a:xfrm>
          <a:prstGeom prst="ellipse">
            <a:avLst/>
          </a:prstGeom>
          <a:solidFill>
            <a:srgbClr val="E0AA5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2" name="TextBox 11"/>
          <p:cNvSpPr txBox="1"/>
          <p:nvPr/>
        </p:nvSpPr>
        <p:spPr>
          <a:xfrm>
            <a:off x="1143000" y="3483863"/>
            <a:ext cx="5440680" cy="502920"/>
          </a:xfrm>
          <a:prstGeom prst="rect">
            <a:avLst/>
          </a:prstGeom>
          <a:noFill/>
        </p:spPr>
        <p:txBody>
          <a:bodyPr wrap="square" lIns="73152" tIns="36576" rIns="73152" bIns="36576">
            <a:spAutoFit/>
          </a:bodyPr>
          <a:lstStyle/>
          <a:p>
            <a:pPr>
              <a:defRPr sz="1500" b="0">
                <a:solidFill>
                  <a:srgbClr val="2D2D2D"/>
                </a:solidFill>
                <a:latin typeface="Aptos"/>
              </a:defRPr>
            </a:pPr>
            <a:r>
              <a:t>Jude 24–25 praises the One who is able to keep his people from stumbling.</a:t>
            </a:r>
          </a:p>
        </p:txBody>
      </p:sp>
      <p:pic>
        <p:nvPicPr>
          <p:cNvPr id="13" name="Picture 12" descr="visual3.jpg"/>
          <p:cNvPicPr>
            <a:picLocks noChangeAspect="1"/>
          </p:cNvPicPr>
          <p:nvPr/>
        </p:nvPicPr>
        <p:blipFill>
          <a:blip r:embed="rId3"/>
          <a:stretch>
            <a:fillRect/>
          </a:stretch>
        </p:blipFill>
        <p:spPr>
          <a:xfrm>
            <a:off x="7315200" y="685800"/>
            <a:ext cx="4251960" cy="5074920"/>
          </a:xfrm>
          <a:prstGeom prst="rect">
            <a:avLst/>
          </a:prstGeom>
        </p:spPr>
      </p:pic>
      <p:sp>
        <p:nvSpPr>
          <p:cNvPr id="14" name="Rectangle 13"/>
          <p:cNvSpPr/>
          <p:nvPr/>
        </p:nvSpPr>
        <p:spPr>
          <a:xfrm>
            <a:off x="7315200" y="685800"/>
            <a:ext cx="4251960" cy="5074920"/>
          </a:xfrm>
          <a:prstGeom prst="rect">
            <a:avLst/>
          </a:prstGeom>
          <a:noFill/>
          <a:ln w="19050">
            <a:solidFill>
              <a:srgbClr val="E0AA56"/>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5" name="TextBox 14"/>
          <p:cNvSpPr txBox="1"/>
          <p:nvPr/>
        </p:nvSpPr>
        <p:spPr>
          <a:xfrm>
            <a:off x="502920" y="6473952"/>
            <a:ext cx="6400800" cy="228600"/>
          </a:xfrm>
          <a:prstGeom prst="rect">
            <a:avLst/>
          </a:prstGeom>
          <a:noFill/>
        </p:spPr>
        <p:txBody>
          <a:bodyPr wrap="square" lIns="73152" tIns="36576" rIns="73152" bIns="36576">
            <a:spAutoFit/>
          </a:bodyPr>
          <a:lstStyle/>
          <a:p>
            <a:pPr>
              <a:defRPr sz="800" b="0">
                <a:solidFill>
                  <a:srgbClr val="6E5A46"/>
                </a:solidFill>
                <a:latin typeface="Aptos"/>
              </a:defRPr>
            </a:pPr>
            <a:r>
              <a:t>Prepared for teaching and small group use - hymninfo.com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visual3_dark.jpg"/>
          <p:cNvPicPr>
            <a:picLocks noChangeAspect="1"/>
          </p:cNvPicPr>
          <p:nvPr/>
        </p:nvPicPr>
        <p:blipFill>
          <a:blip r:embed="rId2"/>
          <a:stretch>
            <a:fillRect/>
          </a:stretch>
        </p:blipFill>
        <p:spPr>
          <a:xfrm>
            <a:off x="0" y="0"/>
            <a:ext cx="12191695" cy="6858000"/>
          </a:xfrm>
          <a:prstGeom prst="rect">
            <a:avLst/>
          </a:prstGeom>
        </p:spPr>
      </p:pic>
      <p:sp>
        <p:nvSpPr>
          <p:cNvPr id="4" name="TextBox 3"/>
          <p:cNvSpPr txBox="1"/>
          <p:nvPr/>
        </p:nvSpPr>
        <p:spPr>
          <a:xfrm>
            <a:off x="777240" y="2240280"/>
            <a:ext cx="7498079" cy="731520"/>
          </a:xfrm>
          <a:prstGeom prst="rect">
            <a:avLst/>
          </a:prstGeom>
          <a:noFill/>
        </p:spPr>
        <p:txBody>
          <a:bodyPr wrap="square" lIns="73152" tIns="36576" rIns="73152" bIns="36576">
            <a:spAutoFit/>
          </a:bodyPr>
          <a:lstStyle/>
          <a:p>
            <a:pPr>
              <a:defRPr sz="3800" b="1">
                <a:solidFill>
                  <a:srgbClr val="FFFFFF"/>
                </a:solidFill>
                <a:latin typeface="Aptos"/>
              </a:defRPr>
            </a:pPr>
            <a:r>
              <a:t>The Blessing in Four Movements</a:t>
            </a:r>
          </a:p>
        </p:txBody>
      </p:sp>
      <p:sp>
        <p:nvSpPr>
          <p:cNvPr id="5" name="TextBox 4"/>
          <p:cNvSpPr txBox="1"/>
          <p:nvPr/>
        </p:nvSpPr>
        <p:spPr>
          <a:xfrm>
            <a:off x="822960" y="2971800"/>
            <a:ext cx="6858000" cy="548640"/>
          </a:xfrm>
          <a:prstGeom prst="rect">
            <a:avLst/>
          </a:prstGeom>
          <a:noFill/>
        </p:spPr>
        <p:txBody>
          <a:bodyPr wrap="square" lIns="73152" tIns="36576" rIns="73152" bIns="36576">
            <a:spAutoFit/>
          </a:bodyPr>
          <a:lstStyle/>
          <a:p>
            <a:pPr>
              <a:defRPr sz="1800" b="0">
                <a:solidFill>
                  <a:srgbClr val="E0AA56"/>
                </a:solidFill>
                <a:latin typeface="Aptos"/>
              </a:defRPr>
            </a:pPr>
            <a:r>
              <a:t>Bless. Keep. Shine. Give peace.</a:t>
            </a:r>
          </a:p>
        </p:txBody>
      </p:sp>
      <p:sp>
        <p:nvSpPr>
          <p:cNvPr id="6" name="TextBox 5"/>
          <p:cNvSpPr txBox="1"/>
          <p:nvPr/>
        </p:nvSpPr>
        <p:spPr>
          <a:xfrm>
            <a:off x="502920" y="6473952"/>
            <a:ext cx="6400800" cy="228600"/>
          </a:xfrm>
          <a:prstGeom prst="rect">
            <a:avLst/>
          </a:prstGeom>
          <a:noFill/>
        </p:spPr>
        <p:txBody>
          <a:bodyPr wrap="square" lIns="73152" tIns="36576" rIns="73152" bIns="36576">
            <a:spAutoFit/>
          </a:bodyPr>
          <a:lstStyle/>
          <a:p>
            <a:pPr>
              <a:defRPr sz="800" b="0">
                <a:solidFill>
                  <a:srgbClr val="FCF4E2"/>
                </a:solidFill>
                <a:latin typeface="Aptos"/>
              </a:defRPr>
            </a:pPr>
            <a:r>
              <a:t>Prepared for teaching and small group use - hymninfo.com</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TotalTime>
  <Words>1148</Words>
  <Application>Microsoft Office PowerPoint</Application>
  <PresentationFormat>Widescreen</PresentationFormat>
  <Paragraphs>107</Paragraphs>
  <Slides>21</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21</vt:i4>
      </vt:variant>
    </vt:vector>
  </HeadingPairs>
  <TitlesOfParts>
    <vt:vector size="24" baseType="lpstr">
      <vt:lpstr>Arial</vt:lpstr>
      <vt:lpstr>Calibri</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Hymn study resource</dc:subject>
  <dc:creator>HymnInfo.com</dc:creator>
  <cp:keywords>hymn study, Christian worship, church teaching, HymnInfo</cp:keywords>
  <dc:description>generated using python-pptx</dc:description>
  <cp:lastModifiedBy>Onnie Guevarra</cp:lastModifiedBy>
  <cp:revision>2</cp:revision>
  <dcterms:created xsi:type="dcterms:W3CDTF">2013-01-27T09:14:16Z</dcterms:created>
  <dcterms:modified xsi:type="dcterms:W3CDTF">2026-07-23T02:56:42Z</dcterms:modified>
  <cp:category/>
</cp:coreProperties>
</file>