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" y="640080"/>
            <a:ext cx="6355080" cy="5257800"/>
          </a:xfrm>
          <a:prstGeom prst="roundRect">
            <a:avLst>
              <a:gd name="adj" fmla="val 3130"/>
            </a:avLst>
          </a:prstGeom>
          <a:solidFill>
            <a:srgbClr val="101820">
              <a:alpha val="9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60120" y="987552"/>
            <a:ext cx="5806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Shelter in the Time of Storm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987552" y="2286000"/>
            <a:ext cx="5715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7D792"/>
                </a:solidFill>
              </a:rPr>
              <a:t>First line: The Lord's our Rock, in Him we hide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87552" y="2852928"/>
            <a:ext cx="5577840" cy="1143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4F0E8"/>
                </a:solidFill>
              </a:rPr>
              <a:t>Text: Vernon John Charlesworth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4F0E8"/>
                </a:solidFill>
              </a:rPr>
              <a:t>Music: Ira David Sankey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4F0E8"/>
                </a:solidFill>
              </a:rPr>
              <a:t>Tune: SHELTER • around 1880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4F0E8"/>
                </a:solidFill>
              </a:rPr>
              <a:t>Primary Scripture: Isaiah 25:4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987552" y="4919472"/>
            <a:ext cx="5623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D4C8"/>
                </a:solidFill>
              </a:rPr>
              <a:t>A hymn study resource for teaching, worship, and pastoral care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3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2: Shade and Defense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hymn moves from danger to protection.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900" dirty="0">
                <a:solidFill>
                  <a:srgbClr val="F9EBD0"/>
                </a:solidFill>
              </a:rPr>
              <a:t>The imagery of shade speaks to exhaustion as well as fear.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The Lord’s care covers both the heat of pressure and the darkness of uncertainty.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Teaching emphasis: God’s refuge is steady, not occasional.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3: When Storms Rage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hymn does not deny hardship.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Storms remain real: grief, illness, anxiety, opposition, and spiritual weariness.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The refrain answers trouble with repeated confession: Christ is shelter in the storm.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Teaching emphasis: faith is not a storm-free life, but safety in Christ through every storm.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4: A Prayer for Nearness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final movement becomes prayer.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900" dirty="0">
                <a:solidFill>
                  <a:srgbClr val="F9EBD0"/>
                </a:solidFill>
              </a:rPr>
              <a:t>The singer asks the Lord to remain near as helper and protector.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The hymn ends with dependence rather than self-confidence.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Teaching emphasis: the church sings not only about shelter, but to the Shelter himself.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Refrain Study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The refrain is the hymn’s congregational center.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It gives simple words for trust when trouble feels complex.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It repeats the central truth until it can be remembered under pressure.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It names Jesus as both Rock and shelter, joining strength and tenderness.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It functions well as a sung testimony after Scripture, prayer, or pastoral exhortation.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4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Only themes genuinely present in the hymn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Refuge: God is the safe place for distressed people.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Assurance: confidence rests in Christ’s character and nearness.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Providence: the Lord remains faithful through changing circumstances.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Perseverance: believers endure because they are sheltered by the Rock.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Hope: storms are real, but they are not ultimate.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Observations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How the text teaches through imagery and repetition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Concrete images carry the doctrine: rock, storm, shade, refuge, shelter.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The movement is pastoral: confession, protection, perseverance, prayer.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The repeated refrain helps the heart answer fear with truth.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The hymn’s language is direct enough for children and deep enough for suffering adults.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3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Musical Observations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tune SHELTER supports the message.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Ira D. Sankey’s tune has a clear gospel-song shape and strong refrain.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The melody is accessible for congregational singing and pastoral services.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A moderate, steady tempo communicates assurance without heaviness.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The refrain should sound confident and prayerful, not rushed.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Places where this hymn can serve the church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Services of comfort, lament, assurance, or pastoral care.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Prayer meetings, hospital or grief ministry, and testimony services.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Sermons on refuge, providence, suffering, or building on Christ the Rock.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A congregational response after reading Psalm 46, Psalm 61, or Isaiah 25.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Choir and Congregational Use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Simple ways to lead the hymn well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Teach the refrain first if the congregation is unfamiliar with the hymn.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Use the opening stanza reflectively, then let the refrain gather confidence.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Consider a softer accompaniment for stanzas and fuller support on refrains.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Invite the choir to sing a stanza as prayer before the congregation joins.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Questions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For Sunday school, choir rehearsal, or small group study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What biblical image of safety speaks most strongly to you?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How does the hymn help us be honest about trouble?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What is the difference between avoiding storms and being sheltered by Christ?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How does repeated singing shape memory and faith?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How can the church become a community that points others to the Shelter?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By the end of the session, learners should...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2000" dirty="0">
                <a:solidFill>
                  <a:srgbClr val="1E2A32"/>
                </a:solidFill>
              </a:rPr>
              <a:t>Understand the hymn’s biblical images: rock, refuge, shade, shelter, and help in trouble.</a:t>
            </a:r>
            <a:endParaRPr lang="en-US" sz="2000" dirty="0"/>
          </a:p>
          <a:p>
            <a:r>
              <a:rPr lang="en-US" sz="2000" dirty="0">
                <a:solidFill>
                  <a:srgbClr val="1E2A32"/>
                </a:solidFill>
              </a:rPr>
              <a:t>Feel invited to bring real fear and weariness to Christ rather than hiding them.</a:t>
            </a:r>
            <a:endParaRPr lang="en-US" sz="2000" dirty="0"/>
          </a:p>
          <a:p>
            <a:r>
              <a:rPr lang="en-US" sz="2000" dirty="0">
                <a:solidFill>
                  <a:srgbClr val="1E2A32"/>
                </a:solidFill>
              </a:rPr>
              <a:t>Practice answering present storms with prayer, Scripture, and congregational encouragement.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Practical responses for believers this week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Pray Psalm 46:1 each morning and name one present burden.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Memorize Isaiah 25:4 or Psalm 61:2-3 as a refuge prayer.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Encourage one person who is facing a storm with Scripture-shaped comfort.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Let the refrain become a quiet prayer when fear rises.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30-Minute Lesson Flow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A compact teaching plan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5 min: Introduce hymn identity and historical background.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7 min: Read Isaiah 25:4 and Psalm 46:1; discuss refuge imagery.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8 min: Walk through stanza movements and refrain.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5 min: Discuss one pastoral application.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5 min: Sing or read the refrain and close in prayer.</a:t>
            </a:r>
            <a:endParaRPr lang="en-US" sz="1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60-Minute Lesson Flow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A fuller study plan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1E2A32"/>
                </a:solidFill>
              </a:rPr>
              <a:t>10 min: Opening reflection and hymn identity.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15 min: Biblical foundations: Isaiah 25, Psalms 46/61/18, Matthew 7.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15 min: Stanza-by-stanza study and musical observations.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10 min: Small-group discussion questions.</a:t>
            </a:r>
            <a:endParaRPr lang="en-US" sz="1800" dirty="0"/>
          </a:p>
          <a:p>
            <a:r>
              <a:rPr lang="en-US" sz="1800" dirty="0">
                <a:solidFill>
                  <a:srgbClr val="1E2A32"/>
                </a:solidFill>
              </a:rPr>
              <a:t>10 min: Application, pastoral prayer, and singing.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4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hymn’s central witness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900" dirty="0">
                <a:solidFill>
                  <a:srgbClr val="F9EBD0"/>
                </a:solidFill>
              </a:rPr>
              <a:t>Storms are real, but Christ is more real still.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The Lord is Rock, refuge, shade, and present help.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The congregation learns to answer trouble with repeated confession and prayer.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Those sheltered by Christ are called to become instruments of comfort for others.</a:t>
            </a:r>
            <a:endParaRPr lang="en-US" sz="1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05840" y="868680"/>
            <a:ext cx="10195560" cy="3886200"/>
          </a:xfrm>
          <a:prstGeom prst="roundRect">
            <a:avLst>
              <a:gd name="adj" fmla="val 4235"/>
            </a:avLst>
          </a:prstGeom>
          <a:solidFill>
            <a:srgbClr val="101820">
              <a:alpha val="9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34440" y="1234440"/>
            <a:ext cx="9738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Prayer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554480" y="2011680"/>
            <a:ext cx="909828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FFF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Jesus Christ, our Rock and shelter, teach us to hide in you when storms rise around us. Strengthen the weary, comfort the fearful, and make our congregation a place where troubled hearts are gently pointed to your faithful care. Amen.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188720" y="5413248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D9D0C4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820" dirty="0"/>
          </a:p>
        </p:txBody>
      </p:sp>
      <p:sp>
        <p:nvSpPr>
          <p:cNvPr id="7" name="Text 4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3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6520" y="0"/>
            <a:ext cx="574517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310896"/>
            <a:ext cx="5440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621792" y="804672"/>
            <a:ext cx="5394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0"/>
                </a:solidFill>
              </a:rPr>
              <a:t>A teaching resource for hymn study, worship planning, and discipleship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594360" y="1115568"/>
            <a:ext cx="1828800" cy="0"/>
          </a:xfrm>
          <a:prstGeom prst="line">
            <a:avLst/>
          </a:prstGeom>
          <a:noFill/>
          <a:ln w="25400">
            <a:solidFill>
              <a:srgbClr val="D6A84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41732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B3E2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facts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68680" y="1856232"/>
            <a:ext cx="5166360" cy="4160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r>
              <a:rPr lang="en-US" sz="1600" dirty="0">
                <a:solidFill>
                  <a:srgbClr val="1E2A32"/>
                </a:solidFill>
              </a:rPr>
              <a:t>Title: A Shelter in the Time of Storm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First line: The Lord's our Rock, in Him we hide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Text: Vernon John Charlesworth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Music: Ira David Sankey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Tune: SHELTER</a:t>
            </a:r>
            <a:endParaRPr lang="en-US" sz="1600" dirty="0"/>
          </a:p>
          <a:p>
            <a:r>
              <a:rPr lang="en-US" sz="1600" dirty="0">
                <a:solidFill>
                  <a:srgbClr val="1E2A32"/>
                </a:solidFill>
              </a:rPr>
              <a:t>Meter: 8.8.8.8 with refrain (often L.M. with refrain)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903720" y="1417320"/>
            <a:ext cx="4480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D3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focus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086600" y="1856232"/>
            <a:ext cx="4526280" cy="41605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Christ as refuge in distress</a:t>
            </a:r>
            <a:endParaRPr lang="en-US" sz="1600" dirty="0"/>
          </a:p>
          <a:p>
            <a:r>
              <a:rPr lang="en-US" sz="1600" dirty="0">
                <a:solidFill>
                  <a:srgbClr val="FFFFFF"/>
                </a:solidFill>
              </a:rPr>
              <a:t>Faith that does not deny storms</a:t>
            </a:r>
            <a:endParaRPr lang="en-US" sz="1600" dirty="0"/>
          </a:p>
          <a:p>
            <a:r>
              <a:rPr lang="en-US" sz="1600" dirty="0">
                <a:solidFill>
                  <a:srgbClr val="FFFFFF"/>
                </a:solidFill>
              </a:rPr>
              <a:t>Assurance rooted in Scripture</a:t>
            </a:r>
            <a:endParaRPr lang="en-US" sz="1600" dirty="0"/>
          </a:p>
          <a:p>
            <a:r>
              <a:rPr lang="en-US" sz="1600" dirty="0">
                <a:solidFill>
                  <a:srgbClr val="FFFFFF"/>
                </a:solidFill>
              </a:rPr>
              <a:t>Comfort for pastoral care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11480" y="6473952"/>
            <a:ext cx="5669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3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A late nineteenth-century gospel hymn of refuge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The text is credited to Vernon John Charlesworth and is commonly dated around 1880.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Charlesworth served as an English Baptist minister, educator, author, and hymn writer.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Ira D. Sankey composed the tune SHELTER in 1885 and helped spread the hymn through gospel songbooks.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Its simple refrain made it useful for worshipers needing a clear confession of trust.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2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Hymn Matters Today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It gives the church a faithful vocabulary for trouble.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800" dirty="0">
                <a:solidFill>
                  <a:srgbClr val="F9EBD0"/>
                </a:solidFill>
              </a:rPr>
              <a:t>It is honest about storms without becoming despairing.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It names Christ as refuge, not merely as an idea of comfort.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It can serve anxious, grieving, weary, opposed, and suffering believers.</a:t>
            </a:r>
            <a:endParaRPr lang="en-US" sz="1800" dirty="0"/>
          </a:p>
          <a:p>
            <a:r>
              <a:rPr lang="en-US" sz="1800" dirty="0">
                <a:solidFill>
                  <a:srgbClr val="F9EBD0"/>
                </a:solidFill>
              </a:rPr>
              <a:t>It helps a congregation sing together when individual words are hard to find.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1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50292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Primary Scripture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960120" y="1417320"/>
            <a:ext cx="10241280" cy="3154680"/>
          </a:xfrm>
          <a:prstGeom prst="roundRect">
            <a:avLst>
              <a:gd name="adj" fmla="val 5217"/>
            </a:avLst>
          </a:prstGeom>
          <a:solidFill>
            <a:srgbClr val="0E1A24">
              <a:alpha val="88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234440" y="1783080"/>
            <a:ext cx="9646920" cy="1508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400" i="1" dirty="0">
                <a:solidFill>
                  <a:srgbClr val="FFF7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“For you have been a stronghold to the poor, a stronghold to the needy in his distress, a refuge from the storm, a shade from the heat, when the blast of the dreaded ones is like a storm against the wall.”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234440" y="3703320"/>
            <a:ext cx="9646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5C76A"/>
                </a:solidFill>
              </a:rPr>
              <a:t>Isaiah 25:4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188720" y="4800600"/>
            <a:ext cx="9784080" cy="594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FFFFF"/>
                </a:solidFill>
              </a:rPr>
              <a:t>This passage gives the hymn its main grammar of refuge: God is shelter not only after trouble, but in trouble.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Supporting Scriptures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470"/>
                </a:solidFill>
              </a:rPr>
              <a:t>The hymn gathers a biblical chorus of refuge.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700" dirty="0">
                <a:solidFill>
                  <a:srgbClr val="1E2A32"/>
                </a:solidFill>
              </a:rPr>
              <a:t>Psalm 46:1: God is refuge, strength, and present help.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Psalm 61:2-3: The overwhelmed heart asks to be led to the higher Rock.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Psalm 18:2: The Lord is rock, fortress, deliverer, shield, and tower.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Isaiah 32:2: God provides shelter from wind and shade in a weary land.</a:t>
            </a:r>
            <a:endParaRPr lang="en-US" sz="1700" dirty="0"/>
          </a:p>
          <a:p>
            <a:r>
              <a:rPr lang="en-US" sz="1700" dirty="0">
                <a:solidFill>
                  <a:srgbClr val="1E2A32"/>
                </a:solidFill>
              </a:rPr>
              <a:t>Matthew 7:24-25: A life built on Christ’s words stands when storms beat against it.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10896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Study Map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9875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470"/>
                </a:solidFill>
              </a:rPr>
              <a:t>How the hymn moves from confession to prayer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94360" y="1115568"/>
            <a:ext cx="1828800" cy="0"/>
          </a:xfrm>
          <a:prstGeom prst="line">
            <a:avLst/>
          </a:prstGeom>
          <a:noFill/>
          <a:ln w="25400">
            <a:solidFill>
              <a:srgbClr val="D6A84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1920240" cy="658368"/>
          </a:xfrm>
          <a:prstGeom prst="rect">
            <a:avLst/>
          </a:prstGeom>
          <a:solidFill>
            <a:srgbClr val="173044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1545336"/>
            <a:ext cx="1773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Movement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606040" y="1417320"/>
            <a:ext cx="5349240" cy="658368"/>
          </a:xfrm>
          <a:prstGeom prst="rect">
            <a:avLst/>
          </a:prstGeom>
          <a:solidFill>
            <a:srgbClr val="173044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79192" y="1545336"/>
            <a:ext cx="5202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Hymn Emphasis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955280" y="1417320"/>
            <a:ext cx="3520440" cy="658368"/>
          </a:xfrm>
          <a:prstGeom prst="rect">
            <a:avLst/>
          </a:prstGeom>
          <a:solidFill>
            <a:srgbClr val="173044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28432" y="1545336"/>
            <a:ext cx="33741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Scripture Lens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85800" y="2075688"/>
            <a:ext cx="19202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58952" y="2203704"/>
            <a:ext cx="1773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Confession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2606040" y="2075688"/>
            <a:ext cx="53492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679192" y="2203704"/>
            <a:ext cx="5202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The Lord is rock and hiding place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955280" y="2075688"/>
            <a:ext cx="35204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28432" y="2203704"/>
            <a:ext cx="33741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Psalm 18:2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85800" y="2734056"/>
            <a:ext cx="19202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58952" y="2862072"/>
            <a:ext cx="1773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Protection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2606040" y="2734056"/>
            <a:ext cx="53492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79192" y="2862072"/>
            <a:ext cx="5202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Shade, defense, refuge, and safe retreat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7955280" y="2734056"/>
            <a:ext cx="35204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28432" y="2862072"/>
            <a:ext cx="33741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Isaiah 32:2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85800" y="3392424"/>
            <a:ext cx="19202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8952" y="3520440"/>
            <a:ext cx="1773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Perseverance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2606040" y="3392424"/>
            <a:ext cx="53492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679192" y="3520440"/>
            <a:ext cx="5202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Storms may rage, but Christ remains shelter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7955280" y="3392424"/>
            <a:ext cx="3520440" cy="658368"/>
          </a:xfrm>
          <a:prstGeom prst="rect">
            <a:avLst/>
          </a:prstGeom>
          <a:solidFill>
            <a:srgbClr val="FFFFFF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028432" y="3520440"/>
            <a:ext cx="33741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Psalm 46:1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85800" y="4050792"/>
            <a:ext cx="19202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58952" y="4178808"/>
            <a:ext cx="1773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Prayer</a:t>
            </a: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2606040" y="4050792"/>
            <a:ext cx="53492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679192" y="4178808"/>
            <a:ext cx="52029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Lord, remain near as helper and protector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7955280" y="4050792"/>
            <a:ext cx="3520440" cy="658368"/>
          </a:xfrm>
          <a:prstGeom prst="rect">
            <a:avLst/>
          </a:prstGeom>
          <a:solidFill>
            <a:srgbClr val="FFF8EA"/>
          </a:solidFill>
          <a:ln w="8890">
            <a:solidFill>
              <a:srgbClr val="D2B88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028432" y="4178808"/>
            <a:ext cx="337413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E2A32"/>
                </a:solidFill>
              </a:rPr>
              <a:t>Psalm 61:2-3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D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helter_assets/bg4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1480" y="6473952"/>
            <a:ext cx="11384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ADC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4" name="Text 1"/>
          <p:cNvSpPr/>
          <p:nvPr/>
        </p:nvSpPr>
        <p:spPr>
          <a:xfrm>
            <a:off x="59436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Stanza 1: The Lord Our Rock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1792" y="96012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8E0D4"/>
                </a:solidFill>
              </a:rPr>
              <a:t>The hymn begins with confession.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640080" y="1371600"/>
            <a:ext cx="10972800" cy="4709160"/>
          </a:xfrm>
          <a:prstGeom prst="roundRect">
            <a:avLst>
              <a:gd name="adj" fmla="val 3107"/>
            </a:avLst>
          </a:prstGeom>
          <a:solidFill>
            <a:srgbClr val="101A22">
              <a:alpha val="90000"/>
            </a:srgbClr>
          </a:solidFill>
          <a:ln w="1270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463040"/>
            <a:ext cx="10698480" cy="45262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r>
              <a:rPr lang="en-US" sz="1900" dirty="0">
                <a:solidFill>
                  <a:srgbClr val="F9EBD0"/>
                </a:solidFill>
              </a:rPr>
              <a:t>The first movement names the Lord as the one in whom believers hide.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The image of rock suggests stability, strength, and protection beyond human ability.</a:t>
            </a:r>
            <a:endParaRPr lang="en-US" sz="1900" dirty="0"/>
          </a:p>
          <a:p>
            <a:r>
              <a:rPr lang="en-US" sz="1900" dirty="0">
                <a:solidFill>
                  <a:srgbClr val="F9EBD0"/>
                </a:solidFill>
              </a:rPr>
              <a:t>Teaching emphasis: Christian refuge begins with who God is, not with how strong we feel.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Shelter in the Time of Storm</dc:title>
  <dc:subject>Hymn study resource</dc:subject>
  <dc:creator>HymnInfo.com</dc:creator>
  <cp:lastModifiedBy>HymnInfo.com</cp:lastModifiedBy>
  <cp:revision>1</cp:revision>
  <dcterms:created xsi:type="dcterms:W3CDTF">2026-07-04T05:56:11Z</dcterms:created>
  <dcterms:modified xsi:type="dcterms:W3CDTF">2026-07-04T05:56:11Z</dcterms:modified>
</cp:coreProperties>
</file>