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3EA"/>
        </a:solidFill>
      </p:bgPr>
    </p:bg>
    <p:spTree>
      <p:nvGrpSpPr>
        <p:cNvPr id="1" name=""/>
        <p:cNvGrpSpPr/>
        <p:nvPr/>
      </p:nvGrpSpPr>
      <p:grpSpPr>
        <a:xfrm>
          <a:off x="0" y="0"/>
          <a:ext cx="0" cy="0"/>
          <a:chOff x="0" y="0"/>
          <a:chExt cx="0" cy="0"/>
        </a:xfrm>
      </p:grpSpPr>
      <p:sp>
        <p:nvSpPr>
          <p:cNvPr id="2" name="Shape 0"/>
          <p:cNvSpPr/>
          <p:nvPr/>
        </p:nvSpPr>
        <p:spPr>
          <a:xfrm>
            <a:off x="548640" y="6537960"/>
            <a:ext cx="11064240" cy="0"/>
          </a:xfrm>
          <a:prstGeom prst="line">
            <a:avLst/>
          </a:prstGeom>
          <a:noFill/>
          <a:ln w="9525">
            <a:solidFill>
              <a:srgbClr val="C09A54"/>
            </a:solidFill>
            <a:prstDash val="solid"/>
          </a:ln>
        </p:spPr>
      </p:sp>
      <p:sp>
        <p:nvSpPr>
          <p:cNvPr id="3" name="Text 1"/>
          <p:cNvSpPr/>
          <p:nvPr/>
        </p:nvSpPr>
        <p:spPr>
          <a:xfrm>
            <a:off x="548640" y="6620256"/>
            <a:ext cx="10515600" cy="164592"/>
          </a:xfrm>
          <a:prstGeom prst="rect">
            <a:avLst/>
          </a:prstGeom>
          <a:noFill/>
          <a:ln/>
        </p:spPr>
        <p:txBody>
          <a:bodyPr wrap="square" lIns="0" tIns="0" rIns="0" bIns="0" rtlCol="0" anchor="ctr"/>
          <a:lstStyle/>
          <a:p>
            <a:pPr indent="0" marL="0">
              <a:buNone/>
            </a:pPr>
            <a:r>
              <a:rPr lang="en-US" sz="750" dirty="0">
                <a:solidFill>
                  <a:srgbClr val="6C5845"/>
                </a:solidFill>
                <a:latin typeface="Aptos" pitchFamily="34" charset="0"/>
                <a:ea typeface="Aptos" pitchFamily="34" charset="-122"/>
                <a:cs typeface="Aptos" pitchFamily="34" charset="-120"/>
              </a:rPr>
              <a:t>Prepared for teaching and small group use - hymninfo.com</a:t>
            </a:r>
            <a:endParaRPr lang="en-US" sz="75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2.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2.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2.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2.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2.xml"/><Relationship Id="rId3"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in_garden_assets/roses.jpg">    </p:cNvPr>
          <p:cNvPicPr>
            <a:picLocks noChangeAspect="1"/>
          </p:cNvPicPr>
          <p:nvPr/>
        </p:nvPicPr>
        <p:blipFill>
          <a:blip r:embed="rId1"/>
          <a:srcRect l="0" r="0" t="30" b="30"/>
          <a:stretch/>
        </p:blipFill>
        <p:spPr>
          <a:xfrm>
            <a:off x="0" y="0"/>
            <a:ext cx="12191695" cy="6858000"/>
          </a:xfrm>
          <a:prstGeom prst="rect">
            <a:avLst/>
          </a:prstGeom>
        </p:spPr>
      </p:pic>
      <p:sp>
        <p:nvSpPr>
          <p:cNvPr id="3" name="Text 0"/>
          <p:cNvSpPr/>
          <p:nvPr/>
        </p:nvSpPr>
        <p:spPr>
          <a:xfrm>
            <a:off x="685800" y="841248"/>
            <a:ext cx="6766560" cy="713232"/>
          </a:xfrm>
          <a:prstGeom prst="rect">
            <a:avLst/>
          </a:prstGeom>
          <a:noFill/>
          <a:ln/>
        </p:spPr>
        <p:txBody>
          <a:bodyPr wrap="square" lIns="0" tIns="0" rIns="0" bIns="0" rtlCol="0" anchor="ctr">
            <a:normAutofit/>
          </a:bodyPr>
          <a:lstStyle/>
          <a:p>
            <a:pPr indent="0" marL="0">
              <a:buNone/>
            </a:pPr>
            <a:r>
              <a:rPr lang="en-US" sz="4600" b="1" dirty="0">
                <a:solidFill>
                  <a:srgbClr val="FFFFFF"/>
                </a:solidFill>
                <a:latin typeface="Georgia" pitchFamily="34" charset="0"/>
                <a:ea typeface="Georgia" pitchFamily="34" charset="-122"/>
                <a:cs typeface="Georgia" pitchFamily="34" charset="-120"/>
              </a:rPr>
              <a:t>In the Garden</a:t>
            </a:r>
            <a:endParaRPr lang="en-US" sz="4600" dirty="0"/>
          </a:p>
        </p:txBody>
      </p:sp>
      <p:sp>
        <p:nvSpPr>
          <p:cNvPr id="4" name="Text 1"/>
          <p:cNvSpPr/>
          <p:nvPr/>
        </p:nvSpPr>
        <p:spPr>
          <a:xfrm>
            <a:off x="713232" y="1664208"/>
            <a:ext cx="7498080" cy="347472"/>
          </a:xfrm>
          <a:prstGeom prst="rect">
            <a:avLst/>
          </a:prstGeom>
          <a:noFill/>
          <a:ln/>
        </p:spPr>
        <p:txBody>
          <a:bodyPr wrap="square" lIns="0" tIns="0" rIns="0" bIns="0" rtlCol="0" anchor="ctr"/>
          <a:lstStyle/>
          <a:p>
            <a:pPr indent="0" marL="0">
              <a:buNone/>
            </a:pPr>
            <a:r>
              <a:rPr lang="en-US" sz="1800" dirty="0">
                <a:solidFill>
                  <a:srgbClr val="FFF4D8"/>
                </a:solidFill>
                <a:latin typeface="Aptos" pitchFamily="34" charset="0"/>
                <a:ea typeface="Aptos" pitchFamily="34" charset="-122"/>
                <a:cs typeface="Aptos" pitchFamily="34" charset="-120"/>
              </a:rPr>
              <a:t>A hymn study on resurrection, prayer, and fellowship with Christ</a:t>
            </a:r>
            <a:endParaRPr lang="en-US" sz="1800" dirty="0"/>
          </a:p>
        </p:txBody>
      </p:sp>
      <p:sp>
        <p:nvSpPr>
          <p:cNvPr id="5" name="Text 2"/>
          <p:cNvSpPr/>
          <p:nvPr/>
        </p:nvSpPr>
        <p:spPr>
          <a:xfrm>
            <a:off x="731520" y="2423160"/>
            <a:ext cx="6035040" cy="1645920"/>
          </a:xfrm>
          <a:prstGeom prst="rect">
            <a:avLst/>
          </a:prstGeom>
          <a:noFill/>
          <a:ln/>
        </p:spPr>
        <p:txBody>
          <a:bodyPr wrap="square" lIns="635" tIns="635" rIns="635" bIns="635" rtlCol="0" anchor="ctr">
            <a:normAutofit/>
          </a:bodyPr>
          <a:lstStyle/>
          <a:p>
            <a:r>
              <a:rPr lang="en-US" sz="1600" dirty="0">
                <a:solidFill>
                  <a:srgbClr val="FFFFFF"/>
                </a:solidFill>
                <a:latin typeface="Aptos" pitchFamily="34" charset="0"/>
                <a:ea typeface="Aptos" pitchFamily="34" charset="-122"/>
                <a:cs typeface="Aptos" pitchFamily="34" charset="-120"/>
              </a:rPr>
              <a:t>First line: I come to the garden alone</a:t>
            </a:r>
            <a:endParaRPr lang="en-US" sz="1600" dirty="0"/>
          </a:p>
          <a:p>
            <a:r>
              <a:rPr lang="en-US" sz="1600" dirty="0">
                <a:solidFill>
                  <a:srgbClr val="FFFFFF"/>
                </a:solidFill>
                <a:latin typeface="Aptos" pitchFamily="34" charset="0"/>
                <a:ea typeface="Aptos" pitchFamily="34" charset="-122"/>
                <a:cs typeface="Aptos" pitchFamily="34" charset="-120"/>
              </a:rPr>
              <a:t>Words and music: Charles Austin Miles, 1912</a:t>
            </a:r>
            <a:endParaRPr lang="en-US" sz="1600" dirty="0"/>
          </a:p>
          <a:p>
            <a:r>
              <a:rPr lang="en-US" sz="1600" dirty="0">
                <a:solidFill>
                  <a:srgbClr val="FFFFFF"/>
                </a:solidFill>
                <a:latin typeface="Aptos" pitchFamily="34" charset="0"/>
                <a:ea typeface="Aptos" pitchFamily="34" charset="-122"/>
                <a:cs typeface="Aptos" pitchFamily="34" charset="-120"/>
              </a:rPr>
              <a:t>Tune: GARDEN / IN THE GARDEN</a:t>
            </a:r>
            <a:endParaRPr lang="en-US" sz="1600" dirty="0"/>
          </a:p>
          <a:p>
            <a:r>
              <a:rPr lang="en-US" sz="1600" dirty="0">
                <a:solidFill>
                  <a:srgbClr val="FFFFFF"/>
                </a:solidFill>
                <a:latin typeface="Aptos" pitchFamily="34" charset="0"/>
                <a:ea typeface="Aptos" pitchFamily="34" charset="-122"/>
                <a:cs typeface="Aptos" pitchFamily="34" charset="-120"/>
              </a:rPr>
              <a:t>Primary Scripture: John 20:16-18</a:t>
            </a:r>
            <a:endParaRPr lang="en-US" sz="160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Stanza 2: The Voice of Christ</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Recognition turns into inward melody.</a:t>
            </a:r>
            <a:endParaRPr lang="en-US" sz="1220" dirty="0"/>
          </a:p>
        </p:txBody>
      </p:sp>
      <p:pic>
        <p:nvPicPr>
          <p:cNvPr id="5" name="Image 0" descr="/mnt/data/in_garden_assets/bible.jpg">    </p:cNvPr>
          <p:cNvPicPr>
            <a:picLocks noChangeAspect="1"/>
          </p:cNvPicPr>
          <p:nvPr/>
        </p:nvPicPr>
        <p:blipFill>
          <a:blip r:embed="rId1"/>
          <a:stretch>
            <a:fillRect/>
          </a:stretch>
        </p:blipFill>
        <p:spPr>
          <a:xfrm>
            <a:off x="7360920" y="1783080"/>
            <a:ext cx="3840480" cy="2157984"/>
          </a:xfrm>
          <a:prstGeom prst="rect">
            <a:avLst/>
          </a:prstGeom>
        </p:spPr>
      </p:pic>
      <p:sp>
        <p:nvSpPr>
          <p:cNvPr id="6" name="Text 3"/>
          <p:cNvSpPr/>
          <p:nvPr/>
        </p:nvSpPr>
        <p:spPr>
          <a:xfrm>
            <a:off x="749808" y="1737360"/>
            <a:ext cx="6172200" cy="3749040"/>
          </a:xfrm>
          <a:prstGeom prst="rect">
            <a:avLst/>
          </a:prstGeom>
          <a:noFill/>
          <a:ln/>
        </p:spPr>
        <p:txBody>
          <a:bodyPr wrap="square" lIns="635" tIns="635" rIns="635" bIns="635" rtlCol="0" anchor="ctr">
            <a:normAutofit/>
          </a:bodyPr>
          <a:lstStyle/>
          <a:p>
            <a:r>
              <a:rPr lang="en-US" sz="1720" dirty="0">
                <a:solidFill>
                  <a:srgbClr val="2F302B"/>
                </a:solidFill>
                <a:latin typeface="Aptos" pitchFamily="34" charset="0"/>
                <a:ea typeface="Aptos" pitchFamily="34" charset="-122"/>
                <a:cs typeface="Aptos" pitchFamily="34" charset="-120"/>
              </a:rPr>
              <a:t>The hymn pictures Christ’s voice as sweet, compelling, and life-giving.</a:t>
            </a:r>
            <a:endParaRPr lang="en-US" sz="1720" dirty="0"/>
          </a:p>
          <a:p>
            <a:r>
              <a:rPr lang="en-US" sz="1720" dirty="0">
                <a:solidFill>
                  <a:srgbClr val="2F302B"/>
                </a:solidFill>
                <a:latin typeface="Aptos" pitchFamily="34" charset="0"/>
                <a:ea typeface="Aptos" pitchFamily="34" charset="-122"/>
                <a:cs typeface="Aptos" pitchFamily="34" charset="-120"/>
              </a:rPr>
              <a:t>This is best taught in connection with John 10:27: his sheep hear his voice and follow.</a:t>
            </a:r>
            <a:endParaRPr lang="en-US" sz="1720" dirty="0"/>
          </a:p>
          <a:p>
            <a:r>
              <a:rPr lang="en-US" sz="1720" dirty="0">
                <a:solidFill>
                  <a:srgbClr val="2F302B"/>
                </a:solidFill>
                <a:latin typeface="Aptos" pitchFamily="34" charset="0"/>
                <a:ea typeface="Aptos" pitchFamily="34" charset="-122"/>
                <a:cs typeface="Aptos" pitchFamily="34" charset="-120"/>
              </a:rPr>
              <a:t>The inward melody points to joy and worship awakened by communion with the Lord.</a:t>
            </a:r>
            <a:endParaRPr lang="en-US" sz="1720" dirty="0"/>
          </a:p>
          <a:p>
            <a:r>
              <a:rPr lang="en-US" sz="1720" dirty="0">
                <a:solidFill>
                  <a:srgbClr val="2F302B"/>
                </a:solidFill>
                <a:latin typeface="Aptos" pitchFamily="34" charset="0"/>
                <a:ea typeface="Aptos" pitchFamily="34" charset="-122"/>
                <a:cs typeface="Aptos" pitchFamily="34" charset="-120"/>
              </a:rPr>
              <a:t>Teaching emphasis: hearing Christ is not mystical self-invention; it is Scripture-rooted trust and obedience.</a:t>
            </a:r>
            <a:endParaRPr lang="en-US" sz="172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The Hymn’s Movement</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From quiet devotion to renewed witness.</a:t>
            </a:r>
            <a:endParaRPr lang="en-US" sz="1220" dirty="0"/>
          </a:p>
        </p:txBody>
      </p:sp>
      <p:sp>
        <p:nvSpPr>
          <p:cNvPr id="5" name="Text 3"/>
          <p:cNvSpPr/>
          <p:nvPr/>
        </p:nvSpPr>
        <p:spPr>
          <a:xfrm>
            <a:off x="914400" y="2103120"/>
            <a:ext cx="10424160" cy="594360"/>
          </a:xfrm>
          <a:prstGeom prst="rect">
            <a:avLst/>
          </a:prstGeom>
          <a:noFill/>
          <a:ln/>
        </p:spPr>
        <p:txBody>
          <a:bodyPr wrap="square" lIns="0" tIns="0" rIns="0" bIns="0" rtlCol="0" anchor="ctr">
            <a:normAutofit/>
          </a:bodyPr>
          <a:lstStyle/>
          <a:p>
            <a:pPr algn="ctr" indent="0" marL="0">
              <a:buNone/>
            </a:pPr>
            <a:r>
              <a:rPr lang="en-US" sz="3000" b="1" dirty="0">
                <a:solidFill>
                  <a:srgbClr val="355E3B"/>
                </a:solidFill>
                <a:latin typeface="Georgia" pitchFamily="34" charset="0"/>
                <a:ea typeface="Georgia" pitchFamily="34" charset="-122"/>
                <a:cs typeface="Georgia" pitchFamily="34" charset="-120"/>
              </a:rPr>
              <a:t>Solitude  →  Recognition  →  Communion  →  Response</a:t>
            </a:r>
            <a:endParaRPr lang="en-US" sz="3000" dirty="0"/>
          </a:p>
        </p:txBody>
      </p:sp>
      <p:sp>
        <p:nvSpPr>
          <p:cNvPr id="6" name="Text 4"/>
          <p:cNvSpPr/>
          <p:nvPr/>
        </p:nvSpPr>
        <p:spPr>
          <a:xfrm>
            <a:off x="1097280" y="3383280"/>
            <a:ext cx="9875520" cy="1280160"/>
          </a:xfrm>
          <a:prstGeom prst="rect">
            <a:avLst/>
          </a:prstGeom>
          <a:noFill/>
          <a:ln/>
        </p:spPr>
        <p:txBody>
          <a:bodyPr wrap="square" lIns="635" tIns="635" rIns="635" bIns="635" rtlCol="0" anchor="ctr">
            <a:normAutofit/>
          </a:bodyPr>
          <a:lstStyle/>
          <a:p>
            <a:pPr indent="0" marL="0">
              <a:buNone/>
            </a:pPr>
            <a:r>
              <a:rPr lang="en-US" sz="2100" dirty="0">
                <a:solidFill>
                  <a:srgbClr val="2F302B"/>
                </a:solidFill>
                <a:latin typeface="Aptos" pitchFamily="34" charset="0"/>
                <a:ea typeface="Aptos" pitchFamily="34" charset="-122"/>
                <a:cs typeface="Aptos" pitchFamily="34" charset="-120"/>
              </a:rPr>
              <a:t>The hymn can be taught as a movement of the soul: the believer comes apart for prayer, recognizes Christ’s gracious presence, receives joy in fellowship, and returns to ordinary life with renewed trust.</a:t>
            </a:r>
            <a:endParaRPr lang="en-US" sz="210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in_garden_assets/tomb.jpg">    </p:cNvPr>
          <p:cNvPicPr>
            <a:picLocks noChangeAspect="1"/>
          </p:cNvPicPr>
          <p:nvPr/>
        </p:nvPicPr>
        <p:blipFill>
          <a:blip r:embed="rId1"/>
          <a:srcRect l="0" r="0" t="30" b="30"/>
          <a:stretch/>
        </p:blipFill>
        <p:spPr>
          <a:xfrm>
            <a:off x="0" y="0"/>
            <a:ext cx="12191695" cy="6858000"/>
          </a:xfrm>
          <a:prstGeom prst="rect">
            <a:avLst/>
          </a:prstGeom>
        </p:spPr>
      </p:pic>
      <p:sp>
        <p:nvSpPr>
          <p:cNvPr id="3" name="Text 0"/>
          <p:cNvSpPr/>
          <p:nvPr/>
        </p:nvSpPr>
        <p:spPr>
          <a:xfrm>
            <a:off x="685800" y="713232"/>
            <a:ext cx="10058400" cy="45720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Georgia" pitchFamily="34" charset="0"/>
                <a:ea typeface="Georgia" pitchFamily="34" charset="-122"/>
                <a:cs typeface="Georgia" pitchFamily="34" charset="-120"/>
              </a:rPr>
              <a:t>Theological Theme: Resurrection Presence</a:t>
            </a:r>
            <a:endParaRPr lang="en-US" sz="2800" dirty="0"/>
          </a:p>
        </p:txBody>
      </p:sp>
      <p:sp>
        <p:nvSpPr>
          <p:cNvPr id="4" name="Text 1"/>
          <p:cNvSpPr/>
          <p:nvPr/>
        </p:nvSpPr>
        <p:spPr>
          <a:xfrm>
            <a:off x="822960" y="1600200"/>
            <a:ext cx="6583680" cy="1600200"/>
          </a:xfrm>
          <a:prstGeom prst="rect">
            <a:avLst/>
          </a:prstGeom>
          <a:noFill/>
          <a:ln/>
        </p:spPr>
        <p:txBody>
          <a:bodyPr wrap="square" lIns="635" tIns="635" rIns="635" bIns="635" rtlCol="0" anchor="ctr">
            <a:normAutofit/>
          </a:bodyPr>
          <a:lstStyle/>
          <a:p>
            <a:pPr indent="0" marL="0">
              <a:buNone/>
            </a:pPr>
            <a:r>
              <a:rPr lang="en-US" sz="2300" dirty="0">
                <a:solidFill>
                  <a:srgbClr val="FFFFFF"/>
                </a:solidFill>
                <a:latin typeface="Aptos" pitchFamily="34" charset="0"/>
                <a:ea typeface="Aptos" pitchFamily="34" charset="-122"/>
                <a:cs typeface="Aptos" pitchFamily="34" charset="-120"/>
              </a:rPr>
              <a:t>The hymn’s comfort depends on the risen Christ. The garden is meaningful because the tomb is empty. Christ is not only remembered; he is alive. He calls, comforts, and sends his people.</a:t>
            </a:r>
            <a:endParaRPr lang="en-US" sz="2300" dirty="0"/>
          </a:p>
        </p:txBody>
      </p:sp>
      <p:sp>
        <p:nvSpPr>
          <p:cNvPr id="5" name="Text 2"/>
          <p:cNvSpPr/>
          <p:nvPr/>
        </p:nvSpPr>
        <p:spPr>
          <a:xfrm>
            <a:off x="868680" y="3794760"/>
            <a:ext cx="6217920" cy="1463040"/>
          </a:xfrm>
          <a:prstGeom prst="rect">
            <a:avLst/>
          </a:prstGeom>
          <a:noFill/>
          <a:ln/>
        </p:spPr>
        <p:txBody>
          <a:bodyPr wrap="square" lIns="635" tIns="635" rIns="635" bIns="635" rtlCol="0" anchor="ctr">
            <a:normAutofit/>
          </a:bodyPr>
          <a:lstStyle/>
          <a:p>
            <a:r>
              <a:rPr lang="en-US" sz="1750" dirty="0">
                <a:solidFill>
                  <a:srgbClr val="FFFFFF"/>
                </a:solidFill>
                <a:latin typeface="Aptos" pitchFamily="34" charset="0"/>
                <a:ea typeface="Aptos" pitchFamily="34" charset="-122"/>
                <a:cs typeface="Aptos" pitchFamily="34" charset="-120"/>
              </a:rPr>
              <a:t>John 20 keeps the hymn from becoming mere nostalgia.</a:t>
            </a:r>
            <a:endParaRPr lang="en-US" sz="1750" dirty="0"/>
          </a:p>
          <a:p>
            <a:r>
              <a:rPr lang="en-US" sz="1750" dirty="0">
                <a:solidFill>
                  <a:srgbClr val="FFFFFF"/>
                </a:solidFill>
                <a:latin typeface="Aptos" pitchFamily="34" charset="0"/>
                <a:ea typeface="Aptos" pitchFamily="34" charset="-122"/>
                <a:cs typeface="Aptos" pitchFamily="34" charset="-120"/>
              </a:rPr>
              <a:t>The risen Lord knows his people personally.</a:t>
            </a:r>
            <a:endParaRPr lang="en-US" sz="1750" dirty="0"/>
          </a:p>
          <a:p>
            <a:r>
              <a:rPr lang="en-US" sz="1750" dirty="0">
                <a:solidFill>
                  <a:srgbClr val="FFFFFF"/>
                </a:solidFill>
                <a:latin typeface="Aptos" pitchFamily="34" charset="0"/>
                <a:ea typeface="Aptos" pitchFamily="34" charset="-122"/>
                <a:cs typeface="Aptos" pitchFamily="34" charset="-120"/>
              </a:rPr>
              <a:t>Resurrection hope gives devotional experience its solid foundation.</a:t>
            </a:r>
            <a:endParaRPr lang="en-US" sz="175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Theological Theme: Prayer and Fellowship</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Christian prayer is communion with the living Lord.</a:t>
            </a:r>
            <a:endParaRPr lang="en-US" sz="1220" dirty="0"/>
          </a:p>
        </p:txBody>
      </p:sp>
      <p:pic>
        <p:nvPicPr>
          <p:cNvPr id="5" name="Image 0" descr="/mnt/data/in_garden_assets/bible.jpg">    </p:cNvPr>
          <p:cNvPicPr>
            <a:picLocks noChangeAspect="1"/>
          </p:cNvPicPr>
          <p:nvPr/>
        </p:nvPicPr>
        <p:blipFill>
          <a:blip r:embed="rId1"/>
          <a:stretch>
            <a:fillRect/>
          </a:stretch>
        </p:blipFill>
        <p:spPr>
          <a:xfrm>
            <a:off x="731520" y="1783080"/>
            <a:ext cx="4389120" cy="2468880"/>
          </a:xfrm>
          <a:prstGeom prst="rect">
            <a:avLst/>
          </a:prstGeom>
        </p:spPr>
      </p:pic>
      <p:sp>
        <p:nvSpPr>
          <p:cNvPr id="6" name="Text 3"/>
          <p:cNvSpPr/>
          <p:nvPr/>
        </p:nvSpPr>
        <p:spPr>
          <a:xfrm>
            <a:off x="5577840" y="1755648"/>
            <a:ext cx="5669280" cy="3429000"/>
          </a:xfrm>
          <a:prstGeom prst="rect">
            <a:avLst/>
          </a:prstGeom>
          <a:noFill/>
          <a:ln/>
        </p:spPr>
        <p:txBody>
          <a:bodyPr wrap="square" lIns="635" tIns="635" rIns="635" bIns="635" rtlCol="0" anchor="ctr">
            <a:normAutofit/>
          </a:bodyPr>
          <a:lstStyle/>
          <a:p>
            <a:r>
              <a:rPr lang="en-US" sz="1950" dirty="0">
                <a:solidFill>
                  <a:srgbClr val="2F302B"/>
                </a:solidFill>
                <a:latin typeface="Aptos" pitchFamily="34" charset="0"/>
                <a:ea typeface="Aptos" pitchFamily="34" charset="-122"/>
                <a:cs typeface="Aptos" pitchFamily="34" charset="-120"/>
              </a:rPr>
              <a:t>Prayer is more than speaking words into silence; it is practiced before the Lord who speaks through Scripture.</a:t>
            </a:r>
            <a:endParaRPr lang="en-US" sz="1950" dirty="0"/>
          </a:p>
          <a:p>
            <a:r>
              <a:rPr lang="en-US" sz="1950" dirty="0">
                <a:solidFill>
                  <a:srgbClr val="2F302B"/>
                </a:solidFill>
                <a:latin typeface="Aptos" pitchFamily="34" charset="0"/>
                <a:ea typeface="Aptos" pitchFamily="34" charset="-122"/>
                <a:cs typeface="Aptos" pitchFamily="34" charset="-120"/>
              </a:rPr>
              <a:t>Fellowship with Christ includes assurance, correction, guidance, and joy.</a:t>
            </a:r>
            <a:endParaRPr lang="en-US" sz="1950" dirty="0"/>
          </a:p>
          <a:p>
            <a:r>
              <a:rPr lang="en-US" sz="1950" dirty="0">
                <a:solidFill>
                  <a:srgbClr val="2F302B"/>
                </a:solidFill>
                <a:latin typeface="Aptos" pitchFamily="34" charset="0"/>
                <a:ea typeface="Aptos" pitchFamily="34" charset="-122"/>
                <a:cs typeface="Aptos" pitchFamily="34" charset="-120"/>
              </a:rPr>
              <a:t>The hymn is strongest when used to draw believers into Scripture-shaped communion.</a:t>
            </a:r>
            <a:endParaRPr lang="en-US" sz="195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Theological Theme: Comfort With Balance</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Personal devotion should lead back to worship, Scripture, and witness.</a:t>
            </a:r>
            <a:endParaRPr lang="en-US" sz="1220" dirty="0"/>
          </a:p>
        </p:txBody>
      </p:sp>
      <p:sp>
        <p:nvSpPr>
          <p:cNvPr id="5" name="Text 3"/>
          <p:cNvSpPr/>
          <p:nvPr/>
        </p:nvSpPr>
        <p:spPr>
          <a:xfrm>
            <a:off x="822960" y="1737360"/>
            <a:ext cx="10241280" cy="1463040"/>
          </a:xfrm>
          <a:prstGeom prst="rect">
            <a:avLst/>
          </a:prstGeom>
          <a:noFill/>
          <a:ln/>
        </p:spPr>
        <p:txBody>
          <a:bodyPr wrap="square" lIns="635" tIns="635" rIns="635" bIns="635" rtlCol="0" anchor="ctr">
            <a:normAutofit/>
          </a:bodyPr>
          <a:lstStyle/>
          <a:p>
            <a:pPr indent="0" marL="0">
              <a:buNone/>
            </a:pPr>
            <a:r>
              <a:rPr lang="en-US" sz="2100" dirty="0">
                <a:solidFill>
                  <a:srgbClr val="2F302B"/>
                </a:solidFill>
                <a:latin typeface="Aptos" pitchFamily="34" charset="0"/>
                <a:ea typeface="Aptos" pitchFamily="34" charset="-122"/>
                <a:cs typeface="Aptos" pitchFamily="34" charset="-120"/>
              </a:rPr>
              <a:t>The hymn is deeply personal. Teachers can preserve its pastoral value while helping believers avoid isolated individualism. Communion with Christ should lead believers back into Scripture, worship, and witness with the church.</a:t>
            </a:r>
            <a:endParaRPr lang="en-US" sz="2100" dirty="0"/>
          </a:p>
        </p:txBody>
      </p:sp>
      <p:sp>
        <p:nvSpPr>
          <p:cNvPr id="6" name="Text 4"/>
          <p:cNvSpPr/>
          <p:nvPr/>
        </p:nvSpPr>
        <p:spPr>
          <a:xfrm>
            <a:off x="1051560" y="3749040"/>
            <a:ext cx="9601200" cy="1463040"/>
          </a:xfrm>
          <a:prstGeom prst="rect">
            <a:avLst/>
          </a:prstGeom>
          <a:noFill/>
          <a:ln/>
        </p:spPr>
        <p:txBody>
          <a:bodyPr wrap="square" lIns="635" tIns="635" rIns="635" bIns="635" rtlCol="0" anchor="ctr">
            <a:normAutofit/>
          </a:bodyPr>
          <a:lstStyle/>
          <a:p>
            <a:r>
              <a:rPr lang="en-US" sz="1900" dirty="0">
                <a:solidFill>
                  <a:srgbClr val="2F302B"/>
                </a:solidFill>
                <a:latin typeface="Aptos" pitchFamily="34" charset="0"/>
                <a:ea typeface="Aptos" pitchFamily="34" charset="-122"/>
                <a:cs typeface="Aptos" pitchFamily="34" charset="-120"/>
              </a:rPr>
              <a:t>Private prayer should nourish public faithfulness.</a:t>
            </a:r>
            <a:endParaRPr lang="en-US" sz="1900" dirty="0"/>
          </a:p>
          <a:p>
            <a:r>
              <a:rPr lang="en-US" sz="1900" dirty="0">
                <a:solidFill>
                  <a:srgbClr val="2F302B"/>
                </a:solidFill>
                <a:latin typeface="Aptos" pitchFamily="34" charset="0"/>
                <a:ea typeface="Aptos" pitchFamily="34" charset="-122"/>
                <a:cs typeface="Aptos" pitchFamily="34" charset="-120"/>
              </a:rPr>
              <a:t>Devotional joy should be tested and shaped by Scripture.</a:t>
            </a:r>
            <a:endParaRPr lang="en-US" sz="1900" dirty="0"/>
          </a:p>
          <a:p>
            <a:r>
              <a:rPr lang="en-US" sz="1900" dirty="0">
                <a:solidFill>
                  <a:srgbClr val="2F302B"/>
                </a:solidFill>
                <a:latin typeface="Aptos" pitchFamily="34" charset="0"/>
                <a:ea typeface="Aptos" pitchFamily="34" charset="-122"/>
                <a:cs typeface="Aptos" pitchFamily="34" charset="-120"/>
              </a:rPr>
              <a:t>Comfort received from Christ should become encouragement offered to others.</a:t>
            </a:r>
            <a:endParaRPr lang="en-US" sz="190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Literary Observations</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Simple imagery serves a focused devotional purpose.</a:t>
            </a:r>
            <a:endParaRPr lang="en-US" sz="1220" dirty="0"/>
          </a:p>
        </p:txBody>
      </p:sp>
      <p:pic>
        <p:nvPicPr>
          <p:cNvPr id="5" name="Image 0" descr="/mnt/data/in_garden_assets/roses.jpg">    </p:cNvPr>
          <p:cNvPicPr>
            <a:picLocks noChangeAspect="1"/>
          </p:cNvPicPr>
          <p:nvPr/>
        </p:nvPicPr>
        <p:blipFill>
          <a:blip r:embed="rId1"/>
          <a:stretch>
            <a:fillRect/>
          </a:stretch>
        </p:blipFill>
        <p:spPr>
          <a:xfrm>
            <a:off x="7315200" y="1783080"/>
            <a:ext cx="3840480" cy="2157984"/>
          </a:xfrm>
          <a:prstGeom prst="rect">
            <a:avLst/>
          </a:prstGeom>
        </p:spPr>
      </p:pic>
      <p:sp>
        <p:nvSpPr>
          <p:cNvPr id="6" name="Text 3"/>
          <p:cNvSpPr/>
          <p:nvPr/>
        </p:nvSpPr>
        <p:spPr>
          <a:xfrm>
            <a:off x="777240" y="1737360"/>
            <a:ext cx="6080760" cy="3840480"/>
          </a:xfrm>
          <a:prstGeom prst="rect">
            <a:avLst/>
          </a:prstGeom>
          <a:noFill/>
          <a:ln/>
        </p:spPr>
        <p:txBody>
          <a:bodyPr wrap="square" lIns="635" tIns="635" rIns="635" bIns="635" rtlCol="0" anchor="ctr">
            <a:normAutofit/>
          </a:bodyPr>
          <a:lstStyle/>
          <a:p>
            <a:r>
              <a:rPr lang="en-US" sz="1740" dirty="0">
                <a:solidFill>
                  <a:srgbClr val="2F302B"/>
                </a:solidFill>
                <a:latin typeface="Aptos" pitchFamily="34" charset="0"/>
                <a:ea typeface="Aptos" pitchFamily="34" charset="-122"/>
                <a:cs typeface="Aptos" pitchFamily="34" charset="-120"/>
              </a:rPr>
              <a:t>Garden imagery creates quietness, intimacy, and a resurrection echo.</a:t>
            </a:r>
            <a:endParaRPr lang="en-US" sz="1740" dirty="0"/>
          </a:p>
          <a:p>
            <a:r>
              <a:rPr lang="en-US" sz="1740" dirty="0">
                <a:solidFill>
                  <a:srgbClr val="2F302B"/>
                </a:solidFill>
                <a:latin typeface="Aptos" pitchFamily="34" charset="0"/>
                <a:ea typeface="Aptos" pitchFamily="34" charset="-122"/>
                <a:cs typeface="Aptos" pitchFamily="34" charset="-120"/>
              </a:rPr>
              <a:t>Voice imagery gives the hymn its personal center.</a:t>
            </a:r>
            <a:endParaRPr lang="en-US" sz="1740" dirty="0"/>
          </a:p>
          <a:p>
            <a:r>
              <a:rPr lang="en-US" sz="1740" dirty="0">
                <a:solidFill>
                  <a:srgbClr val="2F302B"/>
                </a:solidFill>
                <a:latin typeface="Aptos" pitchFamily="34" charset="0"/>
                <a:ea typeface="Aptos" pitchFamily="34" charset="-122"/>
                <a:cs typeface="Aptos" pitchFamily="34" charset="-120"/>
              </a:rPr>
              <a:t>The refrain reinforces assurance through repetition.</a:t>
            </a:r>
            <a:endParaRPr lang="en-US" sz="1740" dirty="0"/>
          </a:p>
          <a:p>
            <a:r>
              <a:rPr lang="en-US" sz="1740" dirty="0">
                <a:solidFill>
                  <a:srgbClr val="2F302B"/>
                </a:solidFill>
                <a:latin typeface="Aptos" pitchFamily="34" charset="0"/>
                <a:ea typeface="Aptos" pitchFamily="34" charset="-122"/>
                <a:cs typeface="Aptos" pitchFamily="34" charset="-120"/>
              </a:rPr>
              <a:t>The emotional tone is tender, contemplative, and consoling.</a:t>
            </a:r>
            <a:endParaRPr lang="en-US" sz="1740" dirty="0"/>
          </a:p>
          <a:p>
            <a:r>
              <a:rPr lang="en-US" sz="1740" dirty="0">
                <a:solidFill>
                  <a:srgbClr val="2F302B"/>
                </a:solidFill>
                <a:latin typeface="Aptos" pitchFamily="34" charset="0"/>
                <a:ea typeface="Aptos" pitchFamily="34" charset="-122"/>
                <a:cs typeface="Aptos" pitchFamily="34" charset="-120"/>
              </a:rPr>
              <a:t>The hymn does not try to say everything; it lingers over fellowship with Christ.</a:t>
            </a:r>
            <a:endParaRPr lang="en-US" sz="174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Musical Observations</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The tune supports a reflective gospel-song character.</a:t>
            </a:r>
            <a:endParaRPr lang="en-US" sz="1220" dirty="0"/>
          </a:p>
        </p:txBody>
      </p:sp>
      <p:sp>
        <p:nvSpPr>
          <p:cNvPr id="5" name="Text 3"/>
          <p:cNvSpPr/>
          <p:nvPr/>
        </p:nvSpPr>
        <p:spPr>
          <a:xfrm>
            <a:off x="777240" y="1737360"/>
            <a:ext cx="6492240" cy="3840480"/>
          </a:xfrm>
          <a:prstGeom prst="rect">
            <a:avLst/>
          </a:prstGeom>
          <a:noFill/>
          <a:ln/>
        </p:spPr>
        <p:txBody>
          <a:bodyPr wrap="square" lIns="635" tIns="635" rIns="635" bIns="635" rtlCol="0" anchor="ctr">
            <a:normAutofit/>
          </a:bodyPr>
          <a:lstStyle/>
          <a:p>
            <a:r>
              <a:rPr lang="en-US" sz="1720" dirty="0">
                <a:solidFill>
                  <a:srgbClr val="2F302B"/>
                </a:solidFill>
                <a:latin typeface="Aptos" pitchFamily="34" charset="0"/>
                <a:ea typeface="Aptos" pitchFamily="34" charset="-122"/>
                <a:cs typeface="Aptos" pitchFamily="34" charset="-120"/>
              </a:rPr>
              <a:t>Tune: GARDEN / IN THE GARDEN, written by Charles Austin Miles.</a:t>
            </a:r>
            <a:endParaRPr lang="en-US" sz="1720" dirty="0"/>
          </a:p>
          <a:p>
            <a:r>
              <a:rPr lang="en-US" sz="1720" dirty="0">
                <a:solidFill>
                  <a:srgbClr val="2F302B"/>
                </a:solidFill>
                <a:latin typeface="Aptos" pitchFamily="34" charset="0"/>
                <a:ea typeface="Aptos" pitchFamily="34" charset="-122"/>
                <a:cs typeface="Aptos" pitchFamily="34" charset="-120"/>
              </a:rPr>
              <a:t>Style: early twentieth-century American gospel song.</a:t>
            </a:r>
            <a:endParaRPr lang="en-US" sz="1720" dirty="0"/>
          </a:p>
          <a:p>
            <a:r>
              <a:rPr lang="en-US" sz="1720" dirty="0">
                <a:solidFill>
                  <a:srgbClr val="2F302B"/>
                </a:solidFill>
                <a:latin typeface="Aptos" pitchFamily="34" charset="0"/>
                <a:ea typeface="Aptos" pitchFamily="34" charset="-122"/>
                <a:cs typeface="Aptos" pitchFamily="34" charset="-120"/>
              </a:rPr>
              <a:t>Meter: irregular with refrain, often described in several related ways by hymn indexes.</a:t>
            </a:r>
            <a:endParaRPr lang="en-US" sz="1720" dirty="0"/>
          </a:p>
          <a:p>
            <a:r>
              <a:rPr lang="en-US" sz="1720" dirty="0">
                <a:solidFill>
                  <a:srgbClr val="2F302B"/>
                </a:solidFill>
                <a:latin typeface="Aptos" pitchFamily="34" charset="0"/>
                <a:ea typeface="Aptos" pitchFamily="34" charset="-122"/>
                <a:cs typeface="Aptos" pitchFamily="34" charset="-120"/>
              </a:rPr>
              <a:t>Melody: lyrical, memorable, and well suited for solo, congregational, or devotional use.</a:t>
            </a:r>
            <a:endParaRPr lang="en-US" sz="1720" dirty="0"/>
          </a:p>
          <a:p>
            <a:r>
              <a:rPr lang="en-US" sz="1720" dirty="0">
                <a:solidFill>
                  <a:srgbClr val="2F302B"/>
                </a:solidFill>
                <a:latin typeface="Aptos" pitchFamily="34" charset="0"/>
                <a:ea typeface="Aptos" pitchFamily="34" charset="-122"/>
                <a:cs typeface="Aptos" pitchFamily="34" charset="-120"/>
              </a:rPr>
              <a:t>Best use: gentle tempo, clear phrasing, and accompaniment that does not overpower the text.</a:t>
            </a:r>
            <a:endParaRPr lang="en-US" sz="1720" dirty="0"/>
          </a:p>
        </p:txBody>
      </p:sp>
      <p:pic>
        <p:nvPicPr>
          <p:cNvPr id="6" name="Image 0" descr="/mnt/data/in_garden_assets/bible.jpg">    </p:cNvPr>
          <p:cNvPicPr>
            <a:picLocks noChangeAspect="1"/>
          </p:cNvPicPr>
          <p:nvPr/>
        </p:nvPicPr>
        <p:blipFill>
          <a:blip r:embed="rId1"/>
          <a:stretch>
            <a:fillRect/>
          </a:stretch>
        </p:blipFill>
        <p:spPr>
          <a:xfrm>
            <a:off x="7726680" y="1783080"/>
            <a:ext cx="3566160" cy="2002536"/>
          </a:xfrm>
          <a:prstGeom prst="rect">
            <a:avLst/>
          </a:prstGeom>
        </p:spPr>
      </p:pic>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Pastoral and Worship Use</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Where the hymn can serve the church well.</a:t>
            </a:r>
            <a:endParaRPr lang="en-US" sz="1220" dirty="0"/>
          </a:p>
        </p:txBody>
      </p:sp>
      <p:sp>
        <p:nvSpPr>
          <p:cNvPr id="5" name="Text 3"/>
          <p:cNvSpPr/>
          <p:nvPr/>
        </p:nvSpPr>
        <p:spPr>
          <a:xfrm>
            <a:off x="822960" y="1691640"/>
            <a:ext cx="6080760" cy="3886200"/>
          </a:xfrm>
          <a:prstGeom prst="rect">
            <a:avLst/>
          </a:prstGeom>
          <a:noFill/>
          <a:ln/>
        </p:spPr>
        <p:txBody>
          <a:bodyPr wrap="square" lIns="635" tIns="635" rIns="635" bIns="635" rtlCol="0" anchor="ctr">
            <a:normAutofit/>
          </a:bodyPr>
          <a:lstStyle/>
          <a:p>
            <a:r>
              <a:rPr lang="en-US" sz="1800" dirty="0">
                <a:solidFill>
                  <a:srgbClr val="2F302B"/>
                </a:solidFill>
                <a:latin typeface="Aptos" pitchFamily="34" charset="0"/>
                <a:ea typeface="Aptos" pitchFamily="34" charset="-122"/>
                <a:cs typeface="Aptos" pitchFamily="34" charset="-120"/>
              </a:rPr>
              <a:t>Eastertide: connect the hymn explicitly to John 20.</a:t>
            </a:r>
            <a:endParaRPr lang="en-US" sz="1800" dirty="0"/>
          </a:p>
          <a:p>
            <a:r>
              <a:rPr lang="en-US" sz="1800" dirty="0">
                <a:solidFill>
                  <a:srgbClr val="2F302B"/>
                </a:solidFill>
                <a:latin typeface="Aptos" pitchFamily="34" charset="0"/>
                <a:ea typeface="Aptos" pitchFamily="34" charset="-122"/>
                <a:cs typeface="Aptos" pitchFamily="34" charset="-120"/>
              </a:rPr>
              <a:t>Funerals and grief care: emphasize the presence of the risen Christ.</a:t>
            </a:r>
            <a:endParaRPr lang="en-US" sz="1800" dirty="0"/>
          </a:p>
          <a:p>
            <a:r>
              <a:rPr lang="en-US" sz="1800" dirty="0">
                <a:solidFill>
                  <a:srgbClr val="2F302B"/>
                </a:solidFill>
                <a:latin typeface="Aptos" pitchFamily="34" charset="0"/>
                <a:ea typeface="Aptos" pitchFamily="34" charset="-122"/>
                <a:cs typeface="Aptos" pitchFamily="34" charset="-120"/>
              </a:rPr>
              <a:t>Prayer meetings: invite Scripture-rooted quiet reflection.</a:t>
            </a:r>
            <a:endParaRPr lang="en-US" sz="1800" dirty="0"/>
          </a:p>
          <a:p>
            <a:r>
              <a:rPr lang="en-US" sz="1800" dirty="0">
                <a:solidFill>
                  <a:srgbClr val="2F302B"/>
                </a:solidFill>
                <a:latin typeface="Aptos" pitchFamily="34" charset="0"/>
                <a:ea typeface="Aptos" pitchFamily="34" charset="-122"/>
                <a:cs typeface="Aptos" pitchFamily="34" charset="-120"/>
              </a:rPr>
              <a:t>Small groups: discuss the difference between devotion and isolation.</a:t>
            </a:r>
            <a:endParaRPr lang="en-US" sz="1800" dirty="0"/>
          </a:p>
          <a:p>
            <a:r>
              <a:rPr lang="en-US" sz="1800" dirty="0">
                <a:solidFill>
                  <a:srgbClr val="2F302B"/>
                </a:solidFill>
                <a:latin typeface="Aptos" pitchFamily="34" charset="0"/>
                <a:ea typeface="Aptos" pitchFamily="34" charset="-122"/>
                <a:cs typeface="Aptos" pitchFamily="34" charset="-120"/>
              </a:rPr>
              <a:t>Choir or solo use: preserve the gentle character and clear text.</a:t>
            </a:r>
            <a:endParaRPr lang="en-US" sz="1800" dirty="0"/>
          </a:p>
        </p:txBody>
      </p:sp>
      <p:pic>
        <p:nvPicPr>
          <p:cNvPr id="6" name="Image 0" descr="/mnt/data/in_garden_assets/garden.jpg">    </p:cNvPr>
          <p:cNvPicPr>
            <a:picLocks noChangeAspect="1"/>
          </p:cNvPicPr>
          <p:nvPr/>
        </p:nvPicPr>
        <p:blipFill>
          <a:blip r:embed="rId1"/>
          <a:stretch>
            <a:fillRect/>
          </a:stretch>
        </p:blipFill>
        <p:spPr>
          <a:xfrm>
            <a:off x="7315200" y="1783080"/>
            <a:ext cx="3840480" cy="2157984"/>
          </a:xfrm>
          <a:prstGeom prst="rect">
            <a:avLst/>
          </a:prstGeom>
        </p:spPr>
      </p:pic>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Choir and Leader Notes</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Help the congregation sing with understanding.</a:t>
            </a:r>
            <a:endParaRPr lang="en-US" sz="1220" dirty="0"/>
          </a:p>
        </p:txBody>
      </p:sp>
      <p:sp>
        <p:nvSpPr>
          <p:cNvPr id="5" name="Text 3"/>
          <p:cNvSpPr/>
          <p:nvPr/>
        </p:nvSpPr>
        <p:spPr>
          <a:xfrm>
            <a:off x="822960" y="1691640"/>
            <a:ext cx="6720840" cy="3886200"/>
          </a:xfrm>
          <a:prstGeom prst="rect">
            <a:avLst/>
          </a:prstGeom>
          <a:noFill/>
          <a:ln/>
        </p:spPr>
        <p:txBody>
          <a:bodyPr wrap="square" lIns="635" tIns="635" rIns="635" bIns="635" rtlCol="0" anchor="ctr">
            <a:normAutofit/>
          </a:bodyPr>
          <a:lstStyle/>
          <a:p>
            <a:r>
              <a:rPr lang="en-US" sz="1750" dirty="0">
                <a:solidFill>
                  <a:srgbClr val="2F302B"/>
                </a:solidFill>
                <a:latin typeface="Aptos" pitchFamily="34" charset="0"/>
                <a:ea typeface="Aptos" pitchFamily="34" charset="-122"/>
                <a:cs typeface="Aptos" pitchFamily="34" charset="-120"/>
              </a:rPr>
              <a:t>Before singing, read John 20:16-18 or briefly retell the resurrection encounter.</a:t>
            </a:r>
            <a:endParaRPr lang="en-US" sz="1750" dirty="0"/>
          </a:p>
          <a:p>
            <a:r>
              <a:rPr lang="en-US" sz="1750" dirty="0">
                <a:solidFill>
                  <a:srgbClr val="2F302B"/>
                </a:solidFill>
                <a:latin typeface="Aptos" pitchFamily="34" charset="0"/>
                <a:ea typeface="Aptos" pitchFamily="34" charset="-122"/>
                <a:cs typeface="Aptos" pitchFamily="34" charset="-120"/>
              </a:rPr>
              <a:t>Avoid making the hymn merely sentimental; keep Christ’s resurrection at the center.</a:t>
            </a:r>
            <a:endParaRPr lang="en-US" sz="1750" dirty="0"/>
          </a:p>
          <a:p>
            <a:r>
              <a:rPr lang="en-US" sz="1750" dirty="0">
                <a:solidFill>
                  <a:srgbClr val="2F302B"/>
                </a:solidFill>
                <a:latin typeface="Aptos" pitchFamily="34" charset="0"/>
                <a:ea typeface="Aptos" pitchFamily="34" charset="-122"/>
                <a:cs typeface="Aptos" pitchFamily="34" charset="-120"/>
              </a:rPr>
              <a:t>Use warm but restrained accompaniment.</a:t>
            </a:r>
            <a:endParaRPr lang="en-US" sz="1750" dirty="0"/>
          </a:p>
          <a:p>
            <a:r>
              <a:rPr lang="en-US" sz="1750" dirty="0">
                <a:solidFill>
                  <a:srgbClr val="2F302B"/>
                </a:solidFill>
                <a:latin typeface="Aptos" pitchFamily="34" charset="0"/>
                <a:ea typeface="Aptos" pitchFamily="34" charset="-122"/>
                <a:cs typeface="Aptos" pitchFamily="34" charset="-120"/>
              </a:rPr>
              <a:t>Encourage clear diction in the refrain so assurance and joy are heard.</a:t>
            </a:r>
            <a:endParaRPr lang="en-US" sz="1750" dirty="0"/>
          </a:p>
          <a:p>
            <a:r>
              <a:rPr lang="en-US" sz="1750" dirty="0">
                <a:solidFill>
                  <a:srgbClr val="2F302B"/>
                </a:solidFill>
                <a:latin typeface="Aptos" pitchFamily="34" charset="0"/>
                <a:ea typeface="Aptos" pitchFamily="34" charset="-122"/>
                <a:cs typeface="Aptos" pitchFamily="34" charset="-120"/>
              </a:rPr>
              <a:t>Consider pairing it with a more corporate resurrection hymn or Scripture response.</a:t>
            </a:r>
            <a:endParaRPr lang="en-US" sz="1750" dirty="0"/>
          </a:p>
        </p:txBody>
      </p:sp>
      <p:pic>
        <p:nvPicPr>
          <p:cNvPr id="6" name="Image 0" descr="/mnt/data/in_garden_assets/roses.jpg">    </p:cNvPr>
          <p:cNvPicPr>
            <a:picLocks noChangeAspect="1"/>
          </p:cNvPicPr>
          <p:nvPr/>
        </p:nvPicPr>
        <p:blipFill>
          <a:blip r:embed="rId1"/>
          <a:stretch>
            <a:fillRect/>
          </a:stretch>
        </p:blipFill>
        <p:spPr>
          <a:xfrm>
            <a:off x="8001000" y="1828800"/>
            <a:ext cx="3154680" cy="1773936"/>
          </a:xfrm>
          <a:prstGeom prst="rect">
            <a:avLst/>
          </a:prstGeom>
        </p:spPr>
      </p:pic>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Teaching Questions</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For class, choir rehearsal, or small group discussion.</a:t>
            </a:r>
            <a:endParaRPr lang="en-US" sz="1220" dirty="0"/>
          </a:p>
        </p:txBody>
      </p:sp>
      <p:sp>
        <p:nvSpPr>
          <p:cNvPr id="5" name="Text 3"/>
          <p:cNvSpPr/>
          <p:nvPr/>
        </p:nvSpPr>
        <p:spPr>
          <a:xfrm>
            <a:off x="868680" y="1737360"/>
            <a:ext cx="10332720" cy="3749040"/>
          </a:xfrm>
          <a:prstGeom prst="rect">
            <a:avLst/>
          </a:prstGeom>
          <a:noFill/>
          <a:ln/>
        </p:spPr>
        <p:txBody>
          <a:bodyPr wrap="square" lIns="635" tIns="635" rIns="635" bIns="635" rtlCol="0" anchor="ctr">
            <a:normAutofit/>
          </a:bodyPr>
          <a:lstStyle/>
          <a:p>
            <a:r>
              <a:rPr lang="en-US" sz="2000" dirty="0">
                <a:solidFill>
                  <a:srgbClr val="2F302B"/>
                </a:solidFill>
                <a:latin typeface="Aptos" pitchFamily="34" charset="0"/>
                <a:ea typeface="Aptos" pitchFamily="34" charset="-122"/>
                <a:cs typeface="Aptos" pitchFamily="34" charset="-120"/>
              </a:rPr>
              <a:t>How does John 20 shape the meaning of the garden in the hymn?</a:t>
            </a:r>
            <a:endParaRPr lang="en-US" sz="2000" dirty="0"/>
          </a:p>
          <a:p>
            <a:r>
              <a:rPr lang="en-US" sz="2000" dirty="0">
                <a:solidFill>
                  <a:srgbClr val="2F302B"/>
                </a:solidFill>
                <a:latin typeface="Aptos" pitchFamily="34" charset="0"/>
                <a:ea typeface="Aptos" pitchFamily="34" charset="-122"/>
                <a:cs typeface="Aptos" pitchFamily="34" charset="-120"/>
              </a:rPr>
              <a:t>What does the hymn teach about recognizing Christ’s voice?</a:t>
            </a:r>
            <a:endParaRPr lang="en-US" sz="2000" dirty="0"/>
          </a:p>
          <a:p>
            <a:r>
              <a:rPr lang="en-US" sz="2000" dirty="0">
                <a:solidFill>
                  <a:srgbClr val="2F302B"/>
                </a:solidFill>
                <a:latin typeface="Aptos" pitchFamily="34" charset="0"/>
                <a:ea typeface="Aptos" pitchFamily="34" charset="-122"/>
                <a:cs typeface="Aptos" pitchFamily="34" charset="-120"/>
              </a:rPr>
              <a:t>How can personal devotion be rooted in Scripture rather than sentiment alone?</a:t>
            </a:r>
            <a:endParaRPr lang="en-US" sz="2000" dirty="0"/>
          </a:p>
          <a:p>
            <a:r>
              <a:rPr lang="en-US" sz="2000" dirty="0">
                <a:solidFill>
                  <a:srgbClr val="2F302B"/>
                </a:solidFill>
                <a:latin typeface="Aptos" pitchFamily="34" charset="0"/>
                <a:ea typeface="Aptos" pitchFamily="34" charset="-122"/>
                <a:cs typeface="Aptos" pitchFamily="34" charset="-120"/>
              </a:rPr>
              <a:t>Why might this hymn speak deeply to the grieving or lonely?</a:t>
            </a:r>
            <a:endParaRPr lang="en-US" sz="2000" dirty="0"/>
          </a:p>
          <a:p>
            <a:r>
              <a:rPr lang="en-US" sz="2000" dirty="0">
                <a:solidFill>
                  <a:srgbClr val="2F302B"/>
                </a:solidFill>
                <a:latin typeface="Aptos" pitchFamily="34" charset="0"/>
                <a:ea typeface="Aptos" pitchFamily="34" charset="-122"/>
                <a:cs typeface="Aptos" pitchFamily="34" charset="-120"/>
              </a:rPr>
              <a:t>How can private communion with Christ strengthen public worship and witness?</a:t>
            </a:r>
            <a:endParaRPr lang="en-US" sz="200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Teaching Aim</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What learners should understand, feel, and practice.</a:t>
            </a:r>
            <a:endParaRPr lang="en-US" sz="1220" dirty="0"/>
          </a:p>
        </p:txBody>
      </p:sp>
      <p:pic>
        <p:nvPicPr>
          <p:cNvPr id="5" name="Image 0" descr="/mnt/data/in_garden_assets/garden.jpg">    </p:cNvPr>
          <p:cNvPicPr>
            <a:picLocks noChangeAspect="1"/>
          </p:cNvPicPr>
          <p:nvPr/>
        </p:nvPicPr>
        <p:blipFill>
          <a:blip r:embed="rId1"/>
          <a:stretch>
            <a:fillRect/>
          </a:stretch>
        </p:blipFill>
        <p:spPr>
          <a:xfrm>
            <a:off x="7406640" y="1572768"/>
            <a:ext cx="3886200" cy="2185416"/>
          </a:xfrm>
          <a:prstGeom prst="rect">
            <a:avLst/>
          </a:prstGeom>
        </p:spPr>
      </p:pic>
      <p:sp>
        <p:nvSpPr>
          <p:cNvPr id="6" name="Text 3"/>
          <p:cNvSpPr/>
          <p:nvPr/>
        </p:nvSpPr>
        <p:spPr>
          <a:xfrm>
            <a:off x="777240" y="1691640"/>
            <a:ext cx="6080760" cy="3566160"/>
          </a:xfrm>
          <a:prstGeom prst="rect">
            <a:avLst/>
          </a:prstGeom>
          <a:noFill/>
          <a:ln/>
        </p:spPr>
        <p:txBody>
          <a:bodyPr wrap="square" lIns="635" tIns="635" rIns="635" bIns="635" rtlCol="0" anchor="ctr">
            <a:normAutofit/>
          </a:bodyPr>
          <a:lstStyle/>
          <a:p>
            <a:r>
              <a:rPr lang="en-US" sz="2000" dirty="0">
                <a:solidFill>
                  <a:srgbClr val="2F302B"/>
                </a:solidFill>
                <a:latin typeface="Aptos" pitchFamily="34" charset="0"/>
                <a:ea typeface="Aptos" pitchFamily="34" charset="-122"/>
                <a:cs typeface="Aptos" pitchFamily="34" charset="-120"/>
              </a:rPr>
              <a:t>Understand the hymn as a devotional meditation shaped by John 20 and the risen Christ’s encounter with Mary Magdalene.</a:t>
            </a:r>
            <a:endParaRPr lang="en-US" sz="2000" dirty="0"/>
          </a:p>
          <a:p>
            <a:r>
              <a:rPr lang="en-US" sz="2000" dirty="0">
                <a:solidFill>
                  <a:srgbClr val="2F302B"/>
                </a:solidFill>
                <a:latin typeface="Aptos" pitchFamily="34" charset="0"/>
                <a:ea typeface="Aptos" pitchFamily="34" charset="-122"/>
                <a:cs typeface="Aptos" pitchFamily="34" charset="-120"/>
              </a:rPr>
              <a:t>Feel the comfort of Christ’s living presence without reducing the hymn to vague sentiment.</a:t>
            </a:r>
            <a:endParaRPr lang="en-US" sz="2000" dirty="0"/>
          </a:p>
          <a:p>
            <a:r>
              <a:rPr lang="en-US" sz="2000" dirty="0">
                <a:solidFill>
                  <a:srgbClr val="2F302B"/>
                </a:solidFill>
                <a:latin typeface="Aptos" pitchFamily="34" charset="0"/>
                <a:ea typeface="Aptos" pitchFamily="34" charset="-122"/>
                <a:cs typeface="Aptos" pitchFamily="34" charset="-120"/>
              </a:rPr>
              <a:t>Practice Scripture-rooted prayer, attentive listening, and faithful response to Christ’s voice.</a:t>
            </a:r>
            <a:endParaRPr lang="en-US" sz="200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in_garden_assets/bible.jpg">    </p:cNvPr>
          <p:cNvPicPr>
            <a:picLocks noChangeAspect="1"/>
          </p:cNvPicPr>
          <p:nvPr/>
        </p:nvPicPr>
        <p:blipFill>
          <a:blip r:embed="rId1"/>
          <a:srcRect l="0" r="0" t="30" b="30"/>
          <a:stretch/>
        </p:blipFill>
        <p:spPr>
          <a:xfrm>
            <a:off x="0" y="0"/>
            <a:ext cx="12191695" cy="6858000"/>
          </a:xfrm>
          <a:prstGeom prst="rect">
            <a:avLst/>
          </a:prstGeom>
        </p:spPr>
      </p:pic>
      <p:sp>
        <p:nvSpPr>
          <p:cNvPr id="3" name="Text 0"/>
          <p:cNvSpPr/>
          <p:nvPr/>
        </p:nvSpPr>
        <p:spPr>
          <a:xfrm>
            <a:off x="731520" y="731520"/>
            <a:ext cx="5943600" cy="502920"/>
          </a:xfrm>
          <a:prstGeom prst="rect">
            <a:avLst/>
          </a:prstGeom>
          <a:noFill/>
          <a:ln/>
        </p:spPr>
        <p:txBody>
          <a:bodyPr wrap="square" lIns="0" tIns="0" rIns="0" bIns="0"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Application</a:t>
            </a:r>
            <a:endParaRPr lang="en-US" sz="3200" dirty="0"/>
          </a:p>
        </p:txBody>
      </p:sp>
      <p:sp>
        <p:nvSpPr>
          <p:cNvPr id="4" name="Text 1"/>
          <p:cNvSpPr/>
          <p:nvPr/>
        </p:nvSpPr>
        <p:spPr>
          <a:xfrm>
            <a:off x="758952" y="1371600"/>
            <a:ext cx="5669280" cy="320040"/>
          </a:xfrm>
          <a:prstGeom prst="rect">
            <a:avLst/>
          </a:prstGeom>
          <a:noFill/>
          <a:ln/>
        </p:spPr>
        <p:txBody>
          <a:bodyPr wrap="square" lIns="635" tIns="635" rIns="635" bIns="635" rtlCol="0" anchor="ctr">
            <a:normAutofit/>
          </a:bodyPr>
          <a:lstStyle/>
          <a:p>
            <a:pPr indent="0" marL="0">
              <a:buNone/>
            </a:pPr>
            <a:r>
              <a:rPr lang="en-US" sz="1800" b="1" dirty="0">
                <a:solidFill>
                  <a:srgbClr val="FFF4D8"/>
                </a:solidFill>
                <a:latin typeface="Aptos" pitchFamily="34" charset="0"/>
                <a:ea typeface="Aptos" pitchFamily="34" charset="-122"/>
                <a:cs typeface="Aptos" pitchFamily="34" charset="-120"/>
              </a:rPr>
              <a:t>Practical responses for this week.</a:t>
            </a:r>
            <a:endParaRPr lang="en-US" sz="1800" dirty="0"/>
          </a:p>
        </p:txBody>
      </p:sp>
      <p:sp>
        <p:nvSpPr>
          <p:cNvPr id="5" name="Text 2"/>
          <p:cNvSpPr/>
          <p:nvPr/>
        </p:nvSpPr>
        <p:spPr>
          <a:xfrm>
            <a:off x="868680" y="1920240"/>
            <a:ext cx="6766560" cy="3566160"/>
          </a:xfrm>
          <a:prstGeom prst="rect">
            <a:avLst/>
          </a:prstGeom>
          <a:noFill/>
          <a:ln/>
        </p:spPr>
        <p:txBody>
          <a:bodyPr wrap="square" lIns="635" tIns="635" rIns="635" bIns="635" rtlCol="0" anchor="ctr">
            <a:normAutofit/>
          </a:bodyPr>
          <a:lstStyle/>
          <a:p>
            <a:r>
              <a:rPr lang="en-US" sz="2000" dirty="0">
                <a:solidFill>
                  <a:srgbClr val="FFFFFF"/>
                </a:solidFill>
                <a:latin typeface="Aptos" pitchFamily="34" charset="0"/>
                <a:ea typeface="Aptos" pitchFamily="34" charset="-122"/>
                <a:cs typeface="Aptos" pitchFamily="34" charset="-120"/>
              </a:rPr>
              <a:t>Read John 20:16-18 slowly and prayerfully.</a:t>
            </a:r>
            <a:endParaRPr lang="en-US" sz="2000" dirty="0"/>
          </a:p>
          <a:p>
            <a:r>
              <a:rPr lang="en-US" sz="2000" dirty="0">
                <a:solidFill>
                  <a:srgbClr val="FFFFFF"/>
                </a:solidFill>
                <a:latin typeface="Aptos" pitchFamily="34" charset="0"/>
                <a:ea typeface="Aptos" pitchFamily="34" charset="-122"/>
                <a:cs typeface="Aptos" pitchFamily="34" charset="-120"/>
              </a:rPr>
              <a:t>Spend ten quiet minutes each day listening to Christ through Scripture.</a:t>
            </a:r>
            <a:endParaRPr lang="en-US" sz="2000" dirty="0"/>
          </a:p>
          <a:p>
            <a:r>
              <a:rPr lang="en-US" sz="2000" dirty="0">
                <a:solidFill>
                  <a:srgbClr val="FFFFFF"/>
                </a:solidFill>
                <a:latin typeface="Aptos" pitchFamily="34" charset="0"/>
                <a:ea typeface="Aptos" pitchFamily="34" charset="-122"/>
                <a:cs typeface="Aptos" pitchFamily="34" charset="-120"/>
              </a:rPr>
              <a:t>Write one sentence of thanks for the risen Lord’s nearness.</a:t>
            </a:r>
            <a:endParaRPr lang="en-US" sz="2000" dirty="0"/>
          </a:p>
          <a:p>
            <a:r>
              <a:rPr lang="en-US" sz="2000" dirty="0">
                <a:solidFill>
                  <a:srgbClr val="FFFFFF"/>
                </a:solidFill>
                <a:latin typeface="Aptos" pitchFamily="34" charset="0"/>
                <a:ea typeface="Aptos" pitchFamily="34" charset="-122"/>
                <a:cs typeface="Aptos" pitchFamily="34" charset="-120"/>
              </a:rPr>
              <a:t>Encourage someone who feels alone with the promise of Christ’s presence.</a:t>
            </a:r>
            <a:endParaRPr lang="en-US" sz="2000" dirty="0"/>
          </a:p>
          <a:p>
            <a:r>
              <a:rPr lang="en-US" sz="2000" dirty="0">
                <a:solidFill>
                  <a:srgbClr val="FFFFFF"/>
                </a:solidFill>
                <a:latin typeface="Aptos" pitchFamily="34" charset="0"/>
                <a:ea typeface="Aptos" pitchFamily="34" charset="-122"/>
                <a:cs typeface="Aptos" pitchFamily="34" charset="-120"/>
              </a:rPr>
              <a:t>Let private prayer lead to one act of obedient witness.</a:t>
            </a:r>
            <a:endParaRPr lang="en-US" sz="200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Suggested Lesson Flow</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Two options for teaching the hymn.</a:t>
            </a:r>
            <a:endParaRPr lang="en-US" sz="1220" dirty="0"/>
          </a:p>
        </p:txBody>
      </p:sp>
      <p:sp>
        <p:nvSpPr>
          <p:cNvPr id="5" name="Text 3"/>
          <p:cNvSpPr/>
          <p:nvPr/>
        </p:nvSpPr>
        <p:spPr>
          <a:xfrm>
            <a:off x="822960" y="1737360"/>
            <a:ext cx="4297680" cy="320040"/>
          </a:xfrm>
          <a:prstGeom prst="rect">
            <a:avLst/>
          </a:prstGeom>
          <a:noFill/>
          <a:ln/>
        </p:spPr>
        <p:txBody>
          <a:bodyPr wrap="square" lIns="0" tIns="0" rIns="0" bIns="0" rtlCol="0" anchor="ctr"/>
          <a:lstStyle/>
          <a:p>
            <a:pPr indent="0" marL="0">
              <a:buNone/>
            </a:pPr>
            <a:r>
              <a:rPr lang="en-US" sz="2000" b="1" dirty="0">
                <a:solidFill>
                  <a:srgbClr val="355E3B"/>
                </a:solidFill>
                <a:latin typeface="Georgia" pitchFamily="34" charset="0"/>
                <a:ea typeface="Georgia" pitchFamily="34" charset="-122"/>
                <a:cs typeface="Georgia" pitchFamily="34" charset="-120"/>
              </a:rPr>
              <a:t>30-minute plan</a:t>
            </a:r>
            <a:endParaRPr lang="en-US" sz="2000" dirty="0"/>
          </a:p>
        </p:txBody>
      </p:sp>
      <p:sp>
        <p:nvSpPr>
          <p:cNvPr id="6" name="Text 4"/>
          <p:cNvSpPr/>
          <p:nvPr/>
        </p:nvSpPr>
        <p:spPr>
          <a:xfrm>
            <a:off x="868680" y="2212848"/>
            <a:ext cx="4572000" cy="2286000"/>
          </a:xfrm>
          <a:prstGeom prst="rect">
            <a:avLst/>
          </a:prstGeom>
          <a:noFill/>
          <a:ln/>
        </p:spPr>
        <p:txBody>
          <a:bodyPr wrap="square" lIns="635" tIns="635" rIns="635" bIns="635" rtlCol="0" anchor="ctr">
            <a:normAutofit/>
          </a:bodyPr>
          <a:lstStyle/>
          <a:p>
            <a:r>
              <a:rPr lang="en-US" sz="1650" dirty="0">
                <a:solidFill>
                  <a:srgbClr val="2F302B"/>
                </a:solidFill>
                <a:latin typeface="Aptos" pitchFamily="34" charset="0"/>
                <a:ea typeface="Aptos" pitchFamily="34" charset="-122"/>
                <a:cs typeface="Aptos" pitchFamily="34" charset="-120"/>
              </a:rPr>
              <a:t>Read John 20:16-18</a:t>
            </a:r>
            <a:endParaRPr lang="en-US" sz="1650" dirty="0"/>
          </a:p>
          <a:p>
            <a:r>
              <a:rPr lang="en-US" sz="1650" dirty="0">
                <a:solidFill>
                  <a:srgbClr val="2F302B"/>
                </a:solidFill>
                <a:latin typeface="Aptos" pitchFamily="34" charset="0"/>
                <a:ea typeface="Aptos" pitchFamily="34" charset="-122"/>
                <a:cs typeface="Aptos" pitchFamily="34" charset="-120"/>
              </a:rPr>
              <a:t>Introduce Miles and the 1912 hymn</a:t>
            </a:r>
            <a:endParaRPr lang="en-US" sz="1650" dirty="0"/>
          </a:p>
          <a:p>
            <a:r>
              <a:rPr lang="en-US" sz="1650" dirty="0">
                <a:solidFill>
                  <a:srgbClr val="2F302B"/>
                </a:solidFill>
                <a:latin typeface="Aptos" pitchFamily="34" charset="0"/>
                <a:ea typeface="Aptos" pitchFamily="34" charset="-122"/>
                <a:cs typeface="Aptos" pitchFamily="34" charset="-120"/>
              </a:rPr>
              <a:t>Study the garden image and refrain</a:t>
            </a:r>
            <a:endParaRPr lang="en-US" sz="1650" dirty="0"/>
          </a:p>
          <a:p>
            <a:r>
              <a:rPr lang="en-US" sz="1650" dirty="0">
                <a:solidFill>
                  <a:srgbClr val="2F302B"/>
                </a:solidFill>
                <a:latin typeface="Aptos" pitchFamily="34" charset="0"/>
                <a:ea typeface="Aptos" pitchFamily="34" charset="-122"/>
                <a:cs typeface="Aptos" pitchFamily="34" charset="-120"/>
              </a:rPr>
              <a:t>Discuss two questions</a:t>
            </a:r>
            <a:endParaRPr lang="en-US" sz="1650" dirty="0"/>
          </a:p>
          <a:p>
            <a:r>
              <a:rPr lang="en-US" sz="1650" dirty="0">
                <a:solidFill>
                  <a:srgbClr val="2F302B"/>
                </a:solidFill>
                <a:latin typeface="Aptos" pitchFamily="34" charset="0"/>
                <a:ea typeface="Aptos" pitchFamily="34" charset="-122"/>
                <a:cs typeface="Aptos" pitchFamily="34" charset="-120"/>
              </a:rPr>
              <a:t>Close with prayer</a:t>
            </a:r>
            <a:endParaRPr lang="en-US" sz="1650" dirty="0"/>
          </a:p>
        </p:txBody>
      </p:sp>
      <p:sp>
        <p:nvSpPr>
          <p:cNvPr id="7" name="Text 5"/>
          <p:cNvSpPr/>
          <p:nvPr/>
        </p:nvSpPr>
        <p:spPr>
          <a:xfrm>
            <a:off x="6217920" y="1737360"/>
            <a:ext cx="4297680" cy="320040"/>
          </a:xfrm>
          <a:prstGeom prst="rect">
            <a:avLst/>
          </a:prstGeom>
          <a:noFill/>
          <a:ln/>
        </p:spPr>
        <p:txBody>
          <a:bodyPr wrap="square" lIns="0" tIns="0" rIns="0" bIns="0" rtlCol="0" anchor="ctr"/>
          <a:lstStyle/>
          <a:p>
            <a:pPr indent="0" marL="0">
              <a:buNone/>
            </a:pPr>
            <a:r>
              <a:rPr lang="en-US" sz="2000" b="1" dirty="0">
                <a:solidFill>
                  <a:srgbClr val="355E3B"/>
                </a:solidFill>
                <a:latin typeface="Georgia" pitchFamily="34" charset="0"/>
                <a:ea typeface="Georgia" pitchFamily="34" charset="-122"/>
                <a:cs typeface="Georgia" pitchFamily="34" charset="-120"/>
              </a:rPr>
              <a:t>60-minute plan</a:t>
            </a:r>
            <a:endParaRPr lang="en-US" sz="2000" dirty="0"/>
          </a:p>
        </p:txBody>
      </p:sp>
      <p:sp>
        <p:nvSpPr>
          <p:cNvPr id="8" name="Text 6"/>
          <p:cNvSpPr/>
          <p:nvPr/>
        </p:nvSpPr>
        <p:spPr>
          <a:xfrm>
            <a:off x="6263640" y="2212848"/>
            <a:ext cx="4709160" cy="2651760"/>
          </a:xfrm>
          <a:prstGeom prst="rect">
            <a:avLst/>
          </a:prstGeom>
          <a:noFill/>
          <a:ln/>
        </p:spPr>
        <p:txBody>
          <a:bodyPr wrap="square" lIns="635" tIns="635" rIns="635" bIns="635" rtlCol="0" anchor="ctr">
            <a:normAutofit/>
          </a:bodyPr>
          <a:lstStyle/>
          <a:p>
            <a:r>
              <a:rPr lang="en-US" sz="1650" dirty="0">
                <a:solidFill>
                  <a:srgbClr val="2F302B"/>
                </a:solidFill>
                <a:latin typeface="Aptos" pitchFamily="34" charset="0"/>
                <a:ea typeface="Aptos" pitchFamily="34" charset="-122"/>
                <a:cs typeface="Aptos" pitchFamily="34" charset="-120"/>
              </a:rPr>
              <a:t>Read John 20 and John 10:27</a:t>
            </a:r>
            <a:endParaRPr lang="en-US" sz="1650" dirty="0"/>
          </a:p>
          <a:p>
            <a:r>
              <a:rPr lang="en-US" sz="1650" dirty="0">
                <a:solidFill>
                  <a:srgbClr val="2F302B"/>
                </a:solidFill>
                <a:latin typeface="Aptos" pitchFamily="34" charset="0"/>
                <a:ea typeface="Aptos" pitchFamily="34" charset="-122"/>
                <a:cs typeface="Aptos" pitchFamily="34" charset="-120"/>
              </a:rPr>
              <a:t>Walk through hymn background</a:t>
            </a:r>
            <a:endParaRPr lang="en-US" sz="1650" dirty="0"/>
          </a:p>
          <a:p>
            <a:r>
              <a:rPr lang="en-US" sz="1650" dirty="0">
                <a:solidFill>
                  <a:srgbClr val="2F302B"/>
                </a:solidFill>
                <a:latin typeface="Aptos" pitchFamily="34" charset="0"/>
                <a:ea typeface="Aptos" pitchFamily="34" charset="-122"/>
                <a:cs typeface="Aptos" pitchFamily="34" charset="-120"/>
              </a:rPr>
              <a:t>Study stanza themes and musical character</a:t>
            </a:r>
            <a:endParaRPr lang="en-US" sz="1650" dirty="0"/>
          </a:p>
          <a:p>
            <a:r>
              <a:rPr lang="en-US" sz="1650" dirty="0">
                <a:solidFill>
                  <a:srgbClr val="2F302B"/>
                </a:solidFill>
                <a:latin typeface="Aptos" pitchFamily="34" charset="0"/>
                <a:ea typeface="Aptos" pitchFamily="34" charset="-122"/>
                <a:cs typeface="Aptos" pitchFamily="34" charset="-120"/>
              </a:rPr>
              <a:t>Discuss personal devotion and church witness</a:t>
            </a:r>
            <a:endParaRPr lang="en-US" sz="1650" dirty="0"/>
          </a:p>
          <a:p>
            <a:r>
              <a:rPr lang="en-US" sz="1650" dirty="0">
                <a:solidFill>
                  <a:srgbClr val="2F302B"/>
                </a:solidFill>
                <a:latin typeface="Aptos" pitchFamily="34" charset="0"/>
                <a:ea typeface="Aptos" pitchFamily="34" charset="-122"/>
                <a:cs typeface="Aptos" pitchFamily="34" charset="-120"/>
              </a:rPr>
              <a:t>Practice weekly applications</a:t>
            </a:r>
            <a:endParaRPr lang="en-US" sz="1650" dirty="0"/>
          </a:p>
          <a:p>
            <a:r>
              <a:rPr lang="en-US" sz="1650" dirty="0">
                <a:solidFill>
                  <a:srgbClr val="2F302B"/>
                </a:solidFill>
                <a:latin typeface="Aptos" pitchFamily="34" charset="0"/>
                <a:ea typeface="Aptos" pitchFamily="34" charset="-122"/>
                <a:cs typeface="Aptos" pitchFamily="34" charset="-120"/>
              </a:rPr>
              <a:t>Close with prayer or singing</a:t>
            </a:r>
            <a:endParaRPr lang="en-US" sz="165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mnt/data/in_garden_assets/garden.jpg">    </p:cNvPr>
          <p:cNvPicPr>
            <a:picLocks noChangeAspect="1"/>
          </p:cNvPicPr>
          <p:nvPr/>
        </p:nvPicPr>
        <p:blipFill>
          <a:blip r:embed="rId1"/>
          <a:srcRect l="0" r="0" t="30" b="30"/>
          <a:stretch/>
        </p:blipFill>
        <p:spPr>
          <a:xfrm>
            <a:off x="0" y="0"/>
            <a:ext cx="12191695" cy="6858000"/>
          </a:xfrm>
          <a:prstGeom prst="rect">
            <a:avLst/>
          </a:prstGeom>
        </p:spPr>
      </p:pic>
      <p:sp>
        <p:nvSpPr>
          <p:cNvPr id="3" name="Text 0"/>
          <p:cNvSpPr/>
          <p:nvPr/>
        </p:nvSpPr>
        <p:spPr>
          <a:xfrm>
            <a:off x="685800" y="713232"/>
            <a:ext cx="8686800" cy="502920"/>
          </a:xfrm>
          <a:prstGeom prst="rect">
            <a:avLst/>
          </a:prstGeom>
          <a:noFill/>
          <a:ln/>
        </p:spPr>
        <p:txBody>
          <a:bodyPr wrap="square" lIns="0" tIns="0" rIns="0" bIns="0" rtlCol="0" anchor="ctr">
            <a:normAutofit/>
          </a:bodyPr>
          <a:lstStyle/>
          <a:p>
            <a:pPr indent="0" marL="0">
              <a:buNone/>
            </a:pPr>
            <a:r>
              <a:rPr lang="en-US" sz="3100" b="1" dirty="0">
                <a:solidFill>
                  <a:srgbClr val="FFFFFF"/>
                </a:solidFill>
                <a:latin typeface="Georgia" pitchFamily="34" charset="0"/>
                <a:ea typeface="Georgia" pitchFamily="34" charset="-122"/>
                <a:cs typeface="Georgia" pitchFamily="34" charset="-120"/>
              </a:rPr>
              <a:t>Closing Summary and Prayer</a:t>
            </a:r>
            <a:endParaRPr lang="en-US" sz="3100" dirty="0"/>
          </a:p>
        </p:txBody>
      </p:sp>
      <p:sp>
        <p:nvSpPr>
          <p:cNvPr id="4" name="Text 1"/>
          <p:cNvSpPr/>
          <p:nvPr/>
        </p:nvSpPr>
        <p:spPr>
          <a:xfrm>
            <a:off x="713232" y="1389888"/>
            <a:ext cx="6949440" cy="384048"/>
          </a:xfrm>
          <a:prstGeom prst="rect">
            <a:avLst/>
          </a:prstGeom>
          <a:noFill/>
          <a:ln/>
        </p:spPr>
        <p:txBody>
          <a:bodyPr wrap="square" lIns="635" tIns="635" rIns="635" bIns="635" rtlCol="0" anchor="ctr">
            <a:normAutofit/>
          </a:bodyPr>
          <a:lstStyle/>
          <a:p>
            <a:pPr indent="0" marL="0">
              <a:buNone/>
            </a:pPr>
            <a:r>
              <a:rPr lang="en-US" sz="1800" b="1" dirty="0">
                <a:solidFill>
                  <a:srgbClr val="FFF4D8"/>
                </a:solidFill>
                <a:latin typeface="Aptos" pitchFamily="34" charset="0"/>
                <a:ea typeface="Aptos" pitchFamily="34" charset="-122"/>
                <a:cs typeface="Aptos" pitchFamily="34" charset="-120"/>
              </a:rPr>
              <a:t>The risen Christ meets, comforts, and sends his people.</a:t>
            </a:r>
            <a:endParaRPr lang="en-US" sz="1800" dirty="0"/>
          </a:p>
        </p:txBody>
      </p:sp>
      <p:sp>
        <p:nvSpPr>
          <p:cNvPr id="5" name="Text 2"/>
          <p:cNvSpPr/>
          <p:nvPr/>
        </p:nvSpPr>
        <p:spPr>
          <a:xfrm>
            <a:off x="914400" y="2148840"/>
            <a:ext cx="7772400" cy="1600200"/>
          </a:xfrm>
          <a:prstGeom prst="rect">
            <a:avLst/>
          </a:prstGeom>
          <a:noFill/>
          <a:ln/>
        </p:spPr>
        <p:txBody>
          <a:bodyPr wrap="square" lIns="635" tIns="635" rIns="635" bIns="635" rtlCol="0" anchor="ctr">
            <a:normAutofit/>
          </a:bodyPr>
          <a:lstStyle/>
          <a:p>
            <a:pPr indent="0" marL="0">
              <a:buNone/>
            </a:pPr>
            <a:r>
              <a:rPr lang="en-US" sz="2300" dirty="0">
                <a:solidFill>
                  <a:srgbClr val="FFFFFF"/>
                </a:solidFill>
                <a:latin typeface="Aptos" pitchFamily="34" charset="0"/>
                <a:ea typeface="Aptos" pitchFamily="34" charset="-122"/>
                <a:cs typeface="Aptos" pitchFamily="34" charset="-120"/>
              </a:rPr>
              <a:t>Lord Jesus Christ, risen and living Savior, call us again through your Word. Comfort the lonely, strengthen the weary, and turn our private devotion into faithful love, worship, and witness. Amen.</a:t>
            </a:r>
            <a:endParaRPr lang="en-US" sz="2300" dirty="0"/>
          </a:p>
        </p:txBody>
      </p:sp>
      <p:sp>
        <p:nvSpPr>
          <p:cNvPr id="6" name="Text 3"/>
          <p:cNvSpPr/>
          <p:nvPr/>
        </p:nvSpPr>
        <p:spPr>
          <a:xfrm>
            <a:off x="914400" y="4251960"/>
            <a:ext cx="8046720" cy="457200"/>
          </a:xfrm>
          <a:prstGeom prst="rect">
            <a:avLst/>
          </a:prstGeom>
          <a:noFill/>
          <a:ln/>
        </p:spPr>
        <p:txBody>
          <a:bodyPr wrap="square" lIns="635" tIns="635" rIns="635" bIns="635" rtlCol="0" anchor="ctr">
            <a:normAutofit/>
          </a:bodyPr>
          <a:lstStyle/>
          <a:p>
            <a:pPr indent="0" marL="0">
              <a:buNone/>
            </a:pPr>
            <a:r>
              <a:rPr lang="en-US" sz="2000" b="1" dirty="0">
                <a:solidFill>
                  <a:srgbClr val="FFF4D8"/>
                </a:solidFill>
                <a:latin typeface="Aptos" pitchFamily="34" charset="0"/>
                <a:ea typeface="Aptos" pitchFamily="34" charset="-122"/>
                <a:cs typeface="Aptos" pitchFamily="34" charset="-120"/>
              </a:rPr>
              <a:t>Key reminder: the joy of the garden flows from the reality of the empty tomb.</a:t>
            </a:r>
            <a:endParaRPr lang="en-US" sz="200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22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Hymn Identity</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Key facts for teachers and worship leaders.</a:t>
            </a:r>
            <a:endParaRPr lang="en-US" sz="1220" dirty="0"/>
          </a:p>
        </p:txBody>
      </p:sp>
      <p:sp>
        <p:nvSpPr>
          <p:cNvPr id="5" name="Text 3"/>
          <p:cNvSpPr/>
          <p:nvPr/>
        </p:nvSpPr>
        <p:spPr>
          <a:xfrm>
            <a:off x="777240" y="1600200"/>
            <a:ext cx="1828800" cy="256032"/>
          </a:xfrm>
          <a:prstGeom prst="rect">
            <a:avLst/>
          </a:prstGeom>
          <a:noFill/>
          <a:ln/>
        </p:spPr>
        <p:txBody>
          <a:bodyPr wrap="square" lIns="0" tIns="0" rIns="0" bIns="0" rtlCol="0" anchor="ctr"/>
          <a:lstStyle/>
          <a:p>
            <a:pPr indent="0" marL="0">
              <a:buNone/>
            </a:pPr>
            <a:r>
              <a:rPr lang="en-US" sz="1450" b="1" dirty="0">
                <a:solidFill>
                  <a:srgbClr val="355E3B"/>
                </a:solidFill>
                <a:latin typeface="Aptos" pitchFamily="34" charset="0"/>
                <a:ea typeface="Aptos" pitchFamily="34" charset="-122"/>
                <a:cs typeface="Aptos" pitchFamily="34" charset="-120"/>
              </a:rPr>
              <a:t>Title</a:t>
            </a:r>
            <a:endParaRPr lang="en-US" sz="1450" dirty="0"/>
          </a:p>
        </p:txBody>
      </p:sp>
      <p:sp>
        <p:nvSpPr>
          <p:cNvPr id="6" name="Text 4"/>
          <p:cNvSpPr/>
          <p:nvPr/>
        </p:nvSpPr>
        <p:spPr>
          <a:xfrm>
            <a:off x="2788920" y="1600200"/>
            <a:ext cx="4389120" cy="256032"/>
          </a:xfrm>
          <a:prstGeom prst="rect">
            <a:avLst/>
          </a:prstGeom>
          <a:noFill/>
          <a:ln/>
        </p:spPr>
        <p:txBody>
          <a:bodyPr wrap="square" lIns="0" tIns="0" rIns="0" bIns="0" rtlCol="0" anchor="ctr"/>
          <a:lstStyle/>
          <a:p>
            <a:pPr indent="0" marL="0">
              <a:buNone/>
            </a:pPr>
            <a:r>
              <a:rPr lang="en-US" sz="1450" dirty="0">
                <a:solidFill>
                  <a:srgbClr val="2F302B"/>
                </a:solidFill>
                <a:latin typeface="Aptos" pitchFamily="34" charset="0"/>
                <a:ea typeface="Aptos" pitchFamily="34" charset="-122"/>
                <a:cs typeface="Aptos" pitchFamily="34" charset="-120"/>
              </a:rPr>
              <a:t>In the Garden</a:t>
            </a:r>
            <a:endParaRPr lang="en-US" sz="1450" dirty="0"/>
          </a:p>
        </p:txBody>
      </p:sp>
      <p:sp>
        <p:nvSpPr>
          <p:cNvPr id="7" name="Text 5"/>
          <p:cNvSpPr/>
          <p:nvPr/>
        </p:nvSpPr>
        <p:spPr>
          <a:xfrm>
            <a:off x="777240" y="2057400"/>
            <a:ext cx="1828800" cy="256032"/>
          </a:xfrm>
          <a:prstGeom prst="rect">
            <a:avLst/>
          </a:prstGeom>
          <a:noFill/>
          <a:ln/>
        </p:spPr>
        <p:txBody>
          <a:bodyPr wrap="square" lIns="0" tIns="0" rIns="0" bIns="0" rtlCol="0" anchor="ctr"/>
          <a:lstStyle/>
          <a:p>
            <a:pPr indent="0" marL="0">
              <a:buNone/>
            </a:pPr>
            <a:r>
              <a:rPr lang="en-US" sz="1450" b="1" dirty="0">
                <a:solidFill>
                  <a:srgbClr val="355E3B"/>
                </a:solidFill>
                <a:latin typeface="Aptos" pitchFamily="34" charset="0"/>
                <a:ea typeface="Aptos" pitchFamily="34" charset="-122"/>
                <a:cs typeface="Aptos" pitchFamily="34" charset="-120"/>
              </a:rPr>
              <a:t>First line</a:t>
            </a:r>
            <a:endParaRPr lang="en-US" sz="1450" dirty="0"/>
          </a:p>
        </p:txBody>
      </p:sp>
      <p:sp>
        <p:nvSpPr>
          <p:cNvPr id="8" name="Text 6"/>
          <p:cNvSpPr/>
          <p:nvPr/>
        </p:nvSpPr>
        <p:spPr>
          <a:xfrm>
            <a:off x="2788920" y="2057400"/>
            <a:ext cx="4389120" cy="256032"/>
          </a:xfrm>
          <a:prstGeom prst="rect">
            <a:avLst/>
          </a:prstGeom>
          <a:noFill/>
          <a:ln/>
        </p:spPr>
        <p:txBody>
          <a:bodyPr wrap="square" lIns="0" tIns="0" rIns="0" bIns="0" rtlCol="0" anchor="ctr"/>
          <a:lstStyle/>
          <a:p>
            <a:pPr indent="0" marL="0">
              <a:buNone/>
            </a:pPr>
            <a:r>
              <a:rPr lang="en-US" sz="1450" dirty="0">
                <a:solidFill>
                  <a:srgbClr val="2F302B"/>
                </a:solidFill>
                <a:latin typeface="Aptos" pitchFamily="34" charset="0"/>
                <a:ea typeface="Aptos" pitchFamily="34" charset="-122"/>
                <a:cs typeface="Aptos" pitchFamily="34" charset="-120"/>
              </a:rPr>
              <a:t>I come to the garden alone</a:t>
            </a:r>
            <a:endParaRPr lang="en-US" sz="1450" dirty="0"/>
          </a:p>
        </p:txBody>
      </p:sp>
      <p:sp>
        <p:nvSpPr>
          <p:cNvPr id="9" name="Text 7"/>
          <p:cNvSpPr/>
          <p:nvPr/>
        </p:nvSpPr>
        <p:spPr>
          <a:xfrm>
            <a:off x="777240" y="2514600"/>
            <a:ext cx="1828800" cy="256032"/>
          </a:xfrm>
          <a:prstGeom prst="rect">
            <a:avLst/>
          </a:prstGeom>
          <a:noFill/>
          <a:ln/>
        </p:spPr>
        <p:txBody>
          <a:bodyPr wrap="square" lIns="0" tIns="0" rIns="0" bIns="0" rtlCol="0" anchor="ctr"/>
          <a:lstStyle/>
          <a:p>
            <a:pPr indent="0" marL="0">
              <a:buNone/>
            </a:pPr>
            <a:r>
              <a:rPr lang="en-US" sz="1450" b="1" dirty="0">
                <a:solidFill>
                  <a:srgbClr val="355E3B"/>
                </a:solidFill>
                <a:latin typeface="Aptos" pitchFamily="34" charset="0"/>
                <a:ea typeface="Aptos" pitchFamily="34" charset="-122"/>
                <a:cs typeface="Aptos" pitchFamily="34" charset="-120"/>
              </a:rPr>
              <a:t>Writer and composer</a:t>
            </a:r>
            <a:endParaRPr lang="en-US" sz="1450" dirty="0"/>
          </a:p>
        </p:txBody>
      </p:sp>
      <p:sp>
        <p:nvSpPr>
          <p:cNvPr id="10" name="Text 8"/>
          <p:cNvSpPr/>
          <p:nvPr/>
        </p:nvSpPr>
        <p:spPr>
          <a:xfrm>
            <a:off x="2788920" y="2514600"/>
            <a:ext cx="4389120" cy="256032"/>
          </a:xfrm>
          <a:prstGeom prst="rect">
            <a:avLst/>
          </a:prstGeom>
          <a:noFill/>
          <a:ln/>
        </p:spPr>
        <p:txBody>
          <a:bodyPr wrap="square" lIns="0" tIns="0" rIns="0" bIns="0" rtlCol="0" anchor="ctr"/>
          <a:lstStyle/>
          <a:p>
            <a:pPr indent="0" marL="0">
              <a:buNone/>
            </a:pPr>
            <a:r>
              <a:rPr lang="en-US" sz="1450" dirty="0">
                <a:solidFill>
                  <a:srgbClr val="2F302B"/>
                </a:solidFill>
                <a:latin typeface="Aptos" pitchFamily="34" charset="0"/>
                <a:ea typeface="Aptos" pitchFamily="34" charset="-122"/>
                <a:cs typeface="Aptos" pitchFamily="34" charset="-120"/>
              </a:rPr>
              <a:t>Charles Austin Miles</a:t>
            </a:r>
            <a:endParaRPr lang="en-US" sz="1450" dirty="0"/>
          </a:p>
        </p:txBody>
      </p:sp>
      <p:sp>
        <p:nvSpPr>
          <p:cNvPr id="11" name="Text 9"/>
          <p:cNvSpPr/>
          <p:nvPr/>
        </p:nvSpPr>
        <p:spPr>
          <a:xfrm>
            <a:off x="777240" y="2971800"/>
            <a:ext cx="1828800" cy="256032"/>
          </a:xfrm>
          <a:prstGeom prst="rect">
            <a:avLst/>
          </a:prstGeom>
          <a:noFill/>
          <a:ln/>
        </p:spPr>
        <p:txBody>
          <a:bodyPr wrap="square" lIns="0" tIns="0" rIns="0" bIns="0" rtlCol="0" anchor="ctr"/>
          <a:lstStyle/>
          <a:p>
            <a:pPr indent="0" marL="0">
              <a:buNone/>
            </a:pPr>
            <a:r>
              <a:rPr lang="en-US" sz="1450" b="1" dirty="0">
                <a:solidFill>
                  <a:srgbClr val="355E3B"/>
                </a:solidFill>
                <a:latin typeface="Aptos" pitchFamily="34" charset="0"/>
                <a:ea typeface="Aptos" pitchFamily="34" charset="-122"/>
                <a:cs typeface="Aptos" pitchFamily="34" charset="-120"/>
              </a:rPr>
              <a:t>Year</a:t>
            </a:r>
            <a:endParaRPr lang="en-US" sz="1450" dirty="0"/>
          </a:p>
        </p:txBody>
      </p:sp>
      <p:sp>
        <p:nvSpPr>
          <p:cNvPr id="12" name="Text 10"/>
          <p:cNvSpPr/>
          <p:nvPr/>
        </p:nvSpPr>
        <p:spPr>
          <a:xfrm>
            <a:off x="2788920" y="2971800"/>
            <a:ext cx="4389120" cy="256032"/>
          </a:xfrm>
          <a:prstGeom prst="rect">
            <a:avLst/>
          </a:prstGeom>
          <a:noFill/>
          <a:ln/>
        </p:spPr>
        <p:txBody>
          <a:bodyPr wrap="square" lIns="0" tIns="0" rIns="0" bIns="0" rtlCol="0" anchor="ctr"/>
          <a:lstStyle/>
          <a:p>
            <a:pPr indent="0" marL="0">
              <a:buNone/>
            </a:pPr>
            <a:r>
              <a:rPr lang="en-US" sz="1450" dirty="0">
                <a:solidFill>
                  <a:srgbClr val="2F302B"/>
                </a:solidFill>
                <a:latin typeface="Aptos" pitchFamily="34" charset="0"/>
                <a:ea typeface="Aptos" pitchFamily="34" charset="-122"/>
                <a:cs typeface="Aptos" pitchFamily="34" charset="-120"/>
              </a:rPr>
              <a:t>1912</a:t>
            </a:r>
            <a:endParaRPr lang="en-US" sz="1450" dirty="0"/>
          </a:p>
        </p:txBody>
      </p:sp>
      <p:sp>
        <p:nvSpPr>
          <p:cNvPr id="13" name="Text 11"/>
          <p:cNvSpPr/>
          <p:nvPr/>
        </p:nvSpPr>
        <p:spPr>
          <a:xfrm>
            <a:off x="777240" y="3429000"/>
            <a:ext cx="1828800" cy="256032"/>
          </a:xfrm>
          <a:prstGeom prst="rect">
            <a:avLst/>
          </a:prstGeom>
          <a:noFill/>
          <a:ln/>
        </p:spPr>
        <p:txBody>
          <a:bodyPr wrap="square" lIns="0" tIns="0" rIns="0" bIns="0" rtlCol="0" anchor="ctr"/>
          <a:lstStyle/>
          <a:p>
            <a:pPr indent="0" marL="0">
              <a:buNone/>
            </a:pPr>
            <a:r>
              <a:rPr lang="en-US" sz="1450" b="1" dirty="0">
                <a:solidFill>
                  <a:srgbClr val="355E3B"/>
                </a:solidFill>
                <a:latin typeface="Aptos" pitchFamily="34" charset="0"/>
                <a:ea typeface="Aptos" pitchFamily="34" charset="-122"/>
                <a:cs typeface="Aptos" pitchFamily="34" charset="-120"/>
              </a:rPr>
              <a:t>Tune</a:t>
            </a:r>
            <a:endParaRPr lang="en-US" sz="1450" dirty="0"/>
          </a:p>
        </p:txBody>
      </p:sp>
      <p:sp>
        <p:nvSpPr>
          <p:cNvPr id="14" name="Text 12"/>
          <p:cNvSpPr/>
          <p:nvPr/>
        </p:nvSpPr>
        <p:spPr>
          <a:xfrm>
            <a:off x="2788920" y="3429000"/>
            <a:ext cx="4389120" cy="256032"/>
          </a:xfrm>
          <a:prstGeom prst="rect">
            <a:avLst/>
          </a:prstGeom>
          <a:noFill/>
          <a:ln/>
        </p:spPr>
        <p:txBody>
          <a:bodyPr wrap="square" lIns="0" tIns="0" rIns="0" bIns="0" rtlCol="0" anchor="ctr"/>
          <a:lstStyle/>
          <a:p>
            <a:pPr indent="0" marL="0">
              <a:buNone/>
            </a:pPr>
            <a:r>
              <a:rPr lang="en-US" sz="1450" dirty="0">
                <a:solidFill>
                  <a:srgbClr val="2F302B"/>
                </a:solidFill>
                <a:latin typeface="Aptos" pitchFamily="34" charset="0"/>
                <a:ea typeface="Aptos" pitchFamily="34" charset="-122"/>
                <a:cs typeface="Aptos" pitchFamily="34" charset="-120"/>
              </a:rPr>
              <a:t>GARDEN / IN THE GARDEN</a:t>
            </a:r>
            <a:endParaRPr lang="en-US" sz="1450" dirty="0"/>
          </a:p>
        </p:txBody>
      </p:sp>
      <p:sp>
        <p:nvSpPr>
          <p:cNvPr id="15" name="Text 13"/>
          <p:cNvSpPr/>
          <p:nvPr/>
        </p:nvSpPr>
        <p:spPr>
          <a:xfrm>
            <a:off x="777240" y="3886200"/>
            <a:ext cx="1828800" cy="256032"/>
          </a:xfrm>
          <a:prstGeom prst="rect">
            <a:avLst/>
          </a:prstGeom>
          <a:noFill/>
          <a:ln/>
        </p:spPr>
        <p:txBody>
          <a:bodyPr wrap="square" lIns="0" tIns="0" rIns="0" bIns="0" rtlCol="0" anchor="ctr"/>
          <a:lstStyle/>
          <a:p>
            <a:pPr indent="0" marL="0">
              <a:buNone/>
            </a:pPr>
            <a:r>
              <a:rPr lang="en-US" sz="1450" b="1" dirty="0">
                <a:solidFill>
                  <a:srgbClr val="355E3B"/>
                </a:solidFill>
                <a:latin typeface="Aptos" pitchFamily="34" charset="0"/>
                <a:ea typeface="Aptos" pitchFamily="34" charset="-122"/>
                <a:cs typeface="Aptos" pitchFamily="34" charset="-120"/>
              </a:rPr>
              <a:t>Meter</a:t>
            </a:r>
            <a:endParaRPr lang="en-US" sz="1450" dirty="0"/>
          </a:p>
        </p:txBody>
      </p:sp>
      <p:sp>
        <p:nvSpPr>
          <p:cNvPr id="16" name="Text 14"/>
          <p:cNvSpPr/>
          <p:nvPr/>
        </p:nvSpPr>
        <p:spPr>
          <a:xfrm>
            <a:off x="2788920" y="3886200"/>
            <a:ext cx="4389120" cy="256032"/>
          </a:xfrm>
          <a:prstGeom prst="rect">
            <a:avLst/>
          </a:prstGeom>
          <a:noFill/>
          <a:ln/>
        </p:spPr>
        <p:txBody>
          <a:bodyPr wrap="square" lIns="0" tIns="0" rIns="0" bIns="0" rtlCol="0" anchor="ctr"/>
          <a:lstStyle/>
          <a:p>
            <a:pPr indent="0" marL="0">
              <a:buNone/>
            </a:pPr>
            <a:r>
              <a:rPr lang="en-US" sz="1450" dirty="0">
                <a:solidFill>
                  <a:srgbClr val="2F302B"/>
                </a:solidFill>
                <a:latin typeface="Aptos" pitchFamily="34" charset="0"/>
                <a:ea typeface="Aptos" pitchFamily="34" charset="-122"/>
                <a:cs typeface="Aptos" pitchFamily="34" charset="-120"/>
              </a:rPr>
              <a:t>Irregular with refrain</a:t>
            </a:r>
            <a:endParaRPr lang="en-US" sz="1450" dirty="0"/>
          </a:p>
        </p:txBody>
      </p:sp>
      <p:sp>
        <p:nvSpPr>
          <p:cNvPr id="17" name="Text 15"/>
          <p:cNvSpPr/>
          <p:nvPr/>
        </p:nvSpPr>
        <p:spPr>
          <a:xfrm>
            <a:off x="777240" y="4343400"/>
            <a:ext cx="1828800" cy="256032"/>
          </a:xfrm>
          <a:prstGeom prst="rect">
            <a:avLst/>
          </a:prstGeom>
          <a:noFill/>
          <a:ln/>
        </p:spPr>
        <p:txBody>
          <a:bodyPr wrap="square" lIns="0" tIns="0" rIns="0" bIns="0" rtlCol="0" anchor="ctr"/>
          <a:lstStyle/>
          <a:p>
            <a:pPr indent="0" marL="0">
              <a:buNone/>
            </a:pPr>
            <a:r>
              <a:rPr lang="en-US" sz="1450" b="1" dirty="0">
                <a:solidFill>
                  <a:srgbClr val="355E3B"/>
                </a:solidFill>
                <a:latin typeface="Aptos" pitchFamily="34" charset="0"/>
                <a:ea typeface="Aptos" pitchFamily="34" charset="-122"/>
                <a:cs typeface="Aptos" pitchFamily="34" charset="-120"/>
              </a:rPr>
              <a:t>Primary text</a:t>
            </a:r>
            <a:endParaRPr lang="en-US" sz="1450" dirty="0"/>
          </a:p>
        </p:txBody>
      </p:sp>
      <p:sp>
        <p:nvSpPr>
          <p:cNvPr id="18" name="Text 16"/>
          <p:cNvSpPr/>
          <p:nvPr/>
        </p:nvSpPr>
        <p:spPr>
          <a:xfrm>
            <a:off x="2788920" y="4343400"/>
            <a:ext cx="4389120" cy="256032"/>
          </a:xfrm>
          <a:prstGeom prst="rect">
            <a:avLst/>
          </a:prstGeom>
          <a:noFill/>
          <a:ln/>
        </p:spPr>
        <p:txBody>
          <a:bodyPr wrap="square" lIns="0" tIns="0" rIns="0" bIns="0" rtlCol="0" anchor="ctr"/>
          <a:lstStyle/>
          <a:p>
            <a:pPr indent="0" marL="0">
              <a:buNone/>
            </a:pPr>
            <a:r>
              <a:rPr lang="en-US" sz="1450" dirty="0">
                <a:solidFill>
                  <a:srgbClr val="2F302B"/>
                </a:solidFill>
                <a:latin typeface="Aptos" pitchFamily="34" charset="0"/>
                <a:ea typeface="Aptos" pitchFamily="34" charset="-122"/>
                <a:cs typeface="Aptos" pitchFamily="34" charset="-120"/>
              </a:rPr>
              <a:t>John 20:16-18</a:t>
            </a:r>
            <a:endParaRPr lang="en-US" sz="1450" dirty="0"/>
          </a:p>
        </p:txBody>
      </p:sp>
      <p:pic>
        <p:nvPicPr>
          <p:cNvPr id="19" name="Image 0" descr="/mnt/data/in_garden_assets/bible.jpg">    </p:cNvPr>
          <p:cNvPicPr>
            <a:picLocks noChangeAspect="1"/>
          </p:cNvPicPr>
          <p:nvPr/>
        </p:nvPicPr>
        <p:blipFill>
          <a:blip r:embed="rId1"/>
          <a:stretch>
            <a:fillRect/>
          </a:stretch>
        </p:blipFill>
        <p:spPr>
          <a:xfrm>
            <a:off x="7726680" y="1828800"/>
            <a:ext cx="3474720" cy="1956816"/>
          </a:xfrm>
          <a:prstGeom prst="rect">
            <a:avLst/>
          </a:prstGeom>
        </p:spPr>
      </p:pic>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Historical Background</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A gospel song from early twentieth-century American hymnody.</a:t>
            </a:r>
            <a:endParaRPr lang="en-US" sz="1220" dirty="0"/>
          </a:p>
        </p:txBody>
      </p:sp>
      <p:pic>
        <p:nvPicPr>
          <p:cNvPr id="5" name="Image 0" descr="/mnt/data/in_garden_assets/bible.jpg">    </p:cNvPr>
          <p:cNvPicPr>
            <a:picLocks noChangeAspect="1"/>
          </p:cNvPicPr>
          <p:nvPr/>
        </p:nvPicPr>
        <p:blipFill>
          <a:blip r:embed="rId1"/>
          <a:stretch>
            <a:fillRect/>
          </a:stretch>
        </p:blipFill>
        <p:spPr>
          <a:xfrm>
            <a:off x="731520" y="1719072"/>
            <a:ext cx="4389120" cy="2468880"/>
          </a:xfrm>
          <a:prstGeom prst="rect">
            <a:avLst/>
          </a:prstGeom>
        </p:spPr>
      </p:pic>
      <p:sp>
        <p:nvSpPr>
          <p:cNvPr id="6" name="Text 3"/>
          <p:cNvSpPr/>
          <p:nvPr/>
        </p:nvSpPr>
        <p:spPr>
          <a:xfrm>
            <a:off x="5532120" y="1755648"/>
            <a:ext cx="5760720" cy="3474720"/>
          </a:xfrm>
          <a:prstGeom prst="rect">
            <a:avLst/>
          </a:prstGeom>
          <a:noFill/>
          <a:ln/>
        </p:spPr>
        <p:txBody>
          <a:bodyPr wrap="square" lIns="635" tIns="635" rIns="635" bIns="635" rtlCol="0" anchor="ctr">
            <a:normAutofit/>
          </a:bodyPr>
          <a:lstStyle/>
          <a:p>
            <a:r>
              <a:rPr lang="en-US" sz="1750" dirty="0">
                <a:solidFill>
                  <a:srgbClr val="2F302B"/>
                </a:solidFill>
                <a:latin typeface="Aptos" pitchFamily="34" charset="0"/>
                <a:ea typeface="Aptos" pitchFamily="34" charset="-122"/>
                <a:cs typeface="Aptos" pitchFamily="34" charset="-120"/>
              </a:rPr>
              <a:t>Charles Austin Miles trained in pharmacy before devoting his career to gospel music publishing.</a:t>
            </a:r>
            <a:endParaRPr lang="en-US" sz="1750" dirty="0"/>
          </a:p>
          <a:p>
            <a:r>
              <a:rPr lang="en-US" sz="1750" dirty="0">
                <a:solidFill>
                  <a:srgbClr val="2F302B"/>
                </a:solidFill>
                <a:latin typeface="Aptos" pitchFamily="34" charset="0"/>
                <a:ea typeface="Aptos" pitchFamily="34" charset="-122"/>
                <a:cs typeface="Aptos" pitchFamily="34" charset="-120"/>
              </a:rPr>
              <a:t>He wrote both words and music for this hymn in 1912 while associated with the Hall-Mack Company.</a:t>
            </a:r>
            <a:endParaRPr lang="en-US" sz="1750" dirty="0"/>
          </a:p>
          <a:p>
            <a:r>
              <a:rPr lang="en-US" sz="1750" dirty="0">
                <a:solidFill>
                  <a:srgbClr val="2F302B"/>
                </a:solidFill>
                <a:latin typeface="Aptos" pitchFamily="34" charset="0"/>
                <a:ea typeface="Aptos" pitchFamily="34" charset="-122"/>
                <a:cs typeface="Aptos" pitchFamily="34" charset="-120"/>
              </a:rPr>
              <a:t>The hymn is closely linked with a devotional meditation on John 20 and the resurrection encounter near the empty tomb.</a:t>
            </a:r>
            <a:endParaRPr lang="en-US" sz="1750" dirty="0"/>
          </a:p>
          <a:p>
            <a:r>
              <a:rPr lang="en-US" sz="1750" dirty="0">
                <a:solidFill>
                  <a:srgbClr val="2F302B"/>
                </a:solidFill>
                <a:latin typeface="Aptos" pitchFamily="34" charset="0"/>
                <a:ea typeface="Aptos" pitchFamily="34" charset="-122"/>
                <a:cs typeface="Aptos" pitchFamily="34" charset="-120"/>
              </a:rPr>
              <a:t>It became widely loved in American Protestant worship, gospel singing, devotional meetings, and funeral services.</a:t>
            </a:r>
            <a:endParaRPr lang="en-US" sz="175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in_garden_assets/tomb.jpg">    </p:cNvPr>
          <p:cNvPicPr>
            <a:picLocks noChangeAspect="1"/>
          </p:cNvPicPr>
          <p:nvPr/>
        </p:nvPicPr>
        <p:blipFill>
          <a:blip r:embed="rId1"/>
          <a:srcRect l="0" r="0" t="30" b="30"/>
          <a:stretch/>
        </p:blipFill>
        <p:spPr>
          <a:xfrm>
            <a:off x="0" y="0"/>
            <a:ext cx="12191695" cy="6858000"/>
          </a:xfrm>
          <a:prstGeom prst="rect">
            <a:avLst/>
          </a:prstGeom>
        </p:spPr>
      </p:pic>
      <p:sp>
        <p:nvSpPr>
          <p:cNvPr id="3" name="Text 0"/>
          <p:cNvSpPr/>
          <p:nvPr/>
        </p:nvSpPr>
        <p:spPr>
          <a:xfrm>
            <a:off x="685800" y="685800"/>
            <a:ext cx="7315200" cy="50292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The John 20 Setting</a:t>
            </a:r>
            <a:endParaRPr lang="en-US" sz="3000" dirty="0"/>
          </a:p>
        </p:txBody>
      </p:sp>
      <p:sp>
        <p:nvSpPr>
          <p:cNvPr id="4" name="Text 1"/>
          <p:cNvSpPr/>
          <p:nvPr/>
        </p:nvSpPr>
        <p:spPr>
          <a:xfrm>
            <a:off x="713232" y="1325880"/>
            <a:ext cx="6766560" cy="411480"/>
          </a:xfrm>
          <a:prstGeom prst="rect">
            <a:avLst/>
          </a:prstGeom>
          <a:noFill/>
          <a:ln/>
        </p:spPr>
        <p:txBody>
          <a:bodyPr wrap="square" lIns="635" tIns="635" rIns="635" bIns="635" rtlCol="0" anchor="ctr">
            <a:normAutofit/>
          </a:bodyPr>
          <a:lstStyle/>
          <a:p>
            <a:pPr indent="0" marL="0">
              <a:buNone/>
            </a:pPr>
            <a:r>
              <a:rPr lang="en-US" sz="1700" b="1" dirty="0">
                <a:solidFill>
                  <a:srgbClr val="FFF4D8"/>
                </a:solidFill>
                <a:latin typeface="Aptos" pitchFamily="34" charset="0"/>
                <a:ea typeface="Aptos" pitchFamily="34" charset="-122"/>
                <a:cs typeface="Aptos" pitchFamily="34" charset="-120"/>
              </a:rPr>
              <a:t>The garden is not merely private scenery; it stands near the resurrection witness.</a:t>
            </a:r>
            <a:endParaRPr lang="en-US" sz="1700" dirty="0"/>
          </a:p>
        </p:txBody>
      </p:sp>
      <p:sp>
        <p:nvSpPr>
          <p:cNvPr id="5" name="Text 2"/>
          <p:cNvSpPr/>
          <p:nvPr/>
        </p:nvSpPr>
        <p:spPr>
          <a:xfrm>
            <a:off x="822960" y="1965960"/>
            <a:ext cx="5852160" cy="1600200"/>
          </a:xfrm>
          <a:prstGeom prst="rect">
            <a:avLst/>
          </a:prstGeom>
          <a:noFill/>
          <a:ln/>
        </p:spPr>
        <p:txBody>
          <a:bodyPr wrap="square" lIns="635" tIns="635" rIns="635" bIns="635" rtlCol="0" anchor="ctr">
            <a:normAutofit/>
          </a:bodyPr>
          <a:lstStyle/>
          <a:p>
            <a:pPr indent="0" marL="0">
              <a:buNone/>
            </a:pPr>
            <a:r>
              <a:rPr lang="en-US" sz="2100" dirty="0">
                <a:solidFill>
                  <a:srgbClr val="FFFFFF"/>
                </a:solidFill>
                <a:latin typeface="Aptos" pitchFamily="34" charset="0"/>
                <a:ea typeface="Aptos" pitchFamily="34" charset="-122"/>
                <a:cs typeface="Aptos" pitchFamily="34" charset="-120"/>
              </a:rPr>
              <a:t>Mary Magdalene comes to the tomb in sorrow. Her grief is met by the risen Christ, who calls her by name. Recognition leads to witness: she goes and tells the disciples, “I have seen the Lord.”</a:t>
            </a:r>
            <a:endParaRPr lang="en-US" sz="210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Why This Hymn Matters Today</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A quiet hymn can serve deep pastoral work.</a:t>
            </a:r>
            <a:endParaRPr lang="en-US" sz="1220" dirty="0"/>
          </a:p>
        </p:txBody>
      </p:sp>
      <p:pic>
        <p:nvPicPr>
          <p:cNvPr id="5" name="Image 0" descr="/mnt/data/in_garden_assets/roses.jpg">    </p:cNvPr>
          <p:cNvPicPr>
            <a:picLocks noChangeAspect="1"/>
          </p:cNvPicPr>
          <p:nvPr/>
        </p:nvPicPr>
        <p:blipFill>
          <a:blip r:embed="rId1"/>
          <a:stretch>
            <a:fillRect/>
          </a:stretch>
        </p:blipFill>
        <p:spPr>
          <a:xfrm>
            <a:off x="7315200" y="1645920"/>
            <a:ext cx="3840480" cy="2157984"/>
          </a:xfrm>
          <a:prstGeom prst="rect">
            <a:avLst/>
          </a:prstGeom>
        </p:spPr>
      </p:pic>
      <p:sp>
        <p:nvSpPr>
          <p:cNvPr id="6" name="Text 3"/>
          <p:cNvSpPr/>
          <p:nvPr/>
        </p:nvSpPr>
        <p:spPr>
          <a:xfrm>
            <a:off x="777240" y="1737360"/>
            <a:ext cx="6035040" cy="3657600"/>
          </a:xfrm>
          <a:prstGeom prst="rect">
            <a:avLst/>
          </a:prstGeom>
          <a:noFill/>
          <a:ln/>
        </p:spPr>
        <p:txBody>
          <a:bodyPr wrap="square" lIns="635" tIns="635" rIns="635" bIns="635" rtlCol="0" anchor="ctr">
            <a:normAutofit/>
          </a:bodyPr>
          <a:lstStyle/>
          <a:p>
            <a:r>
              <a:rPr lang="en-US" sz="1950" dirty="0">
                <a:solidFill>
                  <a:srgbClr val="2F302B"/>
                </a:solidFill>
                <a:latin typeface="Aptos" pitchFamily="34" charset="0"/>
                <a:ea typeface="Aptos" pitchFamily="34" charset="-122"/>
                <a:cs typeface="Aptos" pitchFamily="34" charset="-120"/>
              </a:rPr>
              <a:t>It gives language to believers who long for personal communion with Christ.</a:t>
            </a:r>
            <a:endParaRPr lang="en-US" sz="1950" dirty="0"/>
          </a:p>
          <a:p>
            <a:r>
              <a:rPr lang="en-US" sz="1950" dirty="0">
                <a:solidFill>
                  <a:srgbClr val="2F302B"/>
                </a:solidFill>
                <a:latin typeface="Aptos" pitchFamily="34" charset="0"/>
                <a:ea typeface="Aptos" pitchFamily="34" charset="-122"/>
                <a:cs typeface="Aptos" pitchFamily="34" charset="-120"/>
              </a:rPr>
              <a:t>It can comfort the grieving with the presence of the risen Lord.</a:t>
            </a:r>
            <a:endParaRPr lang="en-US" sz="1950" dirty="0"/>
          </a:p>
          <a:p>
            <a:r>
              <a:rPr lang="en-US" sz="1950" dirty="0">
                <a:solidFill>
                  <a:srgbClr val="2F302B"/>
                </a:solidFill>
                <a:latin typeface="Aptos" pitchFamily="34" charset="0"/>
                <a:ea typeface="Aptos" pitchFamily="34" charset="-122"/>
                <a:cs typeface="Aptos" pitchFamily="34" charset="-120"/>
              </a:rPr>
              <a:t>It teaches that Christ’s voice calls for recognition, trust, and response.</a:t>
            </a:r>
            <a:endParaRPr lang="en-US" sz="1950" dirty="0"/>
          </a:p>
          <a:p>
            <a:r>
              <a:rPr lang="en-US" sz="1950" dirty="0">
                <a:solidFill>
                  <a:srgbClr val="2F302B"/>
                </a:solidFill>
                <a:latin typeface="Aptos" pitchFamily="34" charset="0"/>
                <a:ea typeface="Aptos" pitchFamily="34" charset="-122"/>
                <a:cs typeface="Aptos" pitchFamily="34" charset="-120"/>
              </a:rPr>
              <a:t>It reminds the church to connect private devotion with biblical resurrection hope.</a:t>
            </a:r>
            <a:endParaRPr lang="en-US" sz="195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Biblical Foundation</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The hymn’s devotional warmth rests on Scripture.</a:t>
            </a:r>
            <a:endParaRPr lang="en-US" sz="1220" dirty="0"/>
          </a:p>
        </p:txBody>
      </p:sp>
      <p:sp>
        <p:nvSpPr>
          <p:cNvPr id="5" name="Text 3"/>
          <p:cNvSpPr/>
          <p:nvPr/>
        </p:nvSpPr>
        <p:spPr>
          <a:xfrm>
            <a:off x="777240" y="1691640"/>
            <a:ext cx="4983480" cy="274320"/>
          </a:xfrm>
          <a:prstGeom prst="rect">
            <a:avLst/>
          </a:prstGeom>
          <a:noFill/>
          <a:ln/>
        </p:spPr>
        <p:txBody>
          <a:bodyPr wrap="square" lIns="0" tIns="0" rIns="0" bIns="0" rtlCol="0" anchor="ctr"/>
          <a:lstStyle/>
          <a:p>
            <a:pPr indent="0" marL="0">
              <a:buNone/>
            </a:pPr>
            <a:r>
              <a:rPr lang="en-US" sz="1700" b="1" dirty="0">
                <a:solidFill>
                  <a:srgbClr val="355E3B"/>
                </a:solidFill>
                <a:latin typeface="Georgia" pitchFamily="34" charset="0"/>
                <a:ea typeface="Georgia" pitchFamily="34" charset="-122"/>
                <a:cs typeface="Georgia" pitchFamily="34" charset="-120"/>
              </a:rPr>
              <a:t>John 20:16-18</a:t>
            </a:r>
            <a:endParaRPr lang="en-US" sz="1700" dirty="0"/>
          </a:p>
        </p:txBody>
      </p:sp>
      <p:sp>
        <p:nvSpPr>
          <p:cNvPr id="6" name="Text 4"/>
          <p:cNvSpPr/>
          <p:nvPr/>
        </p:nvSpPr>
        <p:spPr>
          <a:xfrm>
            <a:off x="777240" y="2075688"/>
            <a:ext cx="4983480" cy="758952"/>
          </a:xfrm>
          <a:prstGeom prst="rect">
            <a:avLst/>
          </a:prstGeom>
          <a:noFill/>
          <a:ln/>
        </p:spPr>
        <p:txBody>
          <a:bodyPr wrap="square" lIns="0" tIns="0" rIns="0" bIns="0" rtlCol="0" anchor="ctr">
            <a:normAutofit/>
          </a:bodyPr>
          <a:lstStyle/>
          <a:p>
            <a:pPr indent="0" marL="0">
              <a:buNone/>
            </a:pPr>
            <a:r>
              <a:rPr lang="en-US" sz="1450" i="1" dirty="0">
                <a:solidFill>
                  <a:srgbClr val="2F302B"/>
                </a:solidFill>
                <a:latin typeface="Aptos" pitchFamily="34" charset="0"/>
                <a:ea typeface="Aptos" pitchFamily="34" charset="-122"/>
                <a:cs typeface="Aptos" pitchFamily="34" charset="-120"/>
              </a:rPr>
              <a:t>The risen Christ calls Mary by name and sends her to witness to the disciples.</a:t>
            </a:r>
            <a:endParaRPr lang="en-US" sz="1450" dirty="0"/>
          </a:p>
        </p:txBody>
      </p:sp>
      <p:sp>
        <p:nvSpPr>
          <p:cNvPr id="7" name="Text 5"/>
          <p:cNvSpPr/>
          <p:nvPr/>
        </p:nvSpPr>
        <p:spPr>
          <a:xfrm>
            <a:off x="6400800" y="1691640"/>
            <a:ext cx="4983480" cy="274320"/>
          </a:xfrm>
          <a:prstGeom prst="rect">
            <a:avLst/>
          </a:prstGeom>
          <a:noFill/>
          <a:ln/>
        </p:spPr>
        <p:txBody>
          <a:bodyPr wrap="square" lIns="0" tIns="0" rIns="0" bIns="0" rtlCol="0" anchor="ctr"/>
          <a:lstStyle/>
          <a:p>
            <a:pPr indent="0" marL="0">
              <a:buNone/>
            </a:pPr>
            <a:r>
              <a:rPr lang="en-US" sz="1700" b="1" dirty="0">
                <a:solidFill>
                  <a:srgbClr val="355E3B"/>
                </a:solidFill>
                <a:latin typeface="Georgia" pitchFamily="34" charset="0"/>
                <a:ea typeface="Georgia" pitchFamily="34" charset="-122"/>
                <a:cs typeface="Georgia" pitchFamily="34" charset="-120"/>
              </a:rPr>
              <a:t>John 10:27</a:t>
            </a:r>
            <a:endParaRPr lang="en-US" sz="1700" dirty="0"/>
          </a:p>
        </p:txBody>
      </p:sp>
      <p:sp>
        <p:nvSpPr>
          <p:cNvPr id="8" name="Text 6"/>
          <p:cNvSpPr/>
          <p:nvPr/>
        </p:nvSpPr>
        <p:spPr>
          <a:xfrm>
            <a:off x="6400800" y="2075688"/>
            <a:ext cx="4983480" cy="758952"/>
          </a:xfrm>
          <a:prstGeom prst="rect">
            <a:avLst/>
          </a:prstGeom>
          <a:noFill/>
          <a:ln/>
        </p:spPr>
        <p:txBody>
          <a:bodyPr wrap="square" lIns="0" tIns="0" rIns="0" bIns="0" rtlCol="0" anchor="ctr">
            <a:normAutofit/>
          </a:bodyPr>
          <a:lstStyle/>
          <a:p>
            <a:pPr indent="0" marL="0">
              <a:buNone/>
            </a:pPr>
            <a:r>
              <a:rPr lang="en-US" sz="1450" i="1" dirty="0">
                <a:solidFill>
                  <a:srgbClr val="2F302B"/>
                </a:solidFill>
                <a:latin typeface="Aptos" pitchFamily="34" charset="0"/>
                <a:ea typeface="Aptos" pitchFamily="34" charset="-122"/>
                <a:cs typeface="Aptos" pitchFamily="34" charset="-120"/>
              </a:rPr>
              <a:t>Christ’s sheep hear his voice, are known by him, and follow him.</a:t>
            </a:r>
            <a:endParaRPr lang="en-US" sz="1450" dirty="0"/>
          </a:p>
        </p:txBody>
      </p:sp>
      <p:sp>
        <p:nvSpPr>
          <p:cNvPr id="9" name="Text 7"/>
          <p:cNvSpPr/>
          <p:nvPr/>
        </p:nvSpPr>
        <p:spPr>
          <a:xfrm>
            <a:off x="777240" y="3520440"/>
            <a:ext cx="4983480" cy="274320"/>
          </a:xfrm>
          <a:prstGeom prst="rect">
            <a:avLst/>
          </a:prstGeom>
          <a:noFill/>
          <a:ln/>
        </p:spPr>
        <p:txBody>
          <a:bodyPr wrap="square" lIns="0" tIns="0" rIns="0" bIns="0" rtlCol="0" anchor="ctr"/>
          <a:lstStyle/>
          <a:p>
            <a:pPr indent="0" marL="0">
              <a:buNone/>
            </a:pPr>
            <a:r>
              <a:rPr lang="en-US" sz="1700" b="1" dirty="0">
                <a:solidFill>
                  <a:srgbClr val="355E3B"/>
                </a:solidFill>
                <a:latin typeface="Georgia" pitchFamily="34" charset="0"/>
                <a:ea typeface="Georgia" pitchFamily="34" charset="-122"/>
                <a:cs typeface="Georgia" pitchFamily="34" charset="-120"/>
              </a:rPr>
              <a:t>Psalm 16:11</a:t>
            </a:r>
            <a:endParaRPr lang="en-US" sz="1700" dirty="0"/>
          </a:p>
        </p:txBody>
      </p:sp>
      <p:sp>
        <p:nvSpPr>
          <p:cNvPr id="10" name="Text 8"/>
          <p:cNvSpPr/>
          <p:nvPr/>
        </p:nvSpPr>
        <p:spPr>
          <a:xfrm>
            <a:off x="777240" y="3904488"/>
            <a:ext cx="4983480" cy="758952"/>
          </a:xfrm>
          <a:prstGeom prst="rect">
            <a:avLst/>
          </a:prstGeom>
          <a:noFill/>
          <a:ln/>
        </p:spPr>
        <p:txBody>
          <a:bodyPr wrap="square" lIns="0" tIns="0" rIns="0" bIns="0" rtlCol="0" anchor="ctr">
            <a:normAutofit/>
          </a:bodyPr>
          <a:lstStyle/>
          <a:p>
            <a:pPr indent="0" marL="0">
              <a:buNone/>
            </a:pPr>
            <a:r>
              <a:rPr lang="en-US" sz="1450" i="1" dirty="0">
                <a:solidFill>
                  <a:srgbClr val="2F302B"/>
                </a:solidFill>
                <a:latin typeface="Aptos" pitchFamily="34" charset="0"/>
                <a:ea typeface="Aptos" pitchFamily="34" charset="-122"/>
                <a:cs typeface="Aptos" pitchFamily="34" charset="-120"/>
              </a:rPr>
              <a:t>Joy is found in the presence of the Lord.</a:t>
            </a:r>
            <a:endParaRPr lang="en-US" sz="1450" dirty="0"/>
          </a:p>
        </p:txBody>
      </p:sp>
      <p:sp>
        <p:nvSpPr>
          <p:cNvPr id="11" name="Text 9"/>
          <p:cNvSpPr/>
          <p:nvPr/>
        </p:nvSpPr>
        <p:spPr>
          <a:xfrm>
            <a:off x="6400800" y="3520440"/>
            <a:ext cx="4983480" cy="274320"/>
          </a:xfrm>
          <a:prstGeom prst="rect">
            <a:avLst/>
          </a:prstGeom>
          <a:noFill/>
          <a:ln/>
        </p:spPr>
        <p:txBody>
          <a:bodyPr wrap="square" lIns="0" tIns="0" rIns="0" bIns="0" rtlCol="0" anchor="ctr"/>
          <a:lstStyle/>
          <a:p>
            <a:pPr indent="0" marL="0">
              <a:buNone/>
            </a:pPr>
            <a:r>
              <a:rPr lang="en-US" sz="1700" b="1" dirty="0">
                <a:solidFill>
                  <a:srgbClr val="355E3B"/>
                </a:solidFill>
                <a:latin typeface="Georgia" pitchFamily="34" charset="0"/>
                <a:ea typeface="Georgia" pitchFamily="34" charset="-122"/>
                <a:cs typeface="Georgia" pitchFamily="34" charset="-120"/>
              </a:rPr>
              <a:t>Revelation 3:20</a:t>
            </a:r>
            <a:endParaRPr lang="en-US" sz="1700" dirty="0"/>
          </a:p>
        </p:txBody>
      </p:sp>
      <p:sp>
        <p:nvSpPr>
          <p:cNvPr id="12" name="Text 10"/>
          <p:cNvSpPr/>
          <p:nvPr/>
        </p:nvSpPr>
        <p:spPr>
          <a:xfrm>
            <a:off x="6400800" y="3904488"/>
            <a:ext cx="4983480" cy="758952"/>
          </a:xfrm>
          <a:prstGeom prst="rect">
            <a:avLst/>
          </a:prstGeom>
          <a:noFill/>
          <a:ln/>
        </p:spPr>
        <p:txBody>
          <a:bodyPr wrap="square" lIns="0" tIns="0" rIns="0" bIns="0" rtlCol="0" anchor="ctr">
            <a:normAutofit/>
          </a:bodyPr>
          <a:lstStyle/>
          <a:p>
            <a:pPr indent="0" marL="0">
              <a:buNone/>
            </a:pPr>
            <a:r>
              <a:rPr lang="en-US" sz="1450" i="1" dirty="0">
                <a:solidFill>
                  <a:srgbClr val="2F302B"/>
                </a:solidFill>
                <a:latin typeface="Aptos" pitchFamily="34" charset="0"/>
                <a:ea typeface="Aptos" pitchFamily="34" charset="-122"/>
                <a:cs typeface="Aptos" pitchFamily="34" charset="-120"/>
              </a:rPr>
              <a:t>The Lord graciously offers fellowship to those who hear and respond.</a:t>
            </a:r>
            <a:endParaRPr lang="en-US" sz="145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Stanza 1: Solitude and Encounter</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The hymn begins with quiet approach and attentive listening.</a:t>
            </a:r>
            <a:endParaRPr lang="en-US" sz="1220" dirty="0"/>
          </a:p>
        </p:txBody>
      </p:sp>
      <p:pic>
        <p:nvPicPr>
          <p:cNvPr id="5" name="Image 0" descr="/mnt/data/in_garden_assets/garden.jpg">    </p:cNvPr>
          <p:cNvPicPr>
            <a:picLocks noChangeAspect="1"/>
          </p:cNvPicPr>
          <p:nvPr/>
        </p:nvPicPr>
        <p:blipFill>
          <a:blip r:embed="rId1"/>
          <a:stretch>
            <a:fillRect/>
          </a:stretch>
        </p:blipFill>
        <p:spPr>
          <a:xfrm>
            <a:off x="731520" y="1783080"/>
            <a:ext cx="4389120" cy="2468880"/>
          </a:xfrm>
          <a:prstGeom prst="rect">
            <a:avLst/>
          </a:prstGeom>
        </p:spPr>
      </p:pic>
      <p:sp>
        <p:nvSpPr>
          <p:cNvPr id="6" name="Text 3"/>
          <p:cNvSpPr/>
          <p:nvPr/>
        </p:nvSpPr>
        <p:spPr>
          <a:xfrm>
            <a:off x="5532120" y="1737360"/>
            <a:ext cx="5715000" cy="3520440"/>
          </a:xfrm>
          <a:prstGeom prst="rect">
            <a:avLst/>
          </a:prstGeom>
          <a:noFill/>
          <a:ln/>
        </p:spPr>
        <p:txBody>
          <a:bodyPr wrap="square" lIns="635" tIns="635" rIns="635" bIns="635" rtlCol="0" anchor="ctr">
            <a:normAutofit/>
          </a:bodyPr>
          <a:lstStyle/>
          <a:p>
            <a:r>
              <a:rPr lang="en-US" sz="1750" dirty="0">
                <a:solidFill>
                  <a:srgbClr val="2F302B"/>
                </a:solidFill>
                <a:latin typeface="Aptos" pitchFamily="34" charset="0"/>
                <a:ea typeface="Aptos" pitchFamily="34" charset="-122"/>
                <a:cs typeface="Aptos" pitchFamily="34" charset="-120"/>
              </a:rPr>
              <a:t>Image: the believer enters a quiet garden, a place suitable for prayer and reflection.</a:t>
            </a:r>
            <a:endParaRPr lang="en-US" sz="1750" dirty="0"/>
          </a:p>
          <a:p>
            <a:r>
              <a:rPr lang="en-US" sz="1750" dirty="0">
                <a:solidFill>
                  <a:srgbClr val="2F302B"/>
                </a:solidFill>
                <a:latin typeface="Aptos" pitchFamily="34" charset="0"/>
                <a:ea typeface="Aptos" pitchFamily="34" charset="-122"/>
                <a:cs typeface="Aptos" pitchFamily="34" charset="-120"/>
              </a:rPr>
              <a:t>Theological movement: solitude becomes communion because Christ is present.</a:t>
            </a:r>
            <a:endParaRPr lang="en-US" sz="1750" dirty="0"/>
          </a:p>
          <a:p>
            <a:r>
              <a:rPr lang="en-US" sz="1750" dirty="0">
                <a:solidFill>
                  <a:srgbClr val="2F302B"/>
                </a:solidFill>
                <a:latin typeface="Aptos" pitchFamily="34" charset="0"/>
                <a:ea typeface="Aptos" pitchFamily="34" charset="-122"/>
                <a:cs typeface="Aptos" pitchFamily="34" charset="-120"/>
              </a:rPr>
              <a:t>Scripture connection: John 20 gives the garden its resurrection setting.</a:t>
            </a:r>
            <a:endParaRPr lang="en-US" sz="1750" dirty="0"/>
          </a:p>
          <a:p>
            <a:r>
              <a:rPr lang="en-US" sz="1750" dirty="0">
                <a:solidFill>
                  <a:srgbClr val="2F302B"/>
                </a:solidFill>
                <a:latin typeface="Aptos" pitchFamily="34" charset="0"/>
                <a:ea typeface="Aptos" pitchFamily="34" charset="-122"/>
                <a:cs typeface="Aptos" pitchFamily="34" charset="-120"/>
              </a:rPr>
              <a:t>Teaching emphasis: Christian quietness is not empty; it is attentive to the living Lord.</a:t>
            </a:r>
            <a:endParaRPr lang="en-US" sz="175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58368" y="457200"/>
            <a:ext cx="8046720" cy="402336"/>
          </a:xfrm>
          <a:prstGeom prst="rect">
            <a:avLst/>
          </a:prstGeom>
          <a:noFill/>
          <a:ln/>
        </p:spPr>
        <p:txBody>
          <a:bodyPr wrap="square" lIns="0" tIns="0" rIns="0" bIns="0" rtlCol="0" anchor="ctr">
            <a:normAutofit/>
          </a:bodyPr>
          <a:lstStyle/>
          <a:p>
            <a:pPr indent="0" marL="0">
              <a:buNone/>
            </a:pPr>
            <a:r>
              <a:rPr lang="en-US" sz="2700" b="1" dirty="0">
                <a:solidFill>
                  <a:srgbClr val="243427"/>
                </a:solidFill>
                <a:latin typeface="Georgia" pitchFamily="34" charset="0"/>
                <a:ea typeface="Georgia" pitchFamily="34" charset="-122"/>
                <a:cs typeface="Georgia" pitchFamily="34" charset="-120"/>
              </a:rPr>
              <a:t>Refrain Study</a:t>
            </a:r>
            <a:endParaRPr lang="en-US" sz="2700" dirty="0"/>
          </a:p>
        </p:txBody>
      </p:sp>
      <p:sp>
        <p:nvSpPr>
          <p:cNvPr id="3" name="Shape 1"/>
          <p:cNvSpPr/>
          <p:nvPr/>
        </p:nvSpPr>
        <p:spPr>
          <a:xfrm>
            <a:off x="658368" y="987552"/>
            <a:ext cx="1325880" cy="0"/>
          </a:xfrm>
          <a:prstGeom prst="line">
            <a:avLst/>
          </a:prstGeom>
          <a:noFill/>
          <a:ln w="21590">
            <a:solidFill>
              <a:srgbClr val="C09A54"/>
            </a:solidFill>
            <a:prstDash val="solid"/>
          </a:ln>
        </p:spPr>
      </p:sp>
      <p:sp>
        <p:nvSpPr>
          <p:cNvPr id="4" name="Text 2"/>
          <p:cNvSpPr/>
          <p:nvPr/>
        </p:nvSpPr>
        <p:spPr>
          <a:xfrm>
            <a:off x="658368" y="1115568"/>
            <a:ext cx="10149840" cy="292608"/>
          </a:xfrm>
          <a:prstGeom prst="rect">
            <a:avLst/>
          </a:prstGeom>
          <a:noFill/>
          <a:ln/>
        </p:spPr>
        <p:txBody>
          <a:bodyPr wrap="square" lIns="0" tIns="0" rIns="0" bIns="0" rtlCol="0" anchor="ctr">
            <a:normAutofit/>
          </a:bodyPr>
          <a:lstStyle/>
          <a:p>
            <a:pPr indent="0" marL="0">
              <a:buNone/>
            </a:pPr>
            <a:r>
              <a:rPr lang="en-US" sz="1220" dirty="0">
                <a:solidFill>
                  <a:srgbClr val="6C5845"/>
                </a:solidFill>
                <a:latin typeface="Aptos" pitchFamily="34" charset="0"/>
                <a:ea typeface="Aptos" pitchFamily="34" charset="-122"/>
                <a:cs typeface="Aptos" pitchFamily="34" charset="-120"/>
              </a:rPr>
              <a:t>The repeated center of the hymn is fellowship with Christ.</a:t>
            </a:r>
            <a:endParaRPr lang="en-US" sz="1220" dirty="0"/>
          </a:p>
        </p:txBody>
      </p:sp>
      <p:sp>
        <p:nvSpPr>
          <p:cNvPr id="5" name="Text 3"/>
          <p:cNvSpPr/>
          <p:nvPr/>
        </p:nvSpPr>
        <p:spPr>
          <a:xfrm>
            <a:off x="868680" y="1691640"/>
            <a:ext cx="5303520" cy="2011680"/>
          </a:xfrm>
          <a:prstGeom prst="rect">
            <a:avLst/>
          </a:prstGeom>
          <a:noFill/>
          <a:ln/>
        </p:spPr>
        <p:txBody>
          <a:bodyPr wrap="square" lIns="635" tIns="635" rIns="635" bIns="635" rtlCol="0" anchor="ctr">
            <a:normAutofit/>
          </a:bodyPr>
          <a:lstStyle/>
          <a:p>
            <a:pPr indent="0" marL="0">
              <a:buNone/>
            </a:pPr>
            <a:r>
              <a:rPr lang="en-US" sz="2000" dirty="0">
                <a:solidFill>
                  <a:srgbClr val="2F302B"/>
                </a:solidFill>
                <a:latin typeface="Aptos" pitchFamily="34" charset="0"/>
                <a:ea typeface="Aptos" pitchFamily="34" charset="-122"/>
                <a:cs typeface="Aptos" pitchFamily="34" charset="-120"/>
              </a:rPr>
              <a:t>The refrain gathers the hymn’s main devotional claim: Christ’s presence is personal, communicative, assuring, and joyful. Its simplicity helps the congregation remember that the risen Lord is not distant from his people.</a:t>
            </a:r>
            <a:endParaRPr lang="en-US" sz="2000" dirty="0"/>
          </a:p>
        </p:txBody>
      </p:sp>
      <p:sp>
        <p:nvSpPr>
          <p:cNvPr id="6" name="Text 4"/>
          <p:cNvSpPr/>
          <p:nvPr/>
        </p:nvSpPr>
        <p:spPr>
          <a:xfrm>
            <a:off x="6492240" y="1737360"/>
            <a:ext cx="4754880" cy="3200400"/>
          </a:xfrm>
          <a:prstGeom prst="rect">
            <a:avLst/>
          </a:prstGeom>
          <a:noFill/>
          <a:ln/>
        </p:spPr>
        <p:txBody>
          <a:bodyPr wrap="square" lIns="635" tIns="635" rIns="635" bIns="635" rtlCol="0" anchor="ctr">
            <a:normAutofit/>
          </a:bodyPr>
          <a:lstStyle/>
          <a:p>
            <a:r>
              <a:rPr lang="en-US" sz="1900" dirty="0">
                <a:solidFill>
                  <a:srgbClr val="2F302B"/>
                </a:solidFill>
                <a:latin typeface="Aptos" pitchFamily="34" charset="0"/>
                <a:ea typeface="Aptos" pitchFamily="34" charset="-122"/>
                <a:cs typeface="Aptos" pitchFamily="34" charset="-120"/>
              </a:rPr>
              <a:t>Walks: nearness and companionship</a:t>
            </a:r>
            <a:endParaRPr lang="en-US" sz="1900" dirty="0"/>
          </a:p>
          <a:p>
            <a:r>
              <a:rPr lang="en-US" sz="1900" dirty="0">
                <a:solidFill>
                  <a:srgbClr val="2F302B"/>
                </a:solidFill>
                <a:latin typeface="Aptos" pitchFamily="34" charset="0"/>
                <a:ea typeface="Aptos" pitchFamily="34" charset="-122"/>
                <a:cs typeface="Aptos" pitchFamily="34" charset="-120"/>
              </a:rPr>
              <a:t>Talks: the Lord addresses his people through his Word and Spirit</a:t>
            </a:r>
            <a:endParaRPr lang="en-US" sz="1900" dirty="0"/>
          </a:p>
          <a:p>
            <a:r>
              <a:rPr lang="en-US" sz="1900" dirty="0">
                <a:solidFill>
                  <a:srgbClr val="2F302B"/>
                </a:solidFill>
                <a:latin typeface="Aptos" pitchFamily="34" charset="0"/>
                <a:ea typeface="Aptos" pitchFamily="34" charset="-122"/>
                <a:cs typeface="Aptos" pitchFamily="34" charset="-120"/>
              </a:rPr>
              <a:t>Tells: assurance of belonging</a:t>
            </a:r>
            <a:endParaRPr lang="en-US" sz="1900" dirty="0"/>
          </a:p>
          <a:p>
            <a:r>
              <a:rPr lang="en-US" sz="1900" dirty="0">
                <a:solidFill>
                  <a:srgbClr val="2F302B"/>
                </a:solidFill>
                <a:latin typeface="Aptos" pitchFamily="34" charset="0"/>
                <a:ea typeface="Aptos" pitchFamily="34" charset="-122"/>
                <a:cs typeface="Aptos" pitchFamily="34" charset="-120"/>
              </a:rPr>
              <a:t>Joy: fellowship that renews the heart</a:t>
            </a:r>
            <a:endParaRPr lang="en-US" sz="1900" dirty="0"/>
          </a:p>
        </p:txBody>
      </p:sp>
      <p:sp>
        <p:nvSpPr>
          <p:cNvPr id="25" name="Slide Number Placeholder 0"/>
          <p:cNvSpPr>
            <a:spLocks noGrp="1"/>
          </p:cNvSpPr>
          <p:nvPr>
            <p:ph type="sldNum" sz="quarter" idx="4294967295"/>
          </p:nvPr>
        </p:nvSpPr>
        <p:spPr>
          <a:xfrm>
            <a:off x="11475720" y="6620256"/>
            <a:ext cx="800000" cy="300000"/>
          </a:xfrm>
          <a:prstGeom prst="rect">
            <a:avLst/>
          </a:prstGeom>
          <a:extLst>
            <a:ext uri="{C572A759-6A51-4108-AA02-DFA0A04FC94B}">
              <ma14:wrappingTextBoxFlag xmlns:ma14="http://schemas.microsoft.com/office/mac/drawingml/2011/main" val="0"/>
            </a:ext>
          </a:extLst>
        </p:spPr>
        <p:txBody>
          <a:bodyPr/>
          <a:lstStyle>
            <a:lvl1pPr>
              <a:defRPr sz="750">
                <a:solidFill>
                  <a:srgbClr val="6C5845"/>
                </a:solidFill>
                <a:latin typeface="Aptos"/>
                <a:ea typeface="Aptos"/>
                <a:cs typeface="Aptos"/>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Garden Teaching Guide</dc:title>
  <dc:subject>Hymn study teaching guide</dc:subject>
  <dc:creator>hymninfo.com</dc:creator>
  <cp:lastModifiedBy>hymninfo.com</cp:lastModifiedBy>
  <cp:revision>1</cp:revision>
  <dcterms:created xsi:type="dcterms:W3CDTF">2026-07-02T03:55:06Z</dcterms:created>
  <dcterms:modified xsi:type="dcterms:W3CDTF">2026-07-02T03:55:06Z</dcterms:modified>
</cp:coreProperties>
</file>