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oldtime_assets/bg3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685800" y="749808"/>
            <a:ext cx="7680960" cy="1051560"/>
          </a:xfrm>
          <a:prstGeom prst="rect">
            <a:avLst/>
          </a:prstGeom>
          <a:noFill/>
          <a:ln/>
        </p:spPr>
        <p:txBody>
          <a:bodyPr wrap="square" lIns="254" tIns="254" rIns="254" bIns="254" rtlCol="0" anchor="ctr">
            <a:normAutofit/>
          </a:bodyPr>
          <a:lstStyle/>
          <a:p>
            <a:pPr indent="0" marL="0">
              <a:buNone/>
            </a:pPr>
            <a:r>
              <a:rPr lang="en-US" sz="4200" b="1" dirty="0">
                <a:solidFill>
                  <a:srgbClr val="FFF7E8"/>
                </a:solidFill>
                <a:latin typeface="Georgia" pitchFamily="34" charset="0"/>
                <a:ea typeface="Georgia" pitchFamily="34" charset="-122"/>
                <a:cs typeface="Georgia" pitchFamily="34" charset="-120"/>
              </a:rPr>
              <a:t>'Tis the Old Time Religion</a:t>
            </a:r>
            <a:endParaRPr lang="en-US" sz="4200" dirty="0"/>
          </a:p>
        </p:txBody>
      </p:sp>
      <p:sp>
        <p:nvSpPr>
          <p:cNvPr id="4" name="Shape 1"/>
          <p:cNvSpPr/>
          <p:nvPr/>
        </p:nvSpPr>
        <p:spPr>
          <a:xfrm>
            <a:off x="713232" y="1956816"/>
            <a:ext cx="1508760" cy="0"/>
          </a:xfrm>
          <a:prstGeom prst="line">
            <a:avLst/>
          </a:prstGeom>
          <a:noFill/>
          <a:ln w="30480">
            <a:solidFill>
              <a:srgbClr val="D7A84A"/>
            </a:solidFill>
            <a:prstDash val="solid"/>
          </a:ln>
        </p:spPr>
      </p:sp>
      <p:sp>
        <p:nvSpPr>
          <p:cNvPr id="5" name="Text 2"/>
          <p:cNvSpPr/>
          <p:nvPr/>
        </p:nvSpPr>
        <p:spPr>
          <a:xfrm>
            <a:off x="749808" y="2267712"/>
            <a:ext cx="5852160" cy="1234440"/>
          </a:xfrm>
          <a:prstGeom prst="rect">
            <a:avLst/>
          </a:prstGeom>
          <a:noFill/>
          <a:ln/>
        </p:spPr>
        <p:txBody>
          <a:bodyPr wrap="square" lIns="254" tIns="254" rIns="254" bIns="254" rtlCol="0" anchor="ctr">
            <a:normAutofit/>
          </a:bodyPr>
          <a:lstStyle/>
          <a:p>
            <a:pPr indent="0" marL="0">
              <a:buNone/>
            </a:pPr>
            <a:r>
              <a:rPr lang="en-US" sz="1550" dirty="0">
                <a:solidFill>
                  <a:srgbClr val="FFF7E8"/>
                </a:solidFill>
                <a:latin typeface="Aptos" pitchFamily="34" charset="0"/>
                <a:ea typeface="Aptos" pitchFamily="34" charset="-122"/>
                <a:cs typeface="Aptos" pitchFamily="34" charset="-120"/>
              </a:rPr>
              <a:t>First line: ’Tis the old time religion</a:t>
            </a:r>
            <a:endParaRPr lang="en-US" sz="1550" dirty="0"/>
          </a:p>
          <a:p>
            <a:pPr indent="0" marL="0">
              <a:buNone/>
            </a:pPr>
            <a:r>
              <a:rPr lang="en-US" sz="1550" dirty="0">
                <a:solidFill>
                  <a:srgbClr val="FFF7E8"/>
                </a:solidFill>
                <a:latin typeface="Aptos" pitchFamily="34" charset="0"/>
                <a:ea typeface="Aptos" pitchFamily="34" charset="-122"/>
                <a:cs typeface="Aptos" pitchFamily="34" charset="-120"/>
              </a:rPr>
              <a:t>Traditional African American spiritual</a:t>
            </a:r>
            <a:endParaRPr lang="en-US" sz="1550" dirty="0"/>
          </a:p>
          <a:p>
            <a:pPr indent="0" marL="0">
              <a:buNone/>
            </a:pPr>
            <a:r>
              <a:rPr lang="en-US" sz="1550" dirty="0">
                <a:solidFill>
                  <a:srgbClr val="FFF7E8"/>
                </a:solidFill>
                <a:latin typeface="Aptos" pitchFamily="34" charset="0"/>
                <a:ea typeface="Aptos" pitchFamily="34" charset="-122"/>
                <a:cs typeface="Aptos" pitchFamily="34" charset="-120"/>
              </a:rPr>
              <a:t>Adapted and popularized by Charles Davis Tillman</a:t>
            </a:r>
            <a:endParaRPr lang="en-US" sz="1550" dirty="0"/>
          </a:p>
          <a:p>
            <a:pPr indent="0" marL="0">
              <a:buNone/>
            </a:pPr>
            <a:r>
              <a:rPr lang="en-US" sz="1550" dirty="0">
                <a:solidFill>
                  <a:srgbClr val="FFF7E8"/>
                </a:solidFill>
                <a:latin typeface="Aptos" pitchFamily="34" charset="0"/>
                <a:ea typeface="Aptos" pitchFamily="34" charset="-122"/>
                <a:cs typeface="Aptos" pitchFamily="34" charset="-120"/>
              </a:rPr>
              <a:t>Primary Scripture: Jude 1:3</a:t>
            </a:r>
            <a:endParaRPr lang="en-US" sz="1550" dirty="0"/>
          </a:p>
        </p:txBody>
      </p:sp>
      <p:sp>
        <p:nvSpPr>
          <p:cNvPr id="6" name="Text 3"/>
          <p:cNvSpPr/>
          <p:nvPr/>
        </p:nvSpPr>
        <p:spPr>
          <a:xfrm>
            <a:off x="768096" y="3886200"/>
            <a:ext cx="5303520" cy="320040"/>
          </a:xfrm>
          <a:prstGeom prst="rect">
            <a:avLst/>
          </a:prstGeom>
          <a:noFill/>
          <a:ln/>
        </p:spPr>
        <p:txBody>
          <a:bodyPr wrap="square" lIns="0" tIns="0" rIns="0" bIns="0" rtlCol="0" anchor="ctr"/>
          <a:lstStyle/>
          <a:p>
            <a:pPr indent="0" marL="0">
              <a:buNone/>
            </a:pPr>
            <a:r>
              <a:rPr lang="en-US" sz="1800" i="1" dirty="0">
                <a:solidFill>
                  <a:srgbClr val="F3DFA9"/>
                </a:solidFill>
                <a:latin typeface="Georgia" pitchFamily="34" charset="0"/>
                <a:ea typeface="Georgia" pitchFamily="34" charset="-122"/>
                <a:cs typeface="Georgia" pitchFamily="34" charset="-120"/>
              </a:rPr>
              <a:t>Faith received, lived, tested, and handed on</a:t>
            </a:r>
            <a:endParaRPr lang="en-US" sz="180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01</a:t>
            </a:r>
            <a:endParaRPr lang="en-US" sz="74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oldtime_assets/bg2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SCRIPTURE</a:t>
            </a:r>
            <a:endParaRPr lang="en-US" sz="850" dirty="0"/>
          </a:p>
        </p:txBody>
      </p:sp>
      <p:sp>
        <p:nvSpPr>
          <p:cNvPr id="4" name="Text 1"/>
          <p:cNvSpPr/>
          <p:nvPr/>
        </p:nvSpPr>
        <p:spPr>
          <a:xfrm>
            <a:off x="603504" y="521208"/>
            <a:ext cx="8412480" cy="548640"/>
          </a:xfrm>
          <a:prstGeom prst="rect">
            <a:avLst/>
          </a:prstGeom>
          <a:noFill/>
          <a:ln/>
        </p:spPr>
        <p:txBody>
          <a:bodyPr wrap="square" lIns="254" tIns="254" rIns="254" bIns="254" rtlCol="0" anchor="ctr">
            <a:normAutofit/>
          </a:bodyPr>
          <a:lstStyle/>
          <a:p>
            <a:pPr indent="0" marL="0">
              <a:buNone/>
            </a:pPr>
            <a:r>
              <a:rPr lang="en-US" sz="3000" b="1" dirty="0">
                <a:solidFill>
                  <a:srgbClr val="FFF7E8"/>
                </a:solidFill>
                <a:latin typeface="Georgia" pitchFamily="34" charset="0"/>
                <a:ea typeface="Georgia" pitchFamily="34" charset="-122"/>
                <a:cs typeface="Georgia" pitchFamily="34" charset="-120"/>
              </a:rPr>
              <a:t>Faith Under Pressure</a:t>
            </a:r>
            <a:endParaRPr lang="en-US" sz="3000" dirty="0"/>
          </a:p>
        </p:txBody>
      </p:sp>
      <p:sp>
        <p:nvSpPr>
          <p:cNvPr id="5" name="Shape 2"/>
          <p:cNvSpPr/>
          <p:nvPr/>
        </p:nvSpPr>
        <p:spPr>
          <a:xfrm>
            <a:off x="603504" y="1124712"/>
            <a:ext cx="1097280" cy="0"/>
          </a:xfrm>
          <a:prstGeom prst="line">
            <a:avLst/>
          </a:prstGeom>
          <a:noFill/>
          <a:ln w="25400">
            <a:solidFill>
              <a:srgbClr val="D7A84A"/>
            </a:solidFill>
            <a:prstDash val="solid"/>
          </a:ln>
        </p:spPr>
      </p:sp>
      <p:sp>
        <p:nvSpPr>
          <p:cNvPr id="6" name="Text 3"/>
          <p:cNvSpPr/>
          <p:nvPr/>
        </p:nvSpPr>
        <p:spPr>
          <a:xfrm>
            <a:off x="841248" y="1664208"/>
            <a:ext cx="5897880" cy="1737360"/>
          </a:xfrm>
          <a:prstGeom prst="rect">
            <a:avLst/>
          </a:prstGeom>
          <a:noFill/>
          <a:ln/>
        </p:spPr>
        <p:txBody>
          <a:bodyPr wrap="square" lIns="508" tIns="508" rIns="508" bIns="508" rtlCol="0" anchor="ctr">
            <a:normAutofit/>
          </a:bodyPr>
          <a:lstStyle/>
          <a:p>
            <a:pPr indent="0" marL="0">
              <a:buNone/>
            </a:pPr>
            <a:r>
              <a:rPr lang="en-US" sz="2400" i="1" dirty="0">
                <a:solidFill>
                  <a:srgbClr val="FFF7E8"/>
                </a:solidFill>
                <a:latin typeface="Georgia" pitchFamily="34" charset="0"/>
                <a:ea typeface="Georgia" pitchFamily="34" charset="-122"/>
                <a:cs typeface="Georgia" pitchFamily="34" charset="-120"/>
              </a:rPr>
              <a:t>Our God whom we serve is able to deliver us... But if not... we will not serve your gods.</a:t>
            </a:r>
            <a:endParaRPr lang="en-US" sz="2400" dirty="0"/>
          </a:p>
        </p:txBody>
      </p:sp>
      <p:sp>
        <p:nvSpPr>
          <p:cNvPr id="7" name="Text 4"/>
          <p:cNvSpPr/>
          <p:nvPr/>
        </p:nvSpPr>
        <p:spPr>
          <a:xfrm>
            <a:off x="859536" y="3511296"/>
            <a:ext cx="5029200" cy="256032"/>
          </a:xfrm>
          <a:prstGeom prst="rect">
            <a:avLst/>
          </a:prstGeom>
          <a:noFill/>
          <a:ln/>
        </p:spPr>
        <p:txBody>
          <a:bodyPr wrap="square" lIns="0" tIns="0" rIns="0" bIns="0" rtlCol="0" anchor="ctr"/>
          <a:lstStyle/>
          <a:p>
            <a:pPr indent="0" marL="0">
              <a:buNone/>
            </a:pPr>
            <a:r>
              <a:rPr lang="en-US" sz="1200" dirty="0">
                <a:solidFill>
                  <a:srgbClr val="D7A84A"/>
                </a:solidFill>
                <a:latin typeface="Aptos" pitchFamily="34" charset="0"/>
                <a:ea typeface="Aptos" pitchFamily="34" charset="-122"/>
                <a:cs typeface="Aptos" pitchFamily="34" charset="-120"/>
              </a:rPr>
              <a:t>Daniel 3:17-18</a:t>
            </a:r>
            <a:endParaRPr lang="en-US" sz="1200" dirty="0"/>
          </a:p>
        </p:txBody>
      </p:sp>
      <p:sp>
        <p:nvSpPr>
          <p:cNvPr id="8" name="Text 5"/>
          <p:cNvSpPr/>
          <p:nvPr/>
        </p:nvSpPr>
        <p:spPr>
          <a:xfrm>
            <a:off x="7223760" y="1700784"/>
            <a:ext cx="3977640" cy="2194560"/>
          </a:xfrm>
          <a:prstGeom prst="rect">
            <a:avLst/>
          </a:prstGeom>
          <a:noFill/>
          <a:ln/>
        </p:spPr>
        <p:txBody>
          <a:bodyPr wrap="square" lIns="1016" tIns="1016" rIns="1016" bIns="1016" rtlCol="0" anchor="t">
            <a:normAutofit/>
          </a:bodyPr>
          <a:lstStyle/>
          <a:p>
            <a:pPr indent="0" marL="0">
              <a:buNone/>
            </a:pPr>
            <a:r>
              <a:rPr lang="en-US" sz="1520" dirty="0">
                <a:solidFill>
                  <a:srgbClr val="FFF7E8"/>
                </a:solidFill>
                <a:latin typeface="Aptos" pitchFamily="34" charset="0"/>
                <a:ea typeface="Aptos" pitchFamily="34" charset="-122"/>
                <a:cs typeface="Aptos" pitchFamily="34" charset="-120"/>
              </a:rPr>
              <a:t>• The biblical example stanzas point to courage under threat and trust when outcomes are uncertain.</a:t>
            </a:r>
            <a:endParaRPr lang="en-US" sz="1520" dirty="0"/>
          </a:p>
          <a:p>
            <a:pPr indent="0" marL="0">
              <a:buNone/>
            </a:pPr>
            <a:r>
              <a:rPr lang="en-US" sz="1520" dirty="0">
                <a:solidFill>
                  <a:srgbClr val="FFF7E8"/>
                </a:solidFill>
                <a:latin typeface="Aptos" pitchFamily="34" charset="0"/>
                <a:ea typeface="Aptos" pitchFamily="34" charset="-122"/>
                <a:cs typeface="Aptos" pitchFamily="34" charset="-120"/>
              </a:rPr>
              <a:t>• Faith is tested not only in comfort but also in the furnace, the den, and the prison.</a:t>
            </a:r>
            <a:endParaRPr lang="en-US" sz="1520" dirty="0"/>
          </a:p>
        </p:txBody>
      </p:sp>
      <p:sp>
        <p:nvSpPr>
          <p:cNvPr id="9" name="Text 6"/>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10" name="Text 7"/>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10</a:t>
            </a:r>
            <a:endParaRPr lang="en-US" sz="74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oldtime_assets/bg1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SCRIPTURE</a:t>
            </a:r>
            <a:endParaRPr lang="en-US" sz="850" dirty="0"/>
          </a:p>
        </p:txBody>
      </p:sp>
      <p:sp>
        <p:nvSpPr>
          <p:cNvPr id="4" name="Text 1"/>
          <p:cNvSpPr/>
          <p:nvPr/>
        </p:nvSpPr>
        <p:spPr>
          <a:xfrm>
            <a:off x="603504" y="521208"/>
            <a:ext cx="8412480" cy="548640"/>
          </a:xfrm>
          <a:prstGeom prst="rect">
            <a:avLst/>
          </a:prstGeom>
          <a:noFill/>
          <a:ln/>
        </p:spPr>
        <p:txBody>
          <a:bodyPr wrap="square" lIns="254" tIns="254" rIns="254" bIns="254" rtlCol="0" anchor="ctr">
            <a:normAutofit/>
          </a:bodyPr>
          <a:lstStyle/>
          <a:p>
            <a:pPr indent="0" marL="0">
              <a:buNone/>
            </a:pPr>
            <a:r>
              <a:rPr lang="en-US" sz="3000" b="1" dirty="0">
                <a:solidFill>
                  <a:srgbClr val="FFF7E8"/>
                </a:solidFill>
                <a:latin typeface="Georgia" pitchFamily="34" charset="0"/>
                <a:ea typeface="Georgia" pitchFamily="34" charset="-122"/>
                <a:cs typeface="Georgia" pitchFamily="34" charset="-120"/>
              </a:rPr>
              <a:t>Songs in the Night</a:t>
            </a:r>
            <a:endParaRPr lang="en-US" sz="3000" dirty="0"/>
          </a:p>
        </p:txBody>
      </p:sp>
      <p:sp>
        <p:nvSpPr>
          <p:cNvPr id="5" name="Shape 2"/>
          <p:cNvSpPr/>
          <p:nvPr/>
        </p:nvSpPr>
        <p:spPr>
          <a:xfrm>
            <a:off x="603504" y="1124712"/>
            <a:ext cx="1097280" cy="0"/>
          </a:xfrm>
          <a:prstGeom prst="line">
            <a:avLst/>
          </a:prstGeom>
          <a:noFill/>
          <a:ln w="25400">
            <a:solidFill>
              <a:srgbClr val="D7A84A"/>
            </a:solidFill>
            <a:prstDash val="solid"/>
          </a:ln>
        </p:spPr>
      </p:sp>
      <p:sp>
        <p:nvSpPr>
          <p:cNvPr id="6" name="Text 3"/>
          <p:cNvSpPr/>
          <p:nvPr/>
        </p:nvSpPr>
        <p:spPr>
          <a:xfrm>
            <a:off x="841248" y="1664208"/>
            <a:ext cx="5897880" cy="1737360"/>
          </a:xfrm>
          <a:prstGeom prst="rect">
            <a:avLst/>
          </a:prstGeom>
          <a:noFill/>
          <a:ln/>
        </p:spPr>
        <p:txBody>
          <a:bodyPr wrap="square" lIns="508" tIns="508" rIns="508" bIns="508" rtlCol="0" anchor="ctr">
            <a:normAutofit/>
          </a:bodyPr>
          <a:lstStyle/>
          <a:p>
            <a:pPr indent="0" marL="0">
              <a:buNone/>
            </a:pPr>
            <a:r>
              <a:rPr lang="en-US" sz="2400" i="1" dirty="0">
                <a:solidFill>
                  <a:srgbClr val="FFF7E8"/>
                </a:solidFill>
                <a:latin typeface="Georgia" pitchFamily="34" charset="0"/>
                <a:ea typeface="Georgia" pitchFamily="34" charset="-122"/>
                <a:cs typeface="Georgia" pitchFamily="34" charset="-120"/>
              </a:rPr>
              <a:t>But about midnight Paul and Silas were praying and singing hymns to God, and the prisoners were listening to them.</a:t>
            </a:r>
            <a:endParaRPr lang="en-US" sz="2400" dirty="0"/>
          </a:p>
        </p:txBody>
      </p:sp>
      <p:sp>
        <p:nvSpPr>
          <p:cNvPr id="7" name="Text 4"/>
          <p:cNvSpPr/>
          <p:nvPr/>
        </p:nvSpPr>
        <p:spPr>
          <a:xfrm>
            <a:off x="859536" y="3511296"/>
            <a:ext cx="5029200" cy="256032"/>
          </a:xfrm>
          <a:prstGeom prst="rect">
            <a:avLst/>
          </a:prstGeom>
          <a:noFill/>
          <a:ln/>
        </p:spPr>
        <p:txBody>
          <a:bodyPr wrap="square" lIns="0" tIns="0" rIns="0" bIns="0" rtlCol="0" anchor="ctr"/>
          <a:lstStyle/>
          <a:p>
            <a:pPr indent="0" marL="0">
              <a:buNone/>
            </a:pPr>
            <a:r>
              <a:rPr lang="en-US" sz="1200" dirty="0">
                <a:solidFill>
                  <a:srgbClr val="D7A84A"/>
                </a:solidFill>
                <a:latin typeface="Aptos" pitchFamily="34" charset="0"/>
                <a:ea typeface="Aptos" pitchFamily="34" charset="-122"/>
                <a:cs typeface="Aptos" pitchFamily="34" charset="-120"/>
              </a:rPr>
              <a:t>Acts 16:25</a:t>
            </a:r>
            <a:endParaRPr lang="en-US" sz="1200" dirty="0"/>
          </a:p>
        </p:txBody>
      </p:sp>
      <p:sp>
        <p:nvSpPr>
          <p:cNvPr id="8" name="Text 5"/>
          <p:cNvSpPr/>
          <p:nvPr/>
        </p:nvSpPr>
        <p:spPr>
          <a:xfrm>
            <a:off x="7223760" y="1700784"/>
            <a:ext cx="3977640" cy="2194560"/>
          </a:xfrm>
          <a:prstGeom prst="rect">
            <a:avLst/>
          </a:prstGeom>
          <a:noFill/>
          <a:ln/>
        </p:spPr>
        <p:txBody>
          <a:bodyPr wrap="square" lIns="1016" tIns="1016" rIns="1016" bIns="1016" rtlCol="0" anchor="t">
            <a:normAutofit/>
          </a:bodyPr>
          <a:lstStyle/>
          <a:p>
            <a:pPr indent="0" marL="0">
              <a:buNone/>
            </a:pPr>
            <a:r>
              <a:rPr lang="en-US" sz="1520" dirty="0">
                <a:solidFill>
                  <a:srgbClr val="FFF7E8"/>
                </a:solidFill>
                <a:latin typeface="Aptos" pitchFamily="34" charset="0"/>
                <a:ea typeface="Aptos" pitchFamily="34" charset="-122"/>
                <a:cs typeface="Aptos" pitchFamily="34" charset="-120"/>
              </a:rPr>
              <a:t>• Prayer and song become testimony in places of confinement and suffering.</a:t>
            </a:r>
            <a:endParaRPr lang="en-US" sz="1520" dirty="0"/>
          </a:p>
          <a:p>
            <a:pPr indent="0" marL="0">
              <a:buNone/>
            </a:pPr>
            <a:r>
              <a:rPr lang="en-US" sz="1520" dirty="0">
                <a:solidFill>
                  <a:srgbClr val="FFF7E8"/>
                </a:solidFill>
                <a:latin typeface="Aptos" pitchFamily="34" charset="0"/>
                <a:ea typeface="Aptos" pitchFamily="34" charset="-122"/>
                <a:cs typeface="Aptos" pitchFamily="34" charset="-120"/>
              </a:rPr>
              <a:t>• The hymn’s repeated witness invites the church to sing faith where others can hear hope.</a:t>
            </a:r>
            <a:endParaRPr lang="en-US" sz="1520" dirty="0"/>
          </a:p>
        </p:txBody>
      </p:sp>
      <p:sp>
        <p:nvSpPr>
          <p:cNvPr id="9" name="Text 6"/>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10" name="Text 7"/>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11</a:t>
            </a:r>
            <a:endParaRPr lang="en-US" sz="74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oldtime_assets/bg4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SONG STUDY</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Repeated Testimony</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53312"/>
            <a:ext cx="10241280" cy="4480560"/>
          </a:xfrm>
          <a:prstGeom prst="rect">
            <a:avLst/>
          </a:prstGeom>
          <a:noFill/>
          <a:ln/>
        </p:spPr>
        <p:txBody>
          <a:bodyPr wrap="square" lIns="1016" tIns="1016" rIns="1016" bIns="1016" rtlCol="0" anchor="t">
            <a:normAutofit/>
          </a:bodyPr>
          <a:lstStyle/>
          <a:p>
            <a:pPr indent="0" marL="0">
              <a:buNone/>
            </a:pPr>
            <a:r>
              <a:rPr lang="en-US" sz="1720" dirty="0">
                <a:solidFill>
                  <a:srgbClr val="FFF7E8"/>
                </a:solidFill>
                <a:latin typeface="Aptos" pitchFamily="34" charset="0"/>
                <a:ea typeface="Aptos" pitchFamily="34" charset="-122"/>
                <a:cs typeface="Aptos" pitchFamily="34" charset="-120"/>
              </a:rPr>
              <a:t>• The repeated central phrase functions like a congregational refrain of desire and affirmation.</a:t>
            </a:r>
            <a:endParaRPr lang="en-US" sz="1720" dirty="0"/>
          </a:p>
          <a:p>
            <a:pPr indent="0" marL="0">
              <a:buNone/>
            </a:pPr>
            <a:r>
              <a:rPr lang="en-US" sz="1720" dirty="0">
                <a:solidFill>
                  <a:srgbClr val="FFF7E8"/>
                </a:solidFill>
                <a:latin typeface="Aptos" pitchFamily="34" charset="0"/>
                <a:ea typeface="Aptos" pitchFamily="34" charset="-122"/>
                <a:cs typeface="Aptos" pitchFamily="34" charset="-120"/>
              </a:rPr>
              <a:t>• Its simplicity is part of its strength: ordinary worshipers can remember it, answer it, and add their witness.</a:t>
            </a:r>
            <a:endParaRPr lang="en-US" sz="1720" dirty="0"/>
          </a:p>
          <a:p>
            <a:pPr indent="0" marL="0">
              <a:buNone/>
            </a:pPr>
            <a:r>
              <a:rPr lang="en-US" sz="1720" dirty="0">
                <a:solidFill>
                  <a:srgbClr val="FFF7E8"/>
                </a:solidFill>
                <a:latin typeface="Aptos" pitchFamily="34" charset="0"/>
                <a:ea typeface="Aptos" pitchFamily="34" charset="-122"/>
                <a:cs typeface="Aptos" pitchFamily="34" charset="-120"/>
              </a:rPr>
              <a:t>• The repetition should not be treated as shallow; it is a testimony form shaped by communal participation.</a:t>
            </a:r>
            <a:endParaRPr lang="en-US" sz="1720" dirty="0"/>
          </a:p>
          <a:p>
            <a:pPr indent="0" marL="0">
              <a:buNone/>
            </a:pPr>
            <a:r>
              <a:rPr lang="en-US" sz="1720" dirty="0">
                <a:solidFill>
                  <a:srgbClr val="FFF7E8"/>
                </a:solidFill>
                <a:latin typeface="Aptos" pitchFamily="34" charset="0"/>
                <a:ea typeface="Aptos" pitchFamily="34" charset="-122"/>
                <a:cs typeface="Aptos" pitchFamily="34" charset="-120"/>
              </a:rPr>
              <a:t>• Teaching emphasis: repeated confession can train memory, desire, and shared courage.</a:t>
            </a:r>
            <a:endParaRPr lang="en-US" sz="172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12</a:t>
            </a:r>
            <a:endParaRPr lang="en-US" sz="74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oldtime_assets/bg3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SONG STUDY</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Theme 1: Family Witness</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89888"/>
            <a:ext cx="10241280" cy="4480560"/>
          </a:xfrm>
          <a:prstGeom prst="rect">
            <a:avLst/>
          </a:prstGeom>
          <a:noFill/>
          <a:ln/>
        </p:spPr>
        <p:txBody>
          <a:bodyPr wrap="square" lIns="1016" tIns="1016" rIns="1016" bIns="1016" rtlCol="0" anchor="t">
            <a:normAutofit/>
          </a:bodyPr>
          <a:lstStyle/>
          <a:p>
            <a:pPr indent="0" marL="0">
              <a:buNone/>
            </a:pPr>
            <a:r>
              <a:rPr lang="en-US" sz="1780" dirty="0">
                <a:solidFill>
                  <a:srgbClr val="FFF7E8"/>
                </a:solidFill>
                <a:latin typeface="Aptos" pitchFamily="34" charset="0"/>
                <a:ea typeface="Aptos" pitchFamily="34" charset="-122"/>
                <a:cs typeface="Aptos" pitchFamily="34" charset="-120"/>
              </a:rPr>
              <a:t>• Some versions name the faith of mothers, fathers, and earlier generations.</a:t>
            </a:r>
            <a:endParaRPr lang="en-US" sz="1780" dirty="0"/>
          </a:p>
          <a:p>
            <a:pPr indent="0" marL="0">
              <a:buNone/>
            </a:pPr>
            <a:r>
              <a:rPr lang="en-US" sz="1780" dirty="0">
                <a:solidFill>
                  <a:srgbClr val="FFF7E8"/>
                </a:solidFill>
                <a:latin typeface="Aptos" pitchFamily="34" charset="0"/>
                <a:ea typeface="Aptos" pitchFamily="34" charset="-122"/>
                <a:cs typeface="Aptos" pitchFamily="34" charset="-120"/>
              </a:rPr>
              <a:t>• This theme honors ordinary believers whose lives made Christian faith visible and believable.</a:t>
            </a:r>
            <a:endParaRPr lang="en-US" sz="1780" dirty="0"/>
          </a:p>
          <a:p>
            <a:pPr indent="0" marL="0">
              <a:buNone/>
            </a:pPr>
            <a:r>
              <a:rPr lang="en-US" sz="1780" dirty="0">
                <a:solidFill>
                  <a:srgbClr val="FFF7E8"/>
                </a:solidFill>
                <a:latin typeface="Aptos" pitchFamily="34" charset="0"/>
                <a:ea typeface="Aptos" pitchFamily="34" charset="-122"/>
                <a:cs typeface="Aptos" pitchFamily="34" charset="-120"/>
              </a:rPr>
              <a:t>• Scripture connection: 2 Timothy 1:5.</a:t>
            </a:r>
            <a:endParaRPr lang="en-US" sz="1780" dirty="0"/>
          </a:p>
          <a:p>
            <a:pPr indent="0" marL="0">
              <a:buNone/>
            </a:pPr>
            <a:r>
              <a:rPr lang="en-US" sz="1780" dirty="0">
                <a:solidFill>
                  <a:srgbClr val="FFF7E8"/>
                </a:solidFill>
                <a:latin typeface="Aptos" pitchFamily="34" charset="0"/>
                <a:ea typeface="Aptos" pitchFamily="34" charset="-122"/>
                <a:cs typeface="Aptos" pitchFamily="34" charset="-120"/>
              </a:rPr>
              <a:t>• Teaching emphasis: received faith must become sincere and personal, not merely inherited language.</a:t>
            </a:r>
            <a:endParaRPr lang="en-US" sz="178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13</a:t>
            </a:r>
            <a:endParaRPr lang="en-US" sz="74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oldtime_assets/bg2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SONG STUDY</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Theme 2: Love for Others</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89888"/>
            <a:ext cx="10241280" cy="4480560"/>
          </a:xfrm>
          <a:prstGeom prst="rect">
            <a:avLst/>
          </a:prstGeom>
          <a:noFill/>
          <a:ln/>
        </p:spPr>
        <p:txBody>
          <a:bodyPr wrap="square" lIns="1016" tIns="1016" rIns="1016" bIns="1016" rtlCol="0" anchor="t">
            <a:normAutofit/>
          </a:bodyPr>
          <a:lstStyle/>
          <a:p>
            <a:pPr indent="0" marL="0">
              <a:buNone/>
            </a:pPr>
            <a:r>
              <a:rPr lang="en-US" sz="1800" dirty="0">
                <a:solidFill>
                  <a:srgbClr val="FFF7E8"/>
                </a:solidFill>
                <a:latin typeface="Aptos" pitchFamily="34" charset="0"/>
                <a:ea typeface="Aptos" pitchFamily="34" charset="-122"/>
                <a:cs typeface="Aptos" pitchFamily="34" charset="-120"/>
              </a:rPr>
              <a:t>• The song’s love theme moves beyond heritage into discipleship.</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Christian faith is recognized by Christlike love, not only by familiar words or older forms of worship.</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Scripture connection: John 13:34-35.</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Teaching emphasis: a church that treasures old faith must show present love.</a:t>
            </a:r>
            <a:endParaRPr lang="en-US" sz="180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14</a:t>
            </a:r>
            <a:endParaRPr lang="en-US" sz="74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oldtime_assets/bg1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SONG STUDY</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Theme 3: Biblical Courage</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53312"/>
            <a:ext cx="10241280" cy="4480560"/>
          </a:xfrm>
          <a:prstGeom prst="rect">
            <a:avLst/>
          </a:prstGeom>
          <a:noFill/>
          <a:ln/>
        </p:spPr>
        <p:txBody>
          <a:bodyPr wrap="square" lIns="1016" tIns="1016" rIns="1016" bIns="1016" rtlCol="0" anchor="t">
            <a:normAutofit/>
          </a:bodyPr>
          <a:lstStyle/>
          <a:p>
            <a:pPr indent="0" marL="0">
              <a:buNone/>
            </a:pPr>
            <a:r>
              <a:rPr lang="en-US" sz="1680" dirty="0">
                <a:solidFill>
                  <a:srgbClr val="FFF7E8"/>
                </a:solidFill>
                <a:latin typeface="Aptos" pitchFamily="34" charset="0"/>
                <a:ea typeface="Aptos" pitchFamily="34" charset="-122"/>
                <a:cs typeface="Aptos" pitchFamily="34" charset="-120"/>
              </a:rPr>
              <a:t>• Daniel, the Hebrew children, and Paul and Silas represent tested faith.</a:t>
            </a:r>
            <a:endParaRPr lang="en-US" sz="1680" dirty="0"/>
          </a:p>
          <a:p>
            <a:pPr indent="0" marL="0">
              <a:buNone/>
            </a:pPr>
            <a:r>
              <a:rPr lang="en-US" sz="1680" dirty="0">
                <a:solidFill>
                  <a:srgbClr val="FFF7E8"/>
                </a:solidFill>
                <a:latin typeface="Aptos" pitchFamily="34" charset="0"/>
                <a:ea typeface="Aptos" pitchFamily="34" charset="-122"/>
                <a:cs typeface="Aptos" pitchFamily="34" charset="-120"/>
              </a:rPr>
              <a:t>• Their stories include danger, captivity, pressure, prayer, and deliverance.</a:t>
            </a:r>
            <a:endParaRPr lang="en-US" sz="1680" dirty="0"/>
          </a:p>
          <a:p>
            <a:pPr indent="0" marL="0">
              <a:buNone/>
            </a:pPr>
            <a:r>
              <a:rPr lang="en-US" sz="1680" dirty="0">
                <a:solidFill>
                  <a:srgbClr val="FFF7E8"/>
                </a:solidFill>
                <a:latin typeface="Aptos" pitchFamily="34" charset="0"/>
                <a:ea typeface="Aptos" pitchFamily="34" charset="-122"/>
                <a:cs typeface="Aptos" pitchFamily="34" charset="-120"/>
              </a:rPr>
              <a:t>• Because the song comes from the spiritual tradition, these images should be heard with pastoral care and historical sensitivity.</a:t>
            </a:r>
            <a:endParaRPr lang="en-US" sz="1680" dirty="0"/>
          </a:p>
          <a:p>
            <a:pPr indent="0" marL="0">
              <a:buNone/>
            </a:pPr>
            <a:r>
              <a:rPr lang="en-US" sz="1680" dirty="0">
                <a:solidFill>
                  <a:srgbClr val="FFF7E8"/>
                </a:solidFill>
                <a:latin typeface="Aptos" pitchFamily="34" charset="0"/>
                <a:ea typeface="Aptos" pitchFamily="34" charset="-122"/>
                <a:cs typeface="Aptos" pitchFamily="34" charset="-120"/>
              </a:rPr>
              <a:t>• Teaching emphasis: God is present with suffering people and sustains witness in trial.</a:t>
            </a:r>
            <a:endParaRPr lang="en-US" sz="168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15</a:t>
            </a:r>
            <a:endParaRPr lang="en-US" sz="74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oldtime_assets/bg4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SONG STUDY</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Theme 4: Hope at the Final Hour</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53312"/>
            <a:ext cx="10241280" cy="4480560"/>
          </a:xfrm>
          <a:prstGeom prst="rect">
            <a:avLst/>
          </a:prstGeom>
          <a:noFill/>
          <a:ln/>
        </p:spPr>
        <p:txBody>
          <a:bodyPr wrap="square" lIns="1016" tIns="1016" rIns="1016" bIns="1016" rtlCol="0" anchor="t">
            <a:normAutofit/>
          </a:bodyPr>
          <a:lstStyle/>
          <a:p>
            <a:pPr indent="0" marL="0">
              <a:buNone/>
            </a:pPr>
            <a:r>
              <a:rPr lang="en-US" sz="1720" dirty="0">
                <a:solidFill>
                  <a:srgbClr val="FFF7E8"/>
                </a:solidFill>
                <a:latin typeface="Aptos" pitchFamily="34" charset="0"/>
                <a:ea typeface="Aptos" pitchFamily="34" charset="-122"/>
                <a:cs typeface="Aptos" pitchFamily="34" charset="-120"/>
              </a:rPr>
              <a:t>• Some versions include heavenward or deathbed themes.</a:t>
            </a:r>
            <a:endParaRPr lang="en-US" sz="1720" dirty="0"/>
          </a:p>
          <a:p>
            <a:pPr indent="0" marL="0">
              <a:buNone/>
            </a:pPr>
            <a:r>
              <a:rPr lang="en-US" sz="1720" dirty="0">
                <a:solidFill>
                  <a:srgbClr val="FFF7E8"/>
                </a:solidFill>
                <a:latin typeface="Aptos" pitchFamily="34" charset="0"/>
                <a:ea typeface="Aptos" pitchFamily="34" charset="-122"/>
                <a:cs typeface="Aptos" pitchFamily="34" charset="-120"/>
              </a:rPr>
              <a:t>• The point is not escapism but assurance: the faith of Christ sustains believers in life, suffering, and death.</a:t>
            </a:r>
            <a:endParaRPr lang="en-US" sz="1720" dirty="0"/>
          </a:p>
          <a:p>
            <a:pPr indent="0" marL="0">
              <a:buNone/>
            </a:pPr>
            <a:r>
              <a:rPr lang="en-US" sz="1720" dirty="0">
                <a:solidFill>
                  <a:srgbClr val="FFF7E8"/>
                </a:solidFill>
                <a:latin typeface="Aptos" pitchFamily="34" charset="0"/>
                <a:ea typeface="Aptos" pitchFamily="34" charset="-122"/>
                <a:cs typeface="Aptos" pitchFamily="34" charset="-120"/>
              </a:rPr>
              <a:t>• The song teaches that hope handed down by earlier believers must become hope carried forward by the church.</a:t>
            </a:r>
            <a:endParaRPr lang="en-US" sz="1720" dirty="0"/>
          </a:p>
          <a:p>
            <a:pPr indent="0" marL="0">
              <a:buNone/>
            </a:pPr>
            <a:r>
              <a:rPr lang="en-US" sz="1720" dirty="0">
                <a:solidFill>
                  <a:srgbClr val="FFF7E8"/>
                </a:solidFill>
                <a:latin typeface="Aptos" pitchFamily="34" charset="0"/>
                <a:ea typeface="Aptos" pitchFamily="34" charset="-122"/>
                <a:cs typeface="Aptos" pitchFamily="34" charset="-120"/>
              </a:rPr>
              <a:t>• Teaching emphasis: the gospel is sufficient for every season of life.</a:t>
            </a:r>
            <a:endParaRPr lang="en-US" sz="172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16</a:t>
            </a:r>
            <a:endParaRPr lang="en-US" sz="74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oldtime_assets/bg3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THEOLOGY</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Theological Themes</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53312"/>
            <a:ext cx="10241280" cy="4480560"/>
          </a:xfrm>
          <a:prstGeom prst="rect">
            <a:avLst/>
          </a:prstGeom>
          <a:noFill/>
          <a:ln/>
        </p:spPr>
        <p:txBody>
          <a:bodyPr wrap="square" lIns="1016" tIns="1016" rIns="1016" bIns="1016" rtlCol="0" anchor="t">
            <a:normAutofit/>
          </a:bodyPr>
          <a:lstStyle/>
          <a:p>
            <a:pPr indent="0" marL="0">
              <a:buNone/>
            </a:pPr>
            <a:r>
              <a:rPr lang="en-US" sz="1800" dirty="0">
                <a:solidFill>
                  <a:srgbClr val="FFF7E8"/>
                </a:solidFill>
                <a:latin typeface="Aptos" pitchFamily="34" charset="0"/>
                <a:ea typeface="Aptos" pitchFamily="34" charset="-122"/>
                <a:cs typeface="Aptos" pitchFamily="34" charset="-120"/>
              </a:rPr>
              <a:t>• Continuity: the church receives the faith entrusted to God’s people.</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Testimony: faith is sung, remembered, practiced, and handed on.</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Love: true religion is visible in Christlike care for others.</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Perseverance: biblical witnesses teach courage under pressure.</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Hope: the Lord sustains his people in life and at the final hour.</a:t>
            </a:r>
            <a:endParaRPr lang="en-US" sz="180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17</a:t>
            </a:r>
            <a:endParaRPr lang="en-US" sz="74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oldtime_assets/bg2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MUSIC &amp; TEXT</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Literary and Musical Observations</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16736"/>
            <a:ext cx="10241280" cy="4480560"/>
          </a:xfrm>
          <a:prstGeom prst="rect">
            <a:avLst/>
          </a:prstGeom>
          <a:noFill/>
          <a:ln/>
        </p:spPr>
        <p:txBody>
          <a:bodyPr wrap="square" lIns="1016" tIns="1016" rIns="1016" bIns="1016" rtlCol="0" anchor="t">
            <a:normAutofit/>
          </a:bodyPr>
          <a:lstStyle/>
          <a:p>
            <a:pPr indent="0" marL="0">
              <a:buNone/>
            </a:pPr>
            <a:r>
              <a:rPr lang="en-US" sz="1640" dirty="0">
                <a:solidFill>
                  <a:srgbClr val="FFF7E8"/>
                </a:solidFill>
                <a:latin typeface="Aptos" pitchFamily="34" charset="0"/>
                <a:ea typeface="Aptos" pitchFamily="34" charset="-122"/>
                <a:cs typeface="Aptos" pitchFamily="34" charset="-120"/>
              </a:rPr>
              <a:t>• The song is short, repetitive, and highly participatory.</a:t>
            </a:r>
            <a:endParaRPr lang="en-US" sz="1640" dirty="0"/>
          </a:p>
          <a:p>
            <a:pPr indent="0" marL="0">
              <a:buNone/>
            </a:pPr>
            <a:r>
              <a:rPr lang="en-US" sz="1640" dirty="0">
                <a:solidFill>
                  <a:srgbClr val="FFF7E8"/>
                </a:solidFill>
                <a:latin typeface="Aptos" pitchFamily="34" charset="0"/>
                <a:ea typeface="Aptos" pitchFamily="34" charset="-122"/>
                <a:cs typeface="Aptos" pitchFamily="34" charset="-120"/>
              </a:rPr>
              <a:t>• Its flexible stanza pattern reflects oral and congregational use.</a:t>
            </a:r>
            <a:endParaRPr lang="en-US" sz="1640" dirty="0"/>
          </a:p>
          <a:p>
            <a:pPr indent="0" marL="0">
              <a:buNone/>
            </a:pPr>
            <a:r>
              <a:rPr lang="en-US" sz="1640" dirty="0">
                <a:solidFill>
                  <a:srgbClr val="FFF7E8"/>
                </a:solidFill>
                <a:latin typeface="Aptos" pitchFamily="34" charset="0"/>
                <a:ea typeface="Aptos" pitchFamily="34" charset="-122"/>
                <a:cs typeface="Aptos" pitchFamily="34" charset="-120"/>
              </a:rPr>
              <a:t>• The tune may be sung with rhythmic vitality and call-and-response energy.</a:t>
            </a:r>
            <a:endParaRPr lang="en-US" sz="1640" dirty="0"/>
          </a:p>
          <a:p>
            <a:pPr indent="0" marL="0">
              <a:buNone/>
            </a:pPr>
            <a:r>
              <a:rPr lang="en-US" sz="1640" dirty="0">
                <a:solidFill>
                  <a:srgbClr val="FFF7E8"/>
                </a:solidFill>
                <a:latin typeface="Aptos" pitchFamily="34" charset="0"/>
                <a:ea typeface="Aptos" pitchFamily="34" charset="-122"/>
                <a:cs typeface="Aptos" pitchFamily="34" charset="-120"/>
              </a:rPr>
              <a:t>• A rigid or overly polished performance can weaken its communal testimony character.</a:t>
            </a:r>
            <a:endParaRPr lang="en-US" sz="1640" dirty="0"/>
          </a:p>
          <a:p>
            <a:pPr indent="0" marL="0">
              <a:buNone/>
            </a:pPr>
            <a:r>
              <a:rPr lang="en-US" sz="1640" dirty="0">
                <a:solidFill>
                  <a:srgbClr val="FFF7E8"/>
                </a:solidFill>
                <a:latin typeface="Aptos" pitchFamily="34" charset="0"/>
                <a:ea typeface="Aptos" pitchFamily="34" charset="-122"/>
                <a:cs typeface="Aptos" pitchFamily="34" charset="-120"/>
              </a:rPr>
              <a:t>• Worship leaders may select stanzas that fit the service theme while preserving the song’s core witness.</a:t>
            </a:r>
            <a:endParaRPr lang="en-US" sz="164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18</a:t>
            </a:r>
            <a:endParaRPr lang="en-US" sz="74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oldtime_assets/bg1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CHURCH USE</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Pastoral and Worship Use</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53312"/>
            <a:ext cx="10241280" cy="4480560"/>
          </a:xfrm>
          <a:prstGeom prst="rect">
            <a:avLst/>
          </a:prstGeom>
          <a:noFill/>
          <a:ln/>
        </p:spPr>
        <p:txBody>
          <a:bodyPr wrap="square" lIns="1016" tIns="1016" rIns="1016" bIns="1016" rtlCol="0" anchor="t">
            <a:normAutofit/>
          </a:bodyPr>
          <a:lstStyle/>
          <a:p>
            <a:pPr indent="0" marL="0">
              <a:buNone/>
            </a:pPr>
            <a:r>
              <a:rPr lang="en-US" sz="1800" dirty="0">
                <a:solidFill>
                  <a:srgbClr val="FFF7E8"/>
                </a:solidFill>
                <a:latin typeface="Aptos" pitchFamily="34" charset="0"/>
                <a:ea typeface="Aptos" pitchFamily="34" charset="-122"/>
                <a:cs typeface="Aptos" pitchFamily="34" charset="-120"/>
              </a:rPr>
              <a:t>• Testimony services and revival meetings.</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Congregational heritage or anniversary services.</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Teaching on generational faith and Christian witness.</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Worship focused on love, courage, prayer, endurance, and deliverance.</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Intergenerational gatherings where older and younger believers name the faith they share.</a:t>
            </a:r>
            <a:endParaRPr lang="en-US" sz="180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19</a:t>
            </a:r>
            <a:endParaRPr lang="en-US" sz="74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oldtime_assets/bg1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AIM</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Teaching Aim</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481328"/>
            <a:ext cx="10241280" cy="4480560"/>
          </a:xfrm>
          <a:prstGeom prst="rect">
            <a:avLst/>
          </a:prstGeom>
          <a:noFill/>
          <a:ln/>
        </p:spPr>
        <p:txBody>
          <a:bodyPr wrap="square" lIns="1016" tIns="1016" rIns="1016" bIns="1016" rtlCol="0" anchor="t">
            <a:normAutofit/>
          </a:bodyPr>
          <a:lstStyle/>
          <a:p>
            <a:pPr indent="0" marL="0">
              <a:buNone/>
            </a:pPr>
            <a:r>
              <a:rPr lang="en-US" sz="1860" dirty="0">
                <a:solidFill>
                  <a:srgbClr val="FFF7E8"/>
                </a:solidFill>
                <a:latin typeface="Aptos" pitchFamily="34" charset="0"/>
                <a:ea typeface="Aptos" pitchFamily="34" charset="-122"/>
                <a:cs typeface="Aptos" pitchFamily="34" charset="-120"/>
              </a:rPr>
              <a:t>• Understand the hymn as communal testimony rather than simple nostalgia.</a:t>
            </a:r>
            <a:endParaRPr lang="en-US" sz="1860" dirty="0"/>
          </a:p>
          <a:p>
            <a:pPr indent="0" marL="0">
              <a:buNone/>
            </a:pPr>
            <a:r>
              <a:rPr lang="en-US" sz="1860" dirty="0">
                <a:solidFill>
                  <a:srgbClr val="FFF7E8"/>
                </a:solidFill>
                <a:latin typeface="Aptos" pitchFamily="34" charset="0"/>
                <a:ea typeface="Aptos" pitchFamily="34" charset="-122"/>
                <a:cs typeface="Aptos" pitchFamily="34" charset="-120"/>
              </a:rPr>
              <a:t>• Appreciate its African American spiritual roots and later gospel-song circulation.</a:t>
            </a:r>
            <a:endParaRPr lang="en-US" sz="1860" dirty="0"/>
          </a:p>
          <a:p>
            <a:pPr indent="0" marL="0">
              <a:buNone/>
            </a:pPr>
            <a:r>
              <a:rPr lang="en-US" sz="1860" dirty="0">
                <a:solidFill>
                  <a:srgbClr val="FFF7E8"/>
                </a:solidFill>
                <a:latin typeface="Aptos" pitchFamily="34" charset="0"/>
                <a:ea typeface="Aptos" pitchFamily="34" charset="-122"/>
                <a:cs typeface="Aptos" pitchFamily="34" charset="-120"/>
              </a:rPr>
              <a:t>• Connect inherited faith with Scripture, love, courage, prayer, and hope.</a:t>
            </a:r>
            <a:endParaRPr lang="en-US" sz="1860" dirty="0"/>
          </a:p>
          <a:p>
            <a:pPr indent="0" marL="0">
              <a:buNone/>
            </a:pPr>
            <a:r>
              <a:rPr lang="en-US" sz="1860" dirty="0">
                <a:solidFill>
                  <a:srgbClr val="FFF7E8"/>
                </a:solidFill>
                <a:latin typeface="Aptos" pitchFamily="34" charset="0"/>
                <a:ea typeface="Aptos" pitchFamily="34" charset="-122"/>
                <a:cs typeface="Aptos" pitchFamily="34" charset="-120"/>
              </a:rPr>
              <a:t>• Practice handing on a living faith centered on Christ.</a:t>
            </a:r>
            <a:endParaRPr lang="en-US" sz="186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02</a:t>
            </a:r>
            <a:endParaRPr lang="en-US" sz="74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oldtime_assets/bg4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DISCUSSION</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Teaching Questions</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298448"/>
            <a:ext cx="10241280" cy="4480560"/>
          </a:xfrm>
          <a:prstGeom prst="rect">
            <a:avLst/>
          </a:prstGeom>
          <a:noFill/>
          <a:ln/>
        </p:spPr>
        <p:txBody>
          <a:bodyPr wrap="square" lIns="1016" tIns="1016" rIns="1016" bIns="1016" rtlCol="0" anchor="t">
            <a:normAutofit/>
          </a:bodyPr>
          <a:lstStyle/>
          <a:p>
            <a:pPr indent="0" marL="0">
              <a:buNone/>
            </a:pPr>
            <a:r>
              <a:rPr lang="en-US" sz="1580" dirty="0">
                <a:solidFill>
                  <a:srgbClr val="FFF7E8"/>
                </a:solidFill>
                <a:latin typeface="Aptos" pitchFamily="34" charset="0"/>
                <a:ea typeface="Aptos" pitchFamily="34" charset="-122"/>
                <a:cs typeface="Aptos" pitchFamily="34" charset="-120"/>
              </a:rPr>
              <a:t>• What kind of faith does this hymn describe through family memory, love, biblical witness, and hope?</a:t>
            </a:r>
            <a:endParaRPr lang="en-US" sz="1580" dirty="0"/>
          </a:p>
          <a:p>
            <a:pPr indent="0" marL="0">
              <a:buNone/>
            </a:pPr>
            <a:r>
              <a:rPr lang="en-US" sz="1580" dirty="0">
                <a:solidFill>
                  <a:srgbClr val="FFF7E8"/>
                </a:solidFill>
                <a:latin typeface="Aptos" pitchFamily="34" charset="0"/>
                <a:ea typeface="Aptos" pitchFamily="34" charset="-122"/>
                <a:cs typeface="Aptos" pitchFamily="34" charset="-120"/>
              </a:rPr>
              <a:t>• How do Jude 1:3 and 2 Timothy 1:5 help distinguish living faith from nostalgia?</a:t>
            </a:r>
            <a:endParaRPr lang="en-US" sz="1580" dirty="0"/>
          </a:p>
          <a:p>
            <a:pPr indent="0" marL="0">
              <a:buNone/>
            </a:pPr>
            <a:r>
              <a:rPr lang="en-US" sz="1580" dirty="0">
                <a:solidFill>
                  <a:srgbClr val="FFF7E8"/>
                </a:solidFill>
                <a:latin typeface="Aptos" pitchFamily="34" charset="0"/>
                <a:ea typeface="Aptos" pitchFamily="34" charset="-122"/>
                <a:cs typeface="Aptos" pitchFamily="34" charset="-120"/>
              </a:rPr>
              <a:t>• Why is it valuable to acknowledge the song’s spiritual roots and later adaptation?</a:t>
            </a:r>
            <a:endParaRPr lang="en-US" sz="1580" dirty="0"/>
          </a:p>
          <a:p>
            <a:pPr indent="0" marL="0">
              <a:buNone/>
            </a:pPr>
            <a:r>
              <a:rPr lang="en-US" sz="1580" dirty="0">
                <a:solidFill>
                  <a:srgbClr val="FFF7E8"/>
                </a:solidFill>
                <a:latin typeface="Aptos" pitchFamily="34" charset="0"/>
                <a:ea typeface="Aptos" pitchFamily="34" charset="-122"/>
                <a:cs typeface="Aptos" pitchFamily="34" charset="-120"/>
              </a:rPr>
              <a:t>• What do Daniel, the Hebrew children, and Paul and Silas teach about faith under trial?</a:t>
            </a:r>
            <a:endParaRPr lang="en-US" sz="1580" dirty="0"/>
          </a:p>
          <a:p>
            <a:pPr indent="0" marL="0">
              <a:buNone/>
            </a:pPr>
            <a:r>
              <a:rPr lang="en-US" sz="1580" dirty="0">
                <a:solidFill>
                  <a:srgbClr val="FFF7E8"/>
                </a:solidFill>
                <a:latin typeface="Aptos" pitchFamily="34" charset="0"/>
                <a:ea typeface="Aptos" pitchFamily="34" charset="-122"/>
                <a:cs typeface="Aptos" pitchFamily="34" charset="-120"/>
              </a:rPr>
              <a:t>• How can a congregation honor inherited faith while still following Christ faithfully today?</a:t>
            </a:r>
            <a:endParaRPr lang="en-US" sz="158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20</a:t>
            </a:r>
            <a:endParaRPr lang="en-US" sz="74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mnt/data/oldtime_assets/bg3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RESPONSE</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Application</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53312"/>
            <a:ext cx="10241280" cy="4480560"/>
          </a:xfrm>
          <a:prstGeom prst="rect">
            <a:avLst/>
          </a:prstGeom>
          <a:noFill/>
          <a:ln/>
        </p:spPr>
        <p:txBody>
          <a:bodyPr wrap="square" lIns="1016" tIns="1016" rIns="1016" bIns="1016" rtlCol="0" anchor="t">
            <a:normAutofit/>
          </a:bodyPr>
          <a:lstStyle/>
          <a:p>
            <a:pPr indent="0" marL="0">
              <a:buNone/>
            </a:pPr>
            <a:r>
              <a:rPr lang="en-US" sz="1800" dirty="0">
                <a:solidFill>
                  <a:srgbClr val="FFF7E8"/>
                </a:solidFill>
                <a:latin typeface="Aptos" pitchFamily="34" charset="0"/>
                <a:ea typeface="Aptos" pitchFamily="34" charset="-122"/>
                <a:cs typeface="Aptos" pitchFamily="34" charset="-120"/>
              </a:rPr>
              <a:t>• Give thanks for faithful witnesses who helped hand the gospel to you.</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Ask where inherited faith needs to become personal obedience.</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Practice love for one person who is difficult to love.</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Sing and pray in places where fear, pressure, or weariness are real.</a:t>
            </a:r>
            <a:endParaRPr lang="en-US" sz="1800" dirty="0"/>
          </a:p>
          <a:p>
            <a:pPr indent="0" marL="0">
              <a:buNone/>
            </a:pPr>
            <a:r>
              <a:rPr lang="en-US" sz="1800" dirty="0">
                <a:solidFill>
                  <a:srgbClr val="FFF7E8"/>
                </a:solidFill>
                <a:latin typeface="Aptos" pitchFamily="34" charset="0"/>
                <a:ea typeface="Aptos" pitchFamily="34" charset="-122"/>
                <a:cs typeface="Aptos" pitchFamily="34" charset="-120"/>
              </a:rPr>
              <a:t>• Hand on Christ-centered hope to the next generation with humility and courage.</a:t>
            </a:r>
            <a:endParaRPr lang="en-US" sz="180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21</a:t>
            </a:r>
            <a:endParaRPr lang="en-US" sz="74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oldtime_assets/bg2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TEACHING PLAN</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Suggested Lesson Flow</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7" name="Text 4"/>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22</a:t>
            </a:r>
            <a:endParaRPr lang="en-US" sz="740" dirty="0"/>
          </a:p>
        </p:txBody>
      </p:sp>
      <p:sp>
        <p:nvSpPr>
          <p:cNvPr id="8" name="Text 5"/>
          <p:cNvSpPr/>
          <p:nvPr/>
        </p:nvSpPr>
        <p:spPr>
          <a:xfrm>
            <a:off x="758952" y="1234440"/>
            <a:ext cx="4892040" cy="274320"/>
          </a:xfrm>
          <a:prstGeom prst="rect">
            <a:avLst/>
          </a:prstGeom>
          <a:noFill/>
          <a:ln/>
        </p:spPr>
        <p:txBody>
          <a:bodyPr wrap="square" lIns="0" tIns="0" rIns="0" bIns="0" rtlCol="0" anchor="ctr"/>
          <a:lstStyle/>
          <a:p>
            <a:pPr indent="0" marL="0">
              <a:buNone/>
            </a:pPr>
            <a:r>
              <a:rPr lang="en-US" sz="1700" b="1" dirty="0">
                <a:solidFill>
                  <a:srgbClr val="D7A84A"/>
                </a:solidFill>
                <a:latin typeface="Georgia" pitchFamily="34" charset="0"/>
                <a:ea typeface="Georgia" pitchFamily="34" charset="-122"/>
                <a:cs typeface="Georgia" pitchFamily="34" charset="-120"/>
              </a:rPr>
              <a:t>30-minute plan</a:t>
            </a:r>
            <a:endParaRPr lang="en-US" sz="1700" dirty="0"/>
          </a:p>
        </p:txBody>
      </p:sp>
      <p:sp>
        <p:nvSpPr>
          <p:cNvPr id="9" name="Text 6"/>
          <p:cNvSpPr/>
          <p:nvPr/>
        </p:nvSpPr>
        <p:spPr>
          <a:xfrm>
            <a:off x="758952" y="1627632"/>
            <a:ext cx="4892040" cy="3794760"/>
          </a:xfrm>
          <a:prstGeom prst="rect">
            <a:avLst/>
          </a:prstGeom>
          <a:noFill/>
          <a:ln/>
        </p:spPr>
        <p:txBody>
          <a:bodyPr wrap="square" lIns="1016" tIns="1016" rIns="1016" bIns="1016" rtlCol="0" anchor="t">
            <a:normAutofit/>
          </a:bodyPr>
          <a:lstStyle/>
          <a:p>
            <a:pPr indent="0" marL="0">
              <a:buNone/>
            </a:pPr>
            <a:r>
              <a:rPr lang="en-US" sz="1510" dirty="0">
                <a:solidFill>
                  <a:srgbClr val="FFF7E8"/>
                </a:solidFill>
                <a:latin typeface="Aptos" pitchFamily="34" charset="0"/>
                <a:ea typeface="Aptos" pitchFamily="34" charset="-122"/>
                <a:cs typeface="Aptos" pitchFamily="34" charset="-120"/>
              </a:rPr>
              <a:t>• Open with Jude 1:3 and a brief prayer.</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Introduce the song’s tradition and Tillman’s later adaptation.</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Discuss family witness and love for others.</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Ask: What kind of faith are we handing on?</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Close with prayer for living faith.</a:t>
            </a:r>
            <a:endParaRPr lang="en-US" sz="1510" dirty="0"/>
          </a:p>
        </p:txBody>
      </p:sp>
      <p:sp>
        <p:nvSpPr>
          <p:cNvPr id="10" name="Text 7"/>
          <p:cNvSpPr/>
          <p:nvPr/>
        </p:nvSpPr>
        <p:spPr>
          <a:xfrm>
            <a:off x="6400800" y="1234440"/>
            <a:ext cx="4892040" cy="274320"/>
          </a:xfrm>
          <a:prstGeom prst="rect">
            <a:avLst/>
          </a:prstGeom>
          <a:noFill/>
          <a:ln/>
        </p:spPr>
        <p:txBody>
          <a:bodyPr wrap="square" lIns="0" tIns="0" rIns="0" bIns="0" rtlCol="0" anchor="ctr"/>
          <a:lstStyle/>
          <a:p>
            <a:pPr indent="0" marL="0">
              <a:buNone/>
            </a:pPr>
            <a:r>
              <a:rPr lang="en-US" sz="1700" b="1" dirty="0">
                <a:solidFill>
                  <a:srgbClr val="D7A84A"/>
                </a:solidFill>
                <a:latin typeface="Georgia" pitchFamily="34" charset="0"/>
                <a:ea typeface="Georgia" pitchFamily="34" charset="-122"/>
                <a:cs typeface="Georgia" pitchFamily="34" charset="-120"/>
              </a:rPr>
              <a:t>60-minute plan</a:t>
            </a:r>
            <a:endParaRPr lang="en-US" sz="1700" dirty="0"/>
          </a:p>
        </p:txBody>
      </p:sp>
      <p:sp>
        <p:nvSpPr>
          <p:cNvPr id="11" name="Text 8"/>
          <p:cNvSpPr/>
          <p:nvPr/>
        </p:nvSpPr>
        <p:spPr>
          <a:xfrm>
            <a:off x="6400800" y="1627632"/>
            <a:ext cx="4892040" cy="3794760"/>
          </a:xfrm>
          <a:prstGeom prst="rect">
            <a:avLst/>
          </a:prstGeom>
          <a:noFill/>
          <a:ln/>
        </p:spPr>
        <p:txBody>
          <a:bodyPr wrap="square" lIns="1016" tIns="1016" rIns="1016" bIns="1016" rtlCol="0" anchor="t">
            <a:normAutofit/>
          </a:bodyPr>
          <a:lstStyle/>
          <a:p>
            <a:pPr indent="0" marL="0">
              <a:buNone/>
            </a:pPr>
            <a:r>
              <a:rPr lang="en-US" sz="1510" dirty="0">
                <a:solidFill>
                  <a:srgbClr val="FFF7E8"/>
                </a:solidFill>
                <a:latin typeface="Aptos" pitchFamily="34" charset="0"/>
                <a:ea typeface="Aptos" pitchFamily="34" charset="-122"/>
                <a:cs typeface="Aptos" pitchFamily="34" charset="-120"/>
              </a:rPr>
              <a:t>• Begin with Scripture readings from Jude, 2 Timothy, John, Daniel, and Acts.</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Teach the historical background with care and humility.</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Study each major theme in small groups.</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Invite testimony about faithful witnesses.</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End with congregational response and prayer.</a:t>
            </a:r>
            <a:endParaRPr lang="en-US" sz="151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mnt/data/oldtime_assets/bg1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CLOSING</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Closing Summary and Prayer</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234440"/>
            <a:ext cx="10241280" cy="4937760"/>
          </a:xfrm>
          <a:prstGeom prst="rect">
            <a:avLst/>
          </a:prstGeom>
          <a:noFill/>
          <a:ln/>
        </p:spPr>
        <p:txBody>
          <a:bodyPr wrap="square" lIns="1016" tIns="1016" rIns="1016" bIns="1016" rtlCol="0" anchor="t">
            <a:normAutofit/>
          </a:bodyPr>
          <a:lstStyle/>
          <a:p>
            <a:pPr indent="0" marL="0">
              <a:buNone/>
            </a:pPr>
            <a:r>
              <a:rPr lang="en-US" sz="1540" dirty="0">
                <a:solidFill>
                  <a:srgbClr val="FFF7E8"/>
                </a:solidFill>
                <a:latin typeface="Aptos" pitchFamily="34" charset="0"/>
                <a:ea typeface="Aptos" pitchFamily="34" charset="-122"/>
                <a:cs typeface="Aptos" pitchFamily="34" charset="-120"/>
              </a:rPr>
              <a:t>• The hymn calls the church to receive the gospel faith entrusted to the saints, live it in love, stand with courage, and hand it on with hope.</a:t>
            </a:r>
            <a:endParaRPr lang="en-US" sz="1540" dirty="0"/>
          </a:p>
          <a:p>
            <a:pPr indent="0" marL="0">
              <a:buNone/>
            </a:pPr>
            <a:r>
              <a:rPr lang="en-US" sz="1540" dirty="0">
                <a:solidFill>
                  <a:srgbClr val="FFF7E8"/>
                </a:solidFill>
                <a:latin typeface="Aptos" pitchFamily="34" charset="0"/>
                <a:ea typeface="Aptos" pitchFamily="34" charset="-122"/>
                <a:cs typeface="Aptos" pitchFamily="34" charset="-120"/>
              </a:rPr>
              <a:t>• Prayer: Lord Jesus Christ, keep us from empty nostalgia and lead us into living faith. Make your gospel sincere in us, visible in love, courageous in trial, and joyful in witness. Amen.</a:t>
            </a:r>
            <a:endParaRPr lang="en-US" sz="1540" dirty="0"/>
          </a:p>
          <a:p>
            <a:pPr indent="0" marL="0">
              <a:buNone/>
            </a:pPr>
            <a:r>
              <a:rPr lang="en-US" sz="1540" dirty="0">
                <a:solidFill>
                  <a:srgbClr val="FFF7E8"/>
                </a:solidFill>
                <a:latin typeface="Aptos" pitchFamily="34" charset="0"/>
                <a:ea typeface="Aptos" pitchFamily="34" charset="-122"/>
                <a:cs typeface="Aptos" pitchFamily="34" charset="-120"/>
              </a:rPr>
              <a:t>• © HymnInfo.com. Free for personal, church, classroom, and small-group teaching use. Please do not sell, repost, or redistribute as downloadable files without permission.</a:t>
            </a:r>
            <a:endParaRPr lang="en-US" sz="154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23</a:t>
            </a:r>
            <a:endParaRPr lang="en-US" sz="74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oldtime_assets/bg2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HYMN IDENTITY</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Hymn Identity</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7" name="Text 4"/>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03</a:t>
            </a:r>
            <a:endParaRPr lang="en-US" sz="740" dirty="0"/>
          </a:p>
        </p:txBody>
      </p:sp>
      <p:sp>
        <p:nvSpPr>
          <p:cNvPr id="8" name="Text 5"/>
          <p:cNvSpPr/>
          <p:nvPr/>
        </p:nvSpPr>
        <p:spPr>
          <a:xfrm>
            <a:off x="758952" y="1234440"/>
            <a:ext cx="4892040" cy="274320"/>
          </a:xfrm>
          <a:prstGeom prst="rect">
            <a:avLst/>
          </a:prstGeom>
          <a:noFill/>
          <a:ln/>
        </p:spPr>
        <p:txBody>
          <a:bodyPr wrap="square" lIns="0" tIns="0" rIns="0" bIns="0" rtlCol="0" anchor="ctr"/>
          <a:lstStyle/>
          <a:p>
            <a:pPr indent="0" marL="0">
              <a:buNone/>
            </a:pPr>
            <a:r>
              <a:rPr lang="en-US" sz="1700" b="1" dirty="0">
                <a:solidFill>
                  <a:srgbClr val="D7A84A"/>
                </a:solidFill>
                <a:latin typeface="Georgia" pitchFamily="34" charset="0"/>
                <a:ea typeface="Georgia" pitchFamily="34" charset="-122"/>
                <a:cs typeface="Georgia" pitchFamily="34" charset="-120"/>
              </a:rPr>
              <a:t>Essential details</a:t>
            </a:r>
            <a:endParaRPr lang="en-US" sz="1700" dirty="0"/>
          </a:p>
        </p:txBody>
      </p:sp>
      <p:sp>
        <p:nvSpPr>
          <p:cNvPr id="9" name="Text 6"/>
          <p:cNvSpPr/>
          <p:nvPr/>
        </p:nvSpPr>
        <p:spPr>
          <a:xfrm>
            <a:off x="758952" y="1627632"/>
            <a:ext cx="4892040" cy="3794760"/>
          </a:xfrm>
          <a:prstGeom prst="rect">
            <a:avLst/>
          </a:prstGeom>
          <a:noFill/>
          <a:ln/>
        </p:spPr>
        <p:txBody>
          <a:bodyPr wrap="square" lIns="1016" tIns="1016" rIns="1016" bIns="1016" rtlCol="0" anchor="t">
            <a:normAutofit/>
          </a:bodyPr>
          <a:lstStyle/>
          <a:p>
            <a:pPr indent="0" marL="0">
              <a:buNone/>
            </a:pPr>
            <a:r>
              <a:rPr lang="en-US" sz="1510" dirty="0">
                <a:solidFill>
                  <a:srgbClr val="FFF7E8"/>
                </a:solidFill>
                <a:latin typeface="Aptos" pitchFamily="34" charset="0"/>
                <a:ea typeface="Aptos" pitchFamily="34" charset="-122"/>
                <a:cs typeface="Aptos" pitchFamily="34" charset="-120"/>
              </a:rPr>
              <a:t>• Title: 'Tis the Old Time Religion</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Common titles: Old Time Religion; Give Me That Old Time Religion</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First line: ’Tis the old time religion</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Tradition: African American spiritual and rural southern folk-revival song</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Early printed witness: 1873</a:t>
            </a:r>
            <a:endParaRPr lang="en-US" sz="1510" dirty="0"/>
          </a:p>
        </p:txBody>
      </p:sp>
      <p:sp>
        <p:nvSpPr>
          <p:cNvPr id="10" name="Text 7"/>
          <p:cNvSpPr/>
          <p:nvPr/>
        </p:nvSpPr>
        <p:spPr>
          <a:xfrm>
            <a:off x="6400800" y="1234440"/>
            <a:ext cx="4892040" cy="274320"/>
          </a:xfrm>
          <a:prstGeom prst="rect">
            <a:avLst/>
          </a:prstGeom>
          <a:noFill/>
          <a:ln/>
        </p:spPr>
        <p:txBody>
          <a:bodyPr wrap="square" lIns="0" tIns="0" rIns="0" bIns="0" rtlCol="0" anchor="ctr"/>
          <a:lstStyle/>
          <a:p>
            <a:pPr indent="0" marL="0">
              <a:buNone/>
            </a:pPr>
            <a:r>
              <a:rPr lang="en-US" sz="1700" b="1" dirty="0">
                <a:solidFill>
                  <a:srgbClr val="D7A84A"/>
                </a:solidFill>
                <a:latin typeface="Georgia" pitchFamily="34" charset="0"/>
                <a:ea typeface="Georgia" pitchFamily="34" charset="-122"/>
                <a:cs typeface="Georgia" pitchFamily="34" charset="-120"/>
              </a:rPr>
              <a:t>Worship setting</a:t>
            </a:r>
            <a:endParaRPr lang="en-US" sz="1700" dirty="0"/>
          </a:p>
        </p:txBody>
      </p:sp>
      <p:sp>
        <p:nvSpPr>
          <p:cNvPr id="11" name="Text 8"/>
          <p:cNvSpPr/>
          <p:nvPr/>
        </p:nvSpPr>
        <p:spPr>
          <a:xfrm>
            <a:off x="6400800" y="1627632"/>
            <a:ext cx="4892040" cy="3794760"/>
          </a:xfrm>
          <a:prstGeom prst="rect">
            <a:avLst/>
          </a:prstGeom>
          <a:noFill/>
          <a:ln/>
        </p:spPr>
        <p:txBody>
          <a:bodyPr wrap="square" lIns="1016" tIns="1016" rIns="1016" bIns="1016" rtlCol="0" anchor="t">
            <a:normAutofit/>
          </a:bodyPr>
          <a:lstStyle/>
          <a:p>
            <a:pPr indent="0" marL="0">
              <a:buNone/>
            </a:pPr>
            <a:r>
              <a:rPr lang="en-US" sz="1510" dirty="0">
                <a:solidFill>
                  <a:srgbClr val="FFF7E8"/>
                </a:solidFill>
                <a:latin typeface="Aptos" pitchFamily="34" charset="0"/>
                <a:ea typeface="Aptos" pitchFamily="34" charset="-122"/>
                <a:cs typeface="Aptos" pitchFamily="34" charset="-120"/>
              </a:rPr>
              <a:t>• Adapter and popularizer: Charles Davis Tillman</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Meter and tune forms vary across collections</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Best understood as flexible communal testimony</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Themes: faith, witness, love, perseverance, deliverance, hope</a:t>
            </a:r>
            <a:endParaRPr lang="en-US" sz="1510" dirty="0"/>
          </a:p>
          <a:p>
            <a:pPr indent="0" marL="0">
              <a:buNone/>
            </a:pPr>
            <a:r>
              <a:rPr lang="en-US" sz="1510" dirty="0">
                <a:solidFill>
                  <a:srgbClr val="FFF7E8"/>
                </a:solidFill>
                <a:latin typeface="Aptos" pitchFamily="34" charset="0"/>
                <a:ea typeface="Aptos" pitchFamily="34" charset="-122"/>
                <a:cs typeface="Aptos" pitchFamily="34" charset="-120"/>
              </a:rPr>
              <a:t>• Strong use in testimony, heritage, revival, and congregational singing</a:t>
            </a:r>
            <a:endParaRPr lang="en-US" sz="151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oldtime_assets/bg4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HISTORY</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Historical Background</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298448"/>
            <a:ext cx="10241280" cy="4480560"/>
          </a:xfrm>
          <a:prstGeom prst="rect">
            <a:avLst/>
          </a:prstGeom>
          <a:noFill/>
          <a:ln/>
        </p:spPr>
        <p:txBody>
          <a:bodyPr wrap="square" lIns="1016" tIns="1016" rIns="1016" bIns="1016" rtlCol="0" anchor="t">
            <a:normAutofit/>
          </a:bodyPr>
          <a:lstStyle/>
          <a:p>
            <a:pPr indent="0" marL="0">
              <a:buNone/>
            </a:pPr>
            <a:r>
              <a:rPr lang="en-US" sz="1640" dirty="0">
                <a:solidFill>
                  <a:srgbClr val="FFF7E8"/>
                </a:solidFill>
                <a:latin typeface="Aptos" pitchFamily="34" charset="0"/>
                <a:ea typeface="Aptos" pitchFamily="34" charset="-122"/>
                <a:cs typeface="Aptos" pitchFamily="34" charset="-120"/>
              </a:rPr>
              <a:t>• The song belongs to the African American spiritual and rural southern folk-revival song tradition.</a:t>
            </a:r>
            <a:endParaRPr lang="en-US" sz="1640" dirty="0"/>
          </a:p>
          <a:p>
            <a:pPr indent="0" marL="0">
              <a:buNone/>
            </a:pPr>
            <a:r>
              <a:rPr lang="en-US" sz="1640" dirty="0">
                <a:solidFill>
                  <a:srgbClr val="FFF7E8"/>
                </a:solidFill>
                <a:latin typeface="Aptos" pitchFamily="34" charset="0"/>
                <a:ea typeface="Aptos" pitchFamily="34" charset="-122"/>
                <a:cs typeface="Aptos" pitchFamily="34" charset="-120"/>
              </a:rPr>
              <a:t>• Early printed witnesses are connected with spiritual collections in 1873, while oral circulation likely preceded print.</a:t>
            </a:r>
            <a:endParaRPr lang="en-US" sz="1640" dirty="0"/>
          </a:p>
          <a:p>
            <a:pPr indent="0" marL="0">
              <a:buNone/>
            </a:pPr>
            <a:r>
              <a:rPr lang="en-US" sz="1640" dirty="0">
                <a:solidFill>
                  <a:srgbClr val="FFF7E8"/>
                </a:solidFill>
                <a:latin typeface="Aptos" pitchFamily="34" charset="0"/>
                <a:ea typeface="Aptos" pitchFamily="34" charset="-122"/>
                <a:cs typeface="Aptos" pitchFamily="34" charset="-120"/>
              </a:rPr>
              <a:t>• Charles Davis Tillman heard a form of the song in an African American worship setting in South Carolina in 1889.</a:t>
            </a:r>
            <a:endParaRPr lang="en-US" sz="1640" dirty="0"/>
          </a:p>
          <a:p>
            <a:pPr indent="0" marL="0">
              <a:buNone/>
            </a:pPr>
            <a:r>
              <a:rPr lang="en-US" sz="1640" dirty="0">
                <a:solidFill>
                  <a:srgbClr val="FFF7E8"/>
                </a:solidFill>
                <a:latin typeface="Aptos" pitchFamily="34" charset="0"/>
                <a:ea typeface="Aptos" pitchFamily="34" charset="-122"/>
                <a:cs typeface="Aptos" pitchFamily="34" charset="-120"/>
              </a:rPr>
              <a:t>• Tillman wrote down, revised, and published the song, helping it enter revival and southern gospel repertories.</a:t>
            </a:r>
            <a:endParaRPr lang="en-US" sz="164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04</a:t>
            </a:r>
            <a:endParaRPr lang="en-US" sz="74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oldtime_assets/bg3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HISTORY</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A Song with Many Variants</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325880"/>
            <a:ext cx="10241280" cy="4480560"/>
          </a:xfrm>
          <a:prstGeom prst="rect">
            <a:avLst/>
          </a:prstGeom>
          <a:noFill/>
          <a:ln/>
        </p:spPr>
        <p:txBody>
          <a:bodyPr wrap="square" lIns="1016" tIns="1016" rIns="1016" bIns="1016" rtlCol="0" anchor="t">
            <a:normAutofit/>
          </a:bodyPr>
          <a:lstStyle/>
          <a:p>
            <a:pPr indent="0" marL="0">
              <a:buNone/>
            </a:pPr>
            <a:r>
              <a:rPr lang="en-US" sz="1700" dirty="0">
                <a:solidFill>
                  <a:srgbClr val="FFF7E8"/>
                </a:solidFill>
                <a:latin typeface="Aptos" pitchFamily="34" charset="0"/>
                <a:ea typeface="Aptos" pitchFamily="34" charset="-122"/>
                <a:cs typeface="Aptos" pitchFamily="34" charset="-120"/>
              </a:rPr>
              <a:t>• Printed versions vary in title, stanza order, and number of verses.</a:t>
            </a:r>
            <a:endParaRPr lang="en-US" sz="1700" dirty="0"/>
          </a:p>
          <a:p>
            <a:pPr indent="0" marL="0">
              <a:buNone/>
            </a:pPr>
            <a:r>
              <a:rPr lang="en-US" sz="1700" dirty="0">
                <a:solidFill>
                  <a:srgbClr val="FFF7E8"/>
                </a:solidFill>
                <a:latin typeface="Aptos" pitchFamily="34" charset="0"/>
                <a:ea typeface="Aptos" pitchFamily="34" charset="-122"/>
                <a:cs typeface="Aptos" pitchFamily="34" charset="-120"/>
              </a:rPr>
              <a:t>• This flexibility reflects the song’s oral, congregational, and testimony-shaped history.</a:t>
            </a:r>
            <a:endParaRPr lang="en-US" sz="1700" dirty="0"/>
          </a:p>
          <a:p>
            <a:pPr indent="0" marL="0">
              <a:buNone/>
            </a:pPr>
            <a:r>
              <a:rPr lang="en-US" sz="1700" dirty="0">
                <a:solidFill>
                  <a:srgbClr val="FFF7E8"/>
                </a:solidFill>
                <a:latin typeface="Aptos" pitchFamily="34" charset="0"/>
                <a:ea typeface="Aptos" pitchFamily="34" charset="-122"/>
                <a:cs typeface="Aptos" pitchFamily="34" charset="-120"/>
              </a:rPr>
              <a:t>• Tillman should be described carefully as adapter, arranger, and popularizer rather than sole author.</a:t>
            </a:r>
            <a:endParaRPr lang="en-US" sz="1700" dirty="0"/>
          </a:p>
          <a:p>
            <a:pPr indent="0" marL="0">
              <a:buNone/>
            </a:pPr>
            <a:r>
              <a:rPr lang="en-US" sz="1700" dirty="0">
                <a:solidFill>
                  <a:srgbClr val="FFF7E8"/>
                </a:solidFill>
                <a:latin typeface="Aptos" pitchFamily="34" charset="0"/>
                <a:ea typeface="Aptos" pitchFamily="34" charset="-122"/>
                <a:cs typeface="Aptos" pitchFamily="34" charset="-120"/>
              </a:rPr>
              <a:t>• Teaching should honor both the spiritual tradition and the later gospel-song pathway through which many churches learned it.</a:t>
            </a:r>
            <a:endParaRPr lang="en-US" sz="170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05</a:t>
            </a:r>
            <a:endParaRPr lang="en-US" sz="74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oldtime_assets/bg2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PASTORAL VALUE</a:t>
            </a:r>
            <a:endParaRPr lang="en-US" sz="850" dirty="0"/>
          </a:p>
        </p:txBody>
      </p:sp>
      <p:sp>
        <p:nvSpPr>
          <p:cNvPr id="4" name="Text 1"/>
          <p:cNvSpPr/>
          <p:nvPr/>
        </p:nvSpPr>
        <p:spPr>
          <a:xfrm>
            <a:off x="603504" y="566928"/>
            <a:ext cx="8595360" cy="548640"/>
          </a:xfrm>
          <a:prstGeom prst="rect">
            <a:avLst/>
          </a:prstGeom>
          <a:noFill/>
          <a:ln/>
        </p:spPr>
        <p:txBody>
          <a:bodyPr wrap="square" lIns="254" tIns="254" rIns="254" bIns="254" rtlCol="0" anchor="ctr">
            <a:normAutofit/>
          </a:bodyPr>
          <a:lstStyle/>
          <a:p>
            <a:pPr indent="0" marL="0">
              <a:buNone/>
            </a:pPr>
            <a:r>
              <a:rPr lang="en-US" sz="2900" b="1" dirty="0">
                <a:solidFill>
                  <a:srgbClr val="FFF7E8"/>
                </a:solidFill>
                <a:latin typeface="Georgia" pitchFamily="34" charset="0"/>
                <a:ea typeface="Georgia" pitchFamily="34" charset="-122"/>
                <a:cs typeface="Georgia" pitchFamily="34" charset="-120"/>
              </a:rPr>
              <a:t>Why This Hymn Matters Today</a:t>
            </a:r>
            <a:endParaRPr lang="en-US" sz="2900" dirty="0"/>
          </a:p>
        </p:txBody>
      </p:sp>
      <p:sp>
        <p:nvSpPr>
          <p:cNvPr id="5" name="Shape 2"/>
          <p:cNvSpPr/>
          <p:nvPr/>
        </p:nvSpPr>
        <p:spPr>
          <a:xfrm>
            <a:off x="603504" y="1170432"/>
            <a:ext cx="1097280" cy="0"/>
          </a:xfrm>
          <a:prstGeom prst="line">
            <a:avLst/>
          </a:prstGeom>
          <a:noFill/>
          <a:ln w="25400">
            <a:solidFill>
              <a:srgbClr val="D7A84A"/>
            </a:solidFill>
            <a:prstDash val="solid"/>
          </a:ln>
        </p:spPr>
      </p:sp>
      <p:sp>
        <p:nvSpPr>
          <p:cNvPr id="6" name="Text 3"/>
          <p:cNvSpPr/>
          <p:nvPr/>
        </p:nvSpPr>
        <p:spPr>
          <a:xfrm>
            <a:off x="768096" y="1426464"/>
            <a:ext cx="10241280" cy="4480560"/>
          </a:xfrm>
          <a:prstGeom prst="rect">
            <a:avLst/>
          </a:prstGeom>
          <a:noFill/>
          <a:ln/>
        </p:spPr>
        <p:txBody>
          <a:bodyPr wrap="square" lIns="1016" tIns="1016" rIns="1016" bIns="1016" rtlCol="0" anchor="t">
            <a:normAutofit/>
          </a:bodyPr>
          <a:lstStyle/>
          <a:p>
            <a:pPr indent="0" marL="0">
              <a:buNone/>
            </a:pPr>
            <a:r>
              <a:rPr lang="en-US" sz="1860" dirty="0">
                <a:solidFill>
                  <a:srgbClr val="FFF7E8"/>
                </a:solidFill>
                <a:latin typeface="Aptos" pitchFamily="34" charset="0"/>
                <a:ea typeface="Aptos" pitchFamily="34" charset="-122"/>
                <a:cs typeface="Aptos" pitchFamily="34" charset="-120"/>
              </a:rPr>
              <a:t>• It invites the church to ask what kind of faith is worth receiving from earlier generations.</a:t>
            </a:r>
            <a:endParaRPr lang="en-US" sz="1860" dirty="0"/>
          </a:p>
          <a:p>
            <a:pPr indent="0" marL="0">
              <a:buNone/>
            </a:pPr>
            <a:r>
              <a:rPr lang="en-US" sz="1860" dirty="0">
                <a:solidFill>
                  <a:srgbClr val="FFF7E8"/>
                </a:solidFill>
                <a:latin typeface="Aptos" pitchFamily="34" charset="0"/>
                <a:ea typeface="Aptos" pitchFamily="34" charset="-122"/>
                <a:cs typeface="Aptos" pitchFamily="34" charset="-120"/>
              </a:rPr>
              <a:t>• It distinguishes living gospel faith from empty nostalgia.</a:t>
            </a:r>
            <a:endParaRPr lang="en-US" sz="1860" dirty="0"/>
          </a:p>
          <a:p>
            <a:pPr indent="0" marL="0">
              <a:buNone/>
            </a:pPr>
            <a:r>
              <a:rPr lang="en-US" sz="1860" dirty="0">
                <a:solidFill>
                  <a:srgbClr val="FFF7E8"/>
                </a:solidFill>
                <a:latin typeface="Aptos" pitchFamily="34" charset="0"/>
                <a:ea typeface="Aptos" pitchFamily="34" charset="-122"/>
                <a:cs typeface="Aptos" pitchFamily="34" charset="-120"/>
              </a:rPr>
              <a:t>• It links memory with love, courage, prayer, and hope under pressure.</a:t>
            </a:r>
            <a:endParaRPr lang="en-US" sz="1860" dirty="0"/>
          </a:p>
          <a:p>
            <a:pPr indent="0" marL="0">
              <a:buNone/>
            </a:pPr>
            <a:r>
              <a:rPr lang="en-US" sz="1860" dirty="0">
                <a:solidFill>
                  <a:srgbClr val="FFF7E8"/>
                </a:solidFill>
                <a:latin typeface="Aptos" pitchFamily="34" charset="0"/>
                <a:ea typeface="Aptos" pitchFamily="34" charset="-122"/>
                <a:cs typeface="Aptos" pitchFamily="34" charset="-120"/>
              </a:rPr>
              <a:t>• It gives congregations simple, repeatable language for testimony and response.</a:t>
            </a:r>
            <a:endParaRPr lang="en-US" sz="1860" dirty="0"/>
          </a:p>
        </p:txBody>
      </p:sp>
      <p:sp>
        <p:nvSpPr>
          <p:cNvPr id="7" name="Text 4"/>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8" name="Text 5"/>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06</a:t>
            </a:r>
            <a:endParaRPr lang="en-US" sz="74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oldtime_assets/bg1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SCRIPTURE</a:t>
            </a:r>
            <a:endParaRPr lang="en-US" sz="850" dirty="0"/>
          </a:p>
        </p:txBody>
      </p:sp>
      <p:sp>
        <p:nvSpPr>
          <p:cNvPr id="4" name="Text 1"/>
          <p:cNvSpPr/>
          <p:nvPr/>
        </p:nvSpPr>
        <p:spPr>
          <a:xfrm>
            <a:off x="603504" y="521208"/>
            <a:ext cx="8412480" cy="548640"/>
          </a:xfrm>
          <a:prstGeom prst="rect">
            <a:avLst/>
          </a:prstGeom>
          <a:noFill/>
          <a:ln/>
        </p:spPr>
        <p:txBody>
          <a:bodyPr wrap="square" lIns="254" tIns="254" rIns="254" bIns="254" rtlCol="0" anchor="ctr">
            <a:normAutofit/>
          </a:bodyPr>
          <a:lstStyle/>
          <a:p>
            <a:pPr indent="0" marL="0">
              <a:buNone/>
            </a:pPr>
            <a:r>
              <a:rPr lang="en-US" sz="3000" b="1" dirty="0">
                <a:solidFill>
                  <a:srgbClr val="FFF7E8"/>
                </a:solidFill>
                <a:latin typeface="Georgia" pitchFamily="34" charset="0"/>
                <a:ea typeface="Georgia" pitchFamily="34" charset="-122"/>
                <a:cs typeface="Georgia" pitchFamily="34" charset="-120"/>
              </a:rPr>
              <a:t>The Faith Once Delivered</a:t>
            </a:r>
            <a:endParaRPr lang="en-US" sz="3000" dirty="0"/>
          </a:p>
        </p:txBody>
      </p:sp>
      <p:sp>
        <p:nvSpPr>
          <p:cNvPr id="5" name="Shape 2"/>
          <p:cNvSpPr/>
          <p:nvPr/>
        </p:nvSpPr>
        <p:spPr>
          <a:xfrm>
            <a:off x="603504" y="1124712"/>
            <a:ext cx="1097280" cy="0"/>
          </a:xfrm>
          <a:prstGeom prst="line">
            <a:avLst/>
          </a:prstGeom>
          <a:noFill/>
          <a:ln w="25400">
            <a:solidFill>
              <a:srgbClr val="D7A84A"/>
            </a:solidFill>
            <a:prstDash val="solid"/>
          </a:ln>
        </p:spPr>
      </p:sp>
      <p:sp>
        <p:nvSpPr>
          <p:cNvPr id="6" name="Text 3"/>
          <p:cNvSpPr/>
          <p:nvPr/>
        </p:nvSpPr>
        <p:spPr>
          <a:xfrm>
            <a:off x="841248" y="1664208"/>
            <a:ext cx="5897880" cy="1737360"/>
          </a:xfrm>
          <a:prstGeom prst="rect">
            <a:avLst/>
          </a:prstGeom>
          <a:noFill/>
          <a:ln/>
        </p:spPr>
        <p:txBody>
          <a:bodyPr wrap="square" lIns="508" tIns="508" rIns="508" bIns="508" rtlCol="0" anchor="ctr">
            <a:normAutofit/>
          </a:bodyPr>
          <a:lstStyle/>
          <a:p>
            <a:pPr indent="0" marL="0">
              <a:buNone/>
            </a:pPr>
            <a:r>
              <a:rPr lang="en-US" sz="2400" i="1" dirty="0">
                <a:solidFill>
                  <a:srgbClr val="FFF7E8"/>
                </a:solidFill>
                <a:latin typeface="Georgia" pitchFamily="34" charset="0"/>
                <a:ea typeface="Georgia" pitchFamily="34" charset="-122"/>
                <a:cs typeface="Georgia" pitchFamily="34" charset="-120"/>
              </a:rPr>
              <a:t>Beloved... I was constrained to write to you exhorting you to contend earnestly for the faith which was once for all delivered to the saints.</a:t>
            </a:r>
            <a:endParaRPr lang="en-US" sz="2400" dirty="0"/>
          </a:p>
        </p:txBody>
      </p:sp>
      <p:sp>
        <p:nvSpPr>
          <p:cNvPr id="7" name="Text 4"/>
          <p:cNvSpPr/>
          <p:nvPr/>
        </p:nvSpPr>
        <p:spPr>
          <a:xfrm>
            <a:off x="859536" y="3511296"/>
            <a:ext cx="5029200" cy="256032"/>
          </a:xfrm>
          <a:prstGeom prst="rect">
            <a:avLst/>
          </a:prstGeom>
          <a:noFill/>
          <a:ln/>
        </p:spPr>
        <p:txBody>
          <a:bodyPr wrap="square" lIns="0" tIns="0" rIns="0" bIns="0" rtlCol="0" anchor="ctr"/>
          <a:lstStyle/>
          <a:p>
            <a:pPr indent="0" marL="0">
              <a:buNone/>
            </a:pPr>
            <a:r>
              <a:rPr lang="en-US" sz="1200" dirty="0">
                <a:solidFill>
                  <a:srgbClr val="D7A84A"/>
                </a:solidFill>
                <a:latin typeface="Aptos" pitchFamily="34" charset="0"/>
                <a:ea typeface="Aptos" pitchFamily="34" charset="-122"/>
                <a:cs typeface="Aptos" pitchFamily="34" charset="-120"/>
              </a:rPr>
              <a:t>Jude 1:3</a:t>
            </a:r>
            <a:endParaRPr lang="en-US" sz="1200" dirty="0"/>
          </a:p>
        </p:txBody>
      </p:sp>
      <p:sp>
        <p:nvSpPr>
          <p:cNvPr id="8" name="Text 5"/>
          <p:cNvSpPr/>
          <p:nvPr/>
        </p:nvSpPr>
        <p:spPr>
          <a:xfrm>
            <a:off x="7223760" y="1700784"/>
            <a:ext cx="3977640" cy="2194560"/>
          </a:xfrm>
          <a:prstGeom prst="rect">
            <a:avLst/>
          </a:prstGeom>
          <a:noFill/>
          <a:ln/>
        </p:spPr>
        <p:txBody>
          <a:bodyPr wrap="square" lIns="1016" tIns="1016" rIns="1016" bIns="1016" rtlCol="0" anchor="t">
            <a:normAutofit/>
          </a:bodyPr>
          <a:lstStyle/>
          <a:p>
            <a:pPr indent="0" marL="0">
              <a:buNone/>
            </a:pPr>
            <a:r>
              <a:rPr lang="en-US" sz="1520" dirty="0">
                <a:solidFill>
                  <a:srgbClr val="FFF7E8"/>
                </a:solidFill>
                <a:latin typeface="Aptos" pitchFamily="34" charset="0"/>
                <a:ea typeface="Aptos" pitchFamily="34" charset="-122"/>
                <a:cs typeface="Aptos" pitchFamily="34" charset="-120"/>
              </a:rPr>
              <a:t>• Old time religion should point to the enduring gospel, not to every past custom.</a:t>
            </a:r>
            <a:endParaRPr lang="en-US" sz="1520" dirty="0"/>
          </a:p>
          <a:p>
            <a:pPr indent="0" marL="0">
              <a:buNone/>
            </a:pPr>
            <a:r>
              <a:rPr lang="en-US" sz="1520" dirty="0">
                <a:solidFill>
                  <a:srgbClr val="FFF7E8"/>
                </a:solidFill>
                <a:latin typeface="Aptos" pitchFamily="34" charset="0"/>
                <a:ea typeface="Aptos" pitchFamily="34" charset="-122"/>
                <a:cs typeface="Aptos" pitchFamily="34" charset="-120"/>
              </a:rPr>
              <a:t>• The church receives the faith, lives it, and bears witness to it in each generation.</a:t>
            </a:r>
            <a:endParaRPr lang="en-US" sz="1520" dirty="0"/>
          </a:p>
        </p:txBody>
      </p:sp>
      <p:sp>
        <p:nvSpPr>
          <p:cNvPr id="9" name="Text 6"/>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10" name="Text 7"/>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07</a:t>
            </a:r>
            <a:endParaRPr lang="en-US" sz="74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oldtime_assets/bg4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SCRIPTURE</a:t>
            </a:r>
            <a:endParaRPr lang="en-US" sz="850" dirty="0"/>
          </a:p>
        </p:txBody>
      </p:sp>
      <p:sp>
        <p:nvSpPr>
          <p:cNvPr id="4" name="Text 1"/>
          <p:cNvSpPr/>
          <p:nvPr/>
        </p:nvSpPr>
        <p:spPr>
          <a:xfrm>
            <a:off x="603504" y="521208"/>
            <a:ext cx="8412480" cy="548640"/>
          </a:xfrm>
          <a:prstGeom prst="rect">
            <a:avLst/>
          </a:prstGeom>
          <a:noFill/>
          <a:ln/>
        </p:spPr>
        <p:txBody>
          <a:bodyPr wrap="square" lIns="254" tIns="254" rIns="254" bIns="254" rtlCol="0" anchor="ctr">
            <a:normAutofit/>
          </a:bodyPr>
          <a:lstStyle/>
          <a:p>
            <a:pPr indent="0" marL="0">
              <a:buNone/>
            </a:pPr>
            <a:r>
              <a:rPr lang="en-US" sz="3000" b="1" dirty="0">
                <a:solidFill>
                  <a:srgbClr val="FFF7E8"/>
                </a:solidFill>
                <a:latin typeface="Georgia" pitchFamily="34" charset="0"/>
                <a:ea typeface="Georgia" pitchFamily="34" charset="-122"/>
                <a:cs typeface="Georgia" pitchFamily="34" charset="-120"/>
              </a:rPr>
              <a:t>Generational Faith</a:t>
            </a:r>
            <a:endParaRPr lang="en-US" sz="3000" dirty="0"/>
          </a:p>
        </p:txBody>
      </p:sp>
      <p:sp>
        <p:nvSpPr>
          <p:cNvPr id="5" name="Shape 2"/>
          <p:cNvSpPr/>
          <p:nvPr/>
        </p:nvSpPr>
        <p:spPr>
          <a:xfrm>
            <a:off x="603504" y="1124712"/>
            <a:ext cx="1097280" cy="0"/>
          </a:xfrm>
          <a:prstGeom prst="line">
            <a:avLst/>
          </a:prstGeom>
          <a:noFill/>
          <a:ln w="25400">
            <a:solidFill>
              <a:srgbClr val="D7A84A"/>
            </a:solidFill>
            <a:prstDash val="solid"/>
          </a:ln>
        </p:spPr>
      </p:sp>
      <p:sp>
        <p:nvSpPr>
          <p:cNvPr id="6" name="Text 3"/>
          <p:cNvSpPr/>
          <p:nvPr/>
        </p:nvSpPr>
        <p:spPr>
          <a:xfrm>
            <a:off x="841248" y="1664208"/>
            <a:ext cx="5897880" cy="1737360"/>
          </a:xfrm>
          <a:prstGeom prst="rect">
            <a:avLst/>
          </a:prstGeom>
          <a:noFill/>
          <a:ln/>
        </p:spPr>
        <p:txBody>
          <a:bodyPr wrap="square" lIns="508" tIns="508" rIns="508" bIns="508" rtlCol="0" anchor="ctr">
            <a:normAutofit/>
          </a:bodyPr>
          <a:lstStyle/>
          <a:p>
            <a:pPr indent="0" marL="0">
              <a:buNone/>
            </a:pPr>
            <a:r>
              <a:rPr lang="en-US" sz="2400" i="1" dirty="0">
                <a:solidFill>
                  <a:srgbClr val="FFF7E8"/>
                </a:solidFill>
                <a:latin typeface="Georgia" pitchFamily="34" charset="0"/>
                <a:ea typeface="Georgia" pitchFamily="34" charset="-122"/>
                <a:cs typeface="Georgia" pitchFamily="34" charset="-120"/>
              </a:rPr>
              <a:t>...the unfeigned faith that is in you, which lived first in your grandmother Lois and your mother Eunice...</a:t>
            </a:r>
            <a:endParaRPr lang="en-US" sz="2400" dirty="0"/>
          </a:p>
        </p:txBody>
      </p:sp>
      <p:sp>
        <p:nvSpPr>
          <p:cNvPr id="7" name="Text 4"/>
          <p:cNvSpPr/>
          <p:nvPr/>
        </p:nvSpPr>
        <p:spPr>
          <a:xfrm>
            <a:off x="859536" y="3511296"/>
            <a:ext cx="5029200" cy="256032"/>
          </a:xfrm>
          <a:prstGeom prst="rect">
            <a:avLst/>
          </a:prstGeom>
          <a:noFill/>
          <a:ln/>
        </p:spPr>
        <p:txBody>
          <a:bodyPr wrap="square" lIns="0" tIns="0" rIns="0" bIns="0" rtlCol="0" anchor="ctr"/>
          <a:lstStyle/>
          <a:p>
            <a:pPr indent="0" marL="0">
              <a:buNone/>
            </a:pPr>
            <a:r>
              <a:rPr lang="en-US" sz="1200" dirty="0">
                <a:solidFill>
                  <a:srgbClr val="D7A84A"/>
                </a:solidFill>
                <a:latin typeface="Aptos" pitchFamily="34" charset="0"/>
                <a:ea typeface="Aptos" pitchFamily="34" charset="-122"/>
                <a:cs typeface="Aptos" pitchFamily="34" charset="-120"/>
              </a:rPr>
              <a:t>2 Timothy 1:5</a:t>
            </a:r>
            <a:endParaRPr lang="en-US" sz="1200" dirty="0"/>
          </a:p>
        </p:txBody>
      </p:sp>
      <p:sp>
        <p:nvSpPr>
          <p:cNvPr id="8" name="Text 5"/>
          <p:cNvSpPr/>
          <p:nvPr/>
        </p:nvSpPr>
        <p:spPr>
          <a:xfrm>
            <a:off x="7223760" y="1700784"/>
            <a:ext cx="3977640" cy="2194560"/>
          </a:xfrm>
          <a:prstGeom prst="rect">
            <a:avLst/>
          </a:prstGeom>
          <a:noFill/>
          <a:ln/>
        </p:spPr>
        <p:txBody>
          <a:bodyPr wrap="square" lIns="1016" tIns="1016" rIns="1016" bIns="1016" rtlCol="0" anchor="t">
            <a:normAutofit/>
          </a:bodyPr>
          <a:lstStyle/>
          <a:p>
            <a:pPr indent="0" marL="0">
              <a:buNone/>
            </a:pPr>
            <a:r>
              <a:rPr lang="en-US" sz="1520" dirty="0">
                <a:solidFill>
                  <a:srgbClr val="FFF7E8"/>
                </a:solidFill>
                <a:latin typeface="Aptos" pitchFamily="34" charset="0"/>
                <a:ea typeface="Aptos" pitchFamily="34" charset="-122"/>
                <a:cs typeface="Aptos" pitchFamily="34" charset="-120"/>
              </a:rPr>
              <a:t>• The hymn remembers mothers, fathers, and earlier believers as witnesses of sincere faith.</a:t>
            </a:r>
            <a:endParaRPr lang="en-US" sz="1520" dirty="0"/>
          </a:p>
          <a:p>
            <a:pPr indent="0" marL="0">
              <a:buNone/>
            </a:pPr>
            <a:r>
              <a:rPr lang="en-US" sz="1520" dirty="0">
                <a:solidFill>
                  <a:srgbClr val="FFF7E8"/>
                </a:solidFill>
                <a:latin typeface="Aptos" pitchFamily="34" charset="0"/>
                <a:ea typeface="Aptos" pitchFamily="34" charset="-122"/>
                <a:cs typeface="Aptos" pitchFamily="34" charset="-120"/>
              </a:rPr>
              <a:t>• Inherited faith becomes life-giving when it leads present believers to personal trust in Christ.</a:t>
            </a:r>
            <a:endParaRPr lang="en-US" sz="1520" dirty="0"/>
          </a:p>
        </p:txBody>
      </p:sp>
      <p:sp>
        <p:nvSpPr>
          <p:cNvPr id="9" name="Text 6"/>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10" name="Text 7"/>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08</a:t>
            </a:r>
            <a:endParaRPr lang="en-US" sz="74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oldtime_assets/bg3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585216" y="201168"/>
            <a:ext cx="5029200" cy="164592"/>
          </a:xfrm>
          <a:prstGeom prst="rect">
            <a:avLst/>
          </a:prstGeom>
          <a:noFill/>
          <a:ln/>
        </p:spPr>
        <p:txBody>
          <a:bodyPr wrap="square" lIns="0" tIns="0" rIns="0" bIns="0" rtlCol="0" anchor="ctr"/>
          <a:lstStyle/>
          <a:p>
            <a:pPr indent="0" marL="0">
              <a:buNone/>
            </a:pPr>
            <a:r>
              <a:rPr lang="en-US" sz="850" b="1" dirty="0">
                <a:solidFill>
                  <a:srgbClr val="D7A84A"/>
                </a:solidFill>
                <a:latin typeface="Aptos" pitchFamily="34" charset="0"/>
                <a:ea typeface="Aptos" pitchFamily="34" charset="-122"/>
                <a:cs typeface="Aptos" pitchFamily="34" charset="-120"/>
              </a:rPr>
              <a:t>SCRIPTURE</a:t>
            </a:r>
            <a:endParaRPr lang="en-US" sz="850" dirty="0"/>
          </a:p>
        </p:txBody>
      </p:sp>
      <p:sp>
        <p:nvSpPr>
          <p:cNvPr id="4" name="Text 1"/>
          <p:cNvSpPr/>
          <p:nvPr/>
        </p:nvSpPr>
        <p:spPr>
          <a:xfrm>
            <a:off x="603504" y="521208"/>
            <a:ext cx="8412480" cy="548640"/>
          </a:xfrm>
          <a:prstGeom prst="rect">
            <a:avLst/>
          </a:prstGeom>
          <a:noFill/>
          <a:ln/>
        </p:spPr>
        <p:txBody>
          <a:bodyPr wrap="square" lIns="254" tIns="254" rIns="254" bIns="254" rtlCol="0" anchor="ctr">
            <a:normAutofit/>
          </a:bodyPr>
          <a:lstStyle/>
          <a:p>
            <a:pPr indent="0" marL="0">
              <a:buNone/>
            </a:pPr>
            <a:r>
              <a:rPr lang="en-US" sz="3000" b="1" dirty="0">
                <a:solidFill>
                  <a:srgbClr val="FFF7E8"/>
                </a:solidFill>
                <a:latin typeface="Georgia" pitchFamily="34" charset="0"/>
                <a:ea typeface="Georgia" pitchFamily="34" charset="-122"/>
                <a:cs typeface="Georgia" pitchFamily="34" charset="-120"/>
              </a:rPr>
              <a:t>Love as the Mark of Discipleship</a:t>
            </a:r>
            <a:endParaRPr lang="en-US" sz="3000" dirty="0"/>
          </a:p>
        </p:txBody>
      </p:sp>
      <p:sp>
        <p:nvSpPr>
          <p:cNvPr id="5" name="Shape 2"/>
          <p:cNvSpPr/>
          <p:nvPr/>
        </p:nvSpPr>
        <p:spPr>
          <a:xfrm>
            <a:off x="603504" y="1124712"/>
            <a:ext cx="1097280" cy="0"/>
          </a:xfrm>
          <a:prstGeom prst="line">
            <a:avLst/>
          </a:prstGeom>
          <a:noFill/>
          <a:ln w="25400">
            <a:solidFill>
              <a:srgbClr val="D7A84A"/>
            </a:solidFill>
            <a:prstDash val="solid"/>
          </a:ln>
        </p:spPr>
      </p:sp>
      <p:sp>
        <p:nvSpPr>
          <p:cNvPr id="6" name="Text 3"/>
          <p:cNvSpPr/>
          <p:nvPr/>
        </p:nvSpPr>
        <p:spPr>
          <a:xfrm>
            <a:off x="841248" y="1664208"/>
            <a:ext cx="5897880" cy="1737360"/>
          </a:xfrm>
          <a:prstGeom prst="rect">
            <a:avLst/>
          </a:prstGeom>
          <a:noFill/>
          <a:ln/>
        </p:spPr>
        <p:txBody>
          <a:bodyPr wrap="square" lIns="508" tIns="508" rIns="508" bIns="508" rtlCol="0" anchor="ctr">
            <a:normAutofit/>
          </a:bodyPr>
          <a:lstStyle/>
          <a:p>
            <a:pPr indent="0" marL="0">
              <a:buNone/>
            </a:pPr>
            <a:r>
              <a:rPr lang="en-US" sz="2400" i="1" dirty="0">
                <a:solidFill>
                  <a:srgbClr val="FFF7E8"/>
                </a:solidFill>
                <a:latin typeface="Georgia" pitchFamily="34" charset="0"/>
                <a:ea typeface="Georgia" pitchFamily="34" charset="-122"/>
                <a:cs typeface="Georgia" pitchFamily="34" charset="-120"/>
              </a:rPr>
              <a:t>By this everyone will know that you are my disciples, if you have love for one another.</a:t>
            </a:r>
            <a:endParaRPr lang="en-US" sz="2400" dirty="0"/>
          </a:p>
        </p:txBody>
      </p:sp>
      <p:sp>
        <p:nvSpPr>
          <p:cNvPr id="7" name="Text 4"/>
          <p:cNvSpPr/>
          <p:nvPr/>
        </p:nvSpPr>
        <p:spPr>
          <a:xfrm>
            <a:off x="859536" y="3511296"/>
            <a:ext cx="5029200" cy="256032"/>
          </a:xfrm>
          <a:prstGeom prst="rect">
            <a:avLst/>
          </a:prstGeom>
          <a:noFill/>
          <a:ln/>
        </p:spPr>
        <p:txBody>
          <a:bodyPr wrap="square" lIns="0" tIns="0" rIns="0" bIns="0" rtlCol="0" anchor="ctr"/>
          <a:lstStyle/>
          <a:p>
            <a:pPr indent="0" marL="0">
              <a:buNone/>
            </a:pPr>
            <a:r>
              <a:rPr lang="en-US" sz="1200" dirty="0">
                <a:solidFill>
                  <a:srgbClr val="D7A84A"/>
                </a:solidFill>
                <a:latin typeface="Aptos" pitchFamily="34" charset="0"/>
                <a:ea typeface="Aptos" pitchFamily="34" charset="-122"/>
                <a:cs typeface="Aptos" pitchFamily="34" charset="-120"/>
              </a:rPr>
              <a:t>John 13:35</a:t>
            </a:r>
            <a:endParaRPr lang="en-US" sz="1200" dirty="0"/>
          </a:p>
        </p:txBody>
      </p:sp>
      <p:sp>
        <p:nvSpPr>
          <p:cNvPr id="8" name="Text 5"/>
          <p:cNvSpPr/>
          <p:nvPr/>
        </p:nvSpPr>
        <p:spPr>
          <a:xfrm>
            <a:off x="7223760" y="1700784"/>
            <a:ext cx="3977640" cy="2194560"/>
          </a:xfrm>
          <a:prstGeom prst="rect">
            <a:avLst/>
          </a:prstGeom>
          <a:noFill/>
          <a:ln/>
        </p:spPr>
        <p:txBody>
          <a:bodyPr wrap="square" lIns="1016" tIns="1016" rIns="1016" bIns="1016" rtlCol="0" anchor="t">
            <a:normAutofit/>
          </a:bodyPr>
          <a:lstStyle/>
          <a:p>
            <a:pPr indent="0" marL="0">
              <a:buNone/>
            </a:pPr>
            <a:r>
              <a:rPr lang="en-US" sz="1520" dirty="0">
                <a:solidFill>
                  <a:srgbClr val="FFF7E8"/>
                </a:solidFill>
                <a:latin typeface="Aptos" pitchFamily="34" charset="0"/>
                <a:ea typeface="Aptos" pitchFamily="34" charset="-122"/>
                <a:cs typeface="Aptos" pitchFamily="34" charset="-120"/>
              </a:rPr>
              <a:t>• The song’s love theme keeps heritage from becoming mere memory.</a:t>
            </a:r>
            <a:endParaRPr lang="en-US" sz="1520" dirty="0"/>
          </a:p>
          <a:p>
            <a:pPr indent="0" marL="0">
              <a:buNone/>
            </a:pPr>
            <a:r>
              <a:rPr lang="en-US" sz="1520" dirty="0">
                <a:solidFill>
                  <a:srgbClr val="FFF7E8"/>
                </a:solidFill>
                <a:latin typeface="Aptos" pitchFamily="34" charset="0"/>
                <a:ea typeface="Aptos" pitchFamily="34" charset="-122"/>
                <a:cs typeface="Aptos" pitchFamily="34" charset="-120"/>
              </a:rPr>
              <a:t>• True Christian faith must become visible in relationships, service, forgiveness, and witness.</a:t>
            </a:r>
            <a:endParaRPr lang="en-US" sz="1520" dirty="0"/>
          </a:p>
        </p:txBody>
      </p:sp>
      <p:sp>
        <p:nvSpPr>
          <p:cNvPr id="9" name="Text 6"/>
          <p:cNvSpPr/>
          <p:nvPr/>
        </p:nvSpPr>
        <p:spPr>
          <a:xfrm>
            <a:off x="438912" y="6510528"/>
            <a:ext cx="7040880" cy="164592"/>
          </a:xfrm>
          <a:prstGeom prst="rect">
            <a:avLst/>
          </a:prstGeom>
          <a:noFill/>
          <a:ln/>
        </p:spPr>
        <p:txBody>
          <a:bodyPr wrap="square" lIns="0" tIns="0" rIns="0" bIns="0" rtlCol="0" anchor="ctr"/>
          <a:lstStyle/>
          <a:p>
            <a:pPr indent="0" marL="0">
              <a:buNone/>
            </a:pPr>
            <a:r>
              <a:rPr lang="en-US" sz="740" dirty="0">
                <a:solidFill>
                  <a:srgbClr val="D7D0C6"/>
                </a:solidFill>
                <a:latin typeface="Aptos" pitchFamily="34" charset="0"/>
                <a:ea typeface="Aptos" pitchFamily="34" charset="-122"/>
                <a:cs typeface="Aptos" pitchFamily="34" charset="-120"/>
              </a:rPr>
              <a:t>Prepared for teaching and small group use - hymninfo.com</a:t>
            </a:r>
            <a:endParaRPr lang="en-US" sz="740" dirty="0"/>
          </a:p>
        </p:txBody>
      </p:sp>
      <p:sp>
        <p:nvSpPr>
          <p:cNvPr id="10" name="Text 7"/>
          <p:cNvSpPr/>
          <p:nvPr/>
        </p:nvSpPr>
        <p:spPr>
          <a:xfrm>
            <a:off x="11228832" y="6483096"/>
            <a:ext cx="457200" cy="164592"/>
          </a:xfrm>
          <a:prstGeom prst="rect">
            <a:avLst/>
          </a:prstGeom>
          <a:noFill/>
          <a:ln/>
        </p:spPr>
        <p:txBody>
          <a:bodyPr wrap="square" lIns="0" tIns="0" rIns="0" bIns="0" rtlCol="0" anchor="ctr"/>
          <a:lstStyle/>
          <a:p>
            <a:pPr algn="r" indent="0" marL="0">
              <a:buNone/>
            </a:pPr>
            <a:r>
              <a:rPr lang="en-US" sz="740" dirty="0">
                <a:solidFill>
                  <a:srgbClr val="D7D0C6"/>
                </a:solidFill>
                <a:latin typeface="Aptos" pitchFamily="34" charset="0"/>
                <a:ea typeface="Aptos" pitchFamily="34" charset="-122"/>
                <a:cs typeface="Aptos" pitchFamily="34" charset="-120"/>
              </a:rPr>
              <a:t>09</a:t>
            </a:r>
            <a:endParaRPr lang="en-US" sz="74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'Tis the Old Time Religion</dc:title>
  <dc:subject>Hymn study resource</dc:subject>
  <dc:creator>HymnInfo.com</dc:creator>
  <cp:lastModifiedBy>HymnInfo.com</cp:lastModifiedBy>
  <cp:revision>1</cp:revision>
  <dcterms:created xsi:type="dcterms:W3CDTF">2026-07-04T06:53:15Z</dcterms:created>
  <dcterms:modified xsi:type="dcterms:W3CDTF">2026-07-04T06:53:15Z</dcterms:modified>
</cp:coreProperties>
</file>