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storm_blessings_dark.jp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051560"/>
            <a:ext cx="5669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COUNT YOUR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BLESSINGS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13232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0D68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Guide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731520" y="3154680"/>
            <a:ext cx="57607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gospel hymn on gratitude, providence, and trust when life feels storm-tossed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31520" y="3977640"/>
            <a:ext cx="2834640" cy="0"/>
          </a:xfrm>
          <a:prstGeom prst="line">
            <a:avLst/>
          </a:prstGeom>
          <a:noFill/>
          <a:ln w="25400">
            <a:solidFill>
              <a:srgbClr val="E8C77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" y="422452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Johnson Oatman Jr. | Edwin O. Excell | 1897 | Psalm 103:2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gratitude_table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502920"/>
            <a:ext cx="3886200" cy="21859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Teaching Aim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this study should form the class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508760"/>
            <a:ext cx="662940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 w="12700">
            <a:solidFill>
              <a:srgbClr val="E6D4B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60120" y="1901952"/>
            <a:ext cx="658368" cy="658368"/>
          </a:xfrm>
          <a:prstGeom prst="ellipse">
            <a:avLst/>
          </a:prstGeom>
          <a:solidFill>
            <a:srgbClr val="2F587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87552" y="2039112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31520" y="2688336"/>
            <a:ext cx="114300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044952" y="1901952"/>
            <a:ext cx="658368" cy="658368"/>
          </a:xfrm>
          <a:prstGeom prst="ellipse">
            <a:avLst/>
          </a:prstGeom>
          <a:solidFill>
            <a:srgbClr val="C1903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072384" y="2039112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2816352" y="2688336"/>
            <a:ext cx="114300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Feel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5102352" y="1901952"/>
            <a:ext cx="658368" cy="658368"/>
          </a:xfrm>
          <a:prstGeom prst="ellipse">
            <a:avLst/>
          </a:prstGeom>
          <a:solidFill>
            <a:srgbClr val="496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129784" y="2039112"/>
            <a:ext cx="603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4873752" y="2688336"/>
            <a:ext cx="114300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41248" y="3401568"/>
            <a:ext cx="62179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God’s people are called to remember his benefits, not because life is painless, but because God remains faithful in trouble.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914400" y="422452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1143000" y="4233672"/>
            <a:ext cx="58521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 gratitude as biblical remembrance, not forced cheerfulness.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914400" y="454456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1143000" y="4553712"/>
            <a:ext cx="58521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anxiety, envy, and discouragement before God with thanksgiving.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914400" y="486460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1143000" y="4873752"/>
            <a:ext cx="585216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naming specific mercies as an act of faith and praise.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EB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table_gift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234440"/>
            <a:ext cx="3840480" cy="21602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Identity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people, tune, and setting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828032" y="1261872"/>
            <a:ext cx="6720840" cy="4187952"/>
          </a:xfrm>
          <a:prstGeom prst="roundRect">
            <a:avLst>
              <a:gd name="adj" fmla="val 1747"/>
            </a:avLst>
          </a:prstGeom>
          <a:solidFill>
            <a:srgbClr val="FFFFFF"/>
          </a:solidFill>
          <a:ln w="12700">
            <a:solidFill>
              <a:srgbClr val="E3CF9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120640" y="15544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6656832" y="15544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 Your Blessings</a:t>
            </a:r>
            <a:endParaRPr lang="en-US" sz="1130" dirty="0"/>
          </a:p>
        </p:txBody>
      </p:sp>
      <p:sp>
        <p:nvSpPr>
          <p:cNvPr id="9" name="Text 6"/>
          <p:cNvSpPr/>
          <p:nvPr/>
        </p:nvSpPr>
        <p:spPr>
          <a:xfrm>
            <a:off x="5120640" y="20116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line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656832" y="20116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upon life’s billows you are tempest tossed</a:t>
            </a:r>
            <a:endParaRPr lang="en-US" sz="1130" dirty="0"/>
          </a:p>
        </p:txBody>
      </p:sp>
      <p:sp>
        <p:nvSpPr>
          <p:cNvPr id="11" name="Text 8"/>
          <p:cNvSpPr/>
          <p:nvPr/>
        </p:nvSpPr>
        <p:spPr>
          <a:xfrm>
            <a:off x="5120640" y="24688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Text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656832" y="24688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Johnson Oatman Jr. (1856-1922)</a:t>
            </a:r>
            <a:endParaRPr lang="en-US" sz="1130" dirty="0"/>
          </a:p>
        </p:txBody>
      </p:sp>
      <p:sp>
        <p:nvSpPr>
          <p:cNvPr id="13" name="Text 10"/>
          <p:cNvSpPr/>
          <p:nvPr/>
        </p:nvSpPr>
        <p:spPr>
          <a:xfrm>
            <a:off x="5120640" y="29260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Music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656832" y="29260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Edwin Othello Excell (1851-1921)</a:t>
            </a:r>
            <a:endParaRPr lang="en-US" sz="1130" dirty="0"/>
          </a:p>
        </p:txBody>
      </p:sp>
      <p:sp>
        <p:nvSpPr>
          <p:cNvPr id="15" name="Text 12"/>
          <p:cNvSpPr/>
          <p:nvPr/>
        </p:nvSpPr>
        <p:spPr>
          <a:xfrm>
            <a:off x="5120640" y="33832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656832" y="33832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BLESSINGS</a:t>
            </a:r>
            <a:endParaRPr lang="en-US" sz="1130" dirty="0"/>
          </a:p>
        </p:txBody>
      </p:sp>
      <p:sp>
        <p:nvSpPr>
          <p:cNvPr id="17" name="Text 14"/>
          <p:cNvSpPr/>
          <p:nvPr/>
        </p:nvSpPr>
        <p:spPr>
          <a:xfrm>
            <a:off x="5120640" y="38404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Publication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656832" y="38404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published in Songs for Young People, 1897</a:t>
            </a:r>
            <a:endParaRPr lang="en-US" sz="1130" dirty="0"/>
          </a:p>
        </p:txBody>
      </p:sp>
      <p:sp>
        <p:nvSpPr>
          <p:cNvPr id="19" name="Text 16"/>
          <p:cNvSpPr/>
          <p:nvPr/>
        </p:nvSpPr>
        <p:spPr>
          <a:xfrm>
            <a:off x="5120640" y="4297680"/>
            <a:ext cx="12435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Meter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6656832" y="4297680"/>
            <a:ext cx="43891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11.11.11.11 with refrain</a:t>
            </a:r>
            <a:endParaRPr lang="en-US" sz="1130" dirty="0"/>
          </a:p>
        </p:txBody>
      </p:sp>
      <p:sp>
        <p:nvSpPr>
          <p:cNvPr id="21" name="Text 18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gratitude_table_dark.jp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1732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C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7830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Remember the Benefits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76656" y="2999232"/>
            <a:ext cx="2103120" cy="0"/>
          </a:xfrm>
          <a:prstGeom prst="line">
            <a:avLst/>
          </a:prstGeom>
          <a:noFill/>
          <a:ln w="25400">
            <a:solidFill>
              <a:srgbClr val="E8C77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6656" y="3246120"/>
            <a:ext cx="54864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Biblical thanksgiving begins with memory: the soul looks back honestly and names the goodness of the Lord.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prayer_bible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777240"/>
            <a:ext cx="3657600" cy="2057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Historical Background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gospel song for ordinary believers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50876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60120" y="1517904"/>
            <a:ext cx="6263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Johnson Oatman Jr. was a Methodist Episcopal minister, businessman, and prolific gospel hymn writer.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31520" y="194767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0120" y="1956816"/>
            <a:ext cx="6263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Edwin O. Excell was a gospel composer, song leader, publisher, and hymnal editor.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31520" y="238658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60120" y="2395728"/>
            <a:ext cx="6263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appeared in the American gospel-song world of Sunday schools, revival meetings, and congregational testimony.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31520" y="282549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60120" y="2834640"/>
            <a:ext cx="62636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Its direct language and memorable refrain helped it travel widely in churches and evangelistic songbooks.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31520" y="3886200"/>
            <a:ext cx="6583680" cy="1234440"/>
          </a:xfrm>
          <a:prstGeom prst="roundRect">
            <a:avLst>
              <a:gd name="adj" fmla="val 5926"/>
            </a:avLst>
          </a:prstGeom>
          <a:solidFill>
            <a:srgbClr val="FFFDF8"/>
          </a:solidFill>
          <a:ln w="12700">
            <a:solidFill>
              <a:srgbClr val="DEC79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0120" y="409651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960120" y="4443984"/>
            <a:ext cx="5943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hymn’s strength is not novelty. It gives a simple, durable practice for believers under pressure: remember, name, and praise God for his mercies.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open_hands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188720"/>
            <a:ext cx="3657600" cy="2057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Biblical Foundation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Thanksgiving anchored in Scripture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617720" y="1234440"/>
            <a:ext cx="6812280" cy="4526280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937760" y="1572768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Primary text: Psalm 103:2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937760" y="1975104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i="1" dirty="0">
                <a:solidFill>
                  <a:srgbClr val="8C4A2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“Praise Yahweh, my soul, and don’t forget all his benefits.”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956048" y="274320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184648" y="2752344"/>
            <a:ext cx="56692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Thessalonians 5:18 - giving thanks in every circumstance.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956048" y="312724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184648" y="3136392"/>
            <a:ext cx="56692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James 1:17 - every good gift comes from the Father of lights.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956048" y="351129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184648" y="3520440"/>
            <a:ext cx="56692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Philippians 4:6-7 - prayer with thanksgiving guards the heart.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956048" y="389534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5184648" y="3904488"/>
            <a:ext cx="56692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Hebrews 13:5-6 - contentment rests in God’s faithful presence.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E6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community_prayer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685800"/>
            <a:ext cx="3749040" cy="21088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Hymn Matters Today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Gratitude in a restless world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3232" y="1417320"/>
            <a:ext cx="3182112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8C08D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160520" y="1417320"/>
            <a:ext cx="3182112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8C08D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3310128"/>
            <a:ext cx="3182112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8C08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160520" y="3310128"/>
            <a:ext cx="3182112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D8C08D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60120" y="17190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Anxiety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960120" y="215798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Thanksgiving brings fear into prayer.</a:t>
            </a:r>
            <a:endParaRPr lang="en-US" sz="1240" dirty="0"/>
          </a:p>
        </p:txBody>
      </p:sp>
      <p:sp>
        <p:nvSpPr>
          <p:cNvPr id="12" name="Text 9"/>
          <p:cNvSpPr/>
          <p:nvPr/>
        </p:nvSpPr>
        <p:spPr>
          <a:xfrm>
            <a:off x="4407408" y="17190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96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Comparison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407408" y="215798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Gratitude exposes the poverty of envy.</a:t>
            </a:r>
            <a:endParaRPr lang="en-US" sz="1240" dirty="0"/>
          </a:p>
        </p:txBody>
      </p:sp>
      <p:sp>
        <p:nvSpPr>
          <p:cNvPr id="14" name="Text 11"/>
          <p:cNvSpPr/>
          <p:nvPr/>
        </p:nvSpPr>
        <p:spPr>
          <a:xfrm>
            <a:off x="960120" y="36118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Discouragement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960120" y="405079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Memory resists the lie that all is lost.</a:t>
            </a:r>
            <a:endParaRPr lang="en-US" sz="1240" dirty="0"/>
          </a:p>
        </p:txBody>
      </p:sp>
      <p:sp>
        <p:nvSpPr>
          <p:cNvPr id="16" name="Text 13"/>
          <p:cNvSpPr/>
          <p:nvPr/>
        </p:nvSpPr>
        <p:spPr>
          <a:xfrm>
            <a:off x="4407408" y="361188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96A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Perseverance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407408" y="405079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Named mercies strengthen weary saints.</a:t>
            </a:r>
            <a:endParaRPr lang="en-US" sz="1240" dirty="0"/>
          </a:p>
        </p:txBody>
      </p:sp>
      <p:sp>
        <p:nvSpPr>
          <p:cNvPr id="18" name="Text 15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storm_blessings_dark.jp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1732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C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2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7830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Life Is Tempest-Tossed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76656" y="2999232"/>
            <a:ext cx="2103120" cy="0"/>
          </a:xfrm>
          <a:prstGeom prst="line">
            <a:avLst/>
          </a:prstGeom>
          <a:noFill/>
          <a:ln w="25400">
            <a:solidFill>
              <a:srgbClr val="E8C77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6656" y="3246120"/>
            <a:ext cx="54864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begins where many believers live: overwhelmed, discouraged, and tempted to forget God’s care.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storm_blessings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078992"/>
            <a:ext cx="4206240" cy="23660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Section Study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Trouble does not have the last word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166360" y="141732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7" name="Text 4"/>
          <p:cNvSpPr/>
          <p:nvPr/>
        </p:nvSpPr>
        <p:spPr>
          <a:xfrm>
            <a:off x="5394960" y="1426464"/>
            <a:ext cx="5715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opening movement names real distress: storm, discouragement, and the feeling that all is lost.</a:t>
            </a:r>
            <a:endParaRPr lang="en-US" sz="1270" dirty="0"/>
          </a:p>
        </p:txBody>
      </p:sp>
      <p:sp>
        <p:nvSpPr>
          <p:cNvPr id="8" name="Text 5"/>
          <p:cNvSpPr/>
          <p:nvPr/>
        </p:nvSpPr>
        <p:spPr>
          <a:xfrm>
            <a:off x="5166360" y="182880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9" name="Text 6"/>
          <p:cNvSpPr/>
          <p:nvPr/>
        </p:nvSpPr>
        <p:spPr>
          <a:xfrm>
            <a:off x="5394960" y="1837944"/>
            <a:ext cx="5715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pastoral answer is not denial. The hymn directs believers to deliberate remembrance.</a:t>
            </a:r>
            <a:endParaRPr lang="en-US" sz="1270" dirty="0"/>
          </a:p>
        </p:txBody>
      </p:sp>
      <p:sp>
        <p:nvSpPr>
          <p:cNvPr id="10" name="Text 7"/>
          <p:cNvSpPr/>
          <p:nvPr/>
        </p:nvSpPr>
        <p:spPr>
          <a:xfrm>
            <a:off x="5166360" y="224028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11" name="Text 8"/>
          <p:cNvSpPr/>
          <p:nvPr/>
        </p:nvSpPr>
        <p:spPr>
          <a:xfrm>
            <a:off x="5394960" y="2249424"/>
            <a:ext cx="5715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Counting blessings is an act of faith: God’s past mercy helps the heart trust him now.</a:t>
            </a:r>
            <a:endParaRPr lang="en-US" sz="1270" dirty="0"/>
          </a:p>
        </p:txBody>
      </p:sp>
      <p:sp>
        <p:nvSpPr>
          <p:cNvPr id="12" name="Text 9"/>
          <p:cNvSpPr/>
          <p:nvPr/>
        </p:nvSpPr>
        <p:spPr>
          <a:xfrm>
            <a:off x="5166360" y="265176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13" name="Text 10"/>
          <p:cNvSpPr/>
          <p:nvPr/>
        </p:nvSpPr>
        <p:spPr>
          <a:xfrm>
            <a:off x="5394960" y="2660904"/>
            <a:ext cx="5715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with Psalm 103: the soul must be preached to when forgetfulness takes over.</a:t>
            </a:r>
            <a:endParaRPr lang="en-US" sz="1270" dirty="0"/>
          </a:p>
        </p:txBody>
      </p:sp>
      <p:sp>
        <p:nvSpPr>
          <p:cNvPr id="14" name="Shape 11"/>
          <p:cNvSpPr/>
          <p:nvPr/>
        </p:nvSpPr>
        <p:spPr>
          <a:xfrm>
            <a:off x="5166360" y="3931920"/>
            <a:ext cx="5852160" cy="1097280"/>
          </a:xfrm>
          <a:prstGeom prst="roundRect">
            <a:avLst>
              <a:gd name="adj" fmla="val 6667"/>
            </a:avLst>
          </a:prstGeom>
          <a:solidFill>
            <a:srgbClr val="FFFDF8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40680" y="416052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question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40680" y="4517136"/>
            <a:ext cx="5166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your heart forget first when trouble rises?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open_hands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097280"/>
            <a:ext cx="3657600" cy="2057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Section Study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Burdens carried with thanksgiving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46304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60120" y="1472184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acknowledges “load of care” and the weight of the cross believers bear.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31520" y="188366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0120" y="1892808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Thanksgiving does not erase the cross; it changes how the cross is carried.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31520" y="230428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960120" y="2313432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Philippians 4 joins petition and thanksgiving, promising God’s peace to guard the heart.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31520" y="272491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960120" y="2734056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song trains believers to pray before discouragement settles into unbelief.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822960" y="3977640"/>
            <a:ext cx="62179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EC79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78992" y="418795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note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78992" y="453542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hymn tenderly. Some saints need help naming grief before they can name gratitude.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contentment_cross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051560"/>
            <a:ext cx="3886200" cy="21859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Section Study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Blessings money cannot buy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892040" y="146304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7" name="Text 4"/>
          <p:cNvSpPr/>
          <p:nvPr/>
        </p:nvSpPr>
        <p:spPr>
          <a:xfrm>
            <a:off x="5120640" y="1472184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speaks directly to comparison: looking at others with possessions, status, or ease.</a:t>
            </a:r>
            <a:endParaRPr lang="en-US" sz="1270" dirty="0"/>
          </a:p>
        </p:txBody>
      </p:sp>
      <p:sp>
        <p:nvSpPr>
          <p:cNvPr id="8" name="Text 5"/>
          <p:cNvSpPr/>
          <p:nvPr/>
        </p:nvSpPr>
        <p:spPr>
          <a:xfrm>
            <a:off x="4892040" y="188366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9" name="Text 6"/>
          <p:cNvSpPr/>
          <p:nvPr/>
        </p:nvSpPr>
        <p:spPr>
          <a:xfrm>
            <a:off x="5120640" y="1892808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redirects the believer from visible wealth to the riches promised in Christ.</a:t>
            </a:r>
            <a:endParaRPr lang="en-US" sz="1270" dirty="0"/>
          </a:p>
        </p:txBody>
      </p:sp>
      <p:sp>
        <p:nvSpPr>
          <p:cNvPr id="10" name="Text 7"/>
          <p:cNvSpPr/>
          <p:nvPr/>
        </p:nvSpPr>
        <p:spPr>
          <a:xfrm>
            <a:off x="4892040" y="230428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11" name="Text 8"/>
          <p:cNvSpPr/>
          <p:nvPr/>
        </p:nvSpPr>
        <p:spPr>
          <a:xfrm>
            <a:off x="5120640" y="2313432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Hebrews 13 teaches contentment by grounding the heart in God’s presence: “I will in no way leave you.”</a:t>
            </a:r>
            <a:endParaRPr lang="en-US" sz="1270" dirty="0"/>
          </a:p>
        </p:txBody>
      </p:sp>
      <p:sp>
        <p:nvSpPr>
          <p:cNvPr id="12" name="Text 9"/>
          <p:cNvSpPr/>
          <p:nvPr/>
        </p:nvSpPr>
        <p:spPr>
          <a:xfrm>
            <a:off x="4892040" y="272491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70" dirty="0"/>
          </a:p>
        </p:txBody>
      </p:sp>
      <p:sp>
        <p:nvSpPr>
          <p:cNvPr id="13" name="Text 10"/>
          <p:cNvSpPr/>
          <p:nvPr/>
        </p:nvSpPr>
        <p:spPr>
          <a:xfrm>
            <a:off x="5120640" y="2734056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Gratitude is a defense against envy because it names what God has already given.</a:t>
            </a:r>
            <a:endParaRPr lang="en-US" sz="1270" dirty="0"/>
          </a:p>
        </p:txBody>
      </p:sp>
      <p:sp>
        <p:nvSpPr>
          <p:cNvPr id="14" name="Shape 11"/>
          <p:cNvSpPr/>
          <p:nvPr/>
        </p:nvSpPr>
        <p:spPr>
          <a:xfrm>
            <a:off x="4892040" y="4069080"/>
            <a:ext cx="6126480" cy="1005840"/>
          </a:xfrm>
          <a:prstGeom prst="roundRect">
            <a:avLst>
              <a:gd name="adj" fmla="val 7273"/>
            </a:avLst>
          </a:prstGeom>
          <a:solidFill>
            <a:srgbClr val="FFFDF8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66360" y="4270248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 prompt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166360" y="4599432"/>
            <a:ext cx="53035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blessings in Christ cannot be purchased, measured, or lost?</a:t>
            </a:r>
            <a:endParaRPr lang="en-US" sz="128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path_providence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960120"/>
            <a:ext cx="3703320" cy="20831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Hymn Section Study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to the journey’s end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" y="144475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80" dirty="0"/>
          </a:p>
        </p:txBody>
      </p:sp>
      <p:sp>
        <p:nvSpPr>
          <p:cNvPr id="7" name="Text 4"/>
          <p:cNvSpPr/>
          <p:nvPr/>
        </p:nvSpPr>
        <p:spPr>
          <a:xfrm>
            <a:off x="1005840" y="1453896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closing movement places gratitude amid conflict, not after every conflict is resolved.</a:t>
            </a:r>
            <a:endParaRPr lang="en-US" sz="1280" dirty="0"/>
          </a:p>
        </p:txBody>
      </p:sp>
      <p:sp>
        <p:nvSpPr>
          <p:cNvPr id="8" name="Text 5"/>
          <p:cNvSpPr/>
          <p:nvPr/>
        </p:nvSpPr>
        <p:spPr>
          <a:xfrm>
            <a:off x="777240" y="186537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80" dirty="0"/>
          </a:p>
        </p:txBody>
      </p:sp>
      <p:sp>
        <p:nvSpPr>
          <p:cNvPr id="9" name="Text 6"/>
          <p:cNvSpPr/>
          <p:nvPr/>
        </p:nvSpPr>
        <p:spPr>
          <a:xfrm>
            <a:off x="1005840" y="1874520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phrase “God is over all” points to providence: the Lord rules while his people walk.</a:t>
            </a:r>
            <a:endParaRPr lang="en-US" sz="1280" dirty="0"/>
          </a:p>
        </p:txBody>
      </p:sp>
      <p:sp>
        <p:nvSpPr>
          <p:cNvPr id="10" name="Text 7"/>
          <p:cNvSpPr/>
          <p:nvPr/>
        </p:nvSpPr>
        <p:spPr>
          <a:xfrm>
            <a:off x="777240" y="228600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80" dirty="0"/>
          </a:p>
        </p:txBody>
      </p:sp>
      <p:sp>
        <p:nvSpPr>
          <p:cNvPr id="11" name="Text 8"/>
          <p:cNvSpPr/>
          <p:nvPr/>
        </p:nvSpPr>
        <p:spPr>
          <a:xfrm>
            <a:off x="1005840" y="2295144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Blessing-counting becomes perseverance-counting: mercies are markers on the road home.</a:t>
            </a:r>
            <a:endParaRPr lang="en-US" sz="1280" dirty="0"/>
          </a:p>
        </p:txBody>
      </p:sp>
      <p:sp>
        <p:nvSpPr>
          <p:cNvPr id="12" name="Text 9"/>
          <p:cNvSpPr/>
          <p:nvPr/>
        </p:nvSpPr>
        <p:spPr>
          <a:xfrm>
            <a:off x="777240" y="270662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8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80" dirty="0"/>
          </a:p>
        </p:txBody>
      </p:sp>
      <p:sp>
        <p:nvSpPr>
          <p:cNvPr id="13" name="Text 10"/>
          <p:cNvSpPr/>
          <p:nvPr/>
        </p:nvSpPr>
        <p:spPr>
          <a:xfrm>
            <a:off x="1005840" y="2715768"/>
            <a:ext cx="63550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ends with comfort, not triumphalism. God sustains his people to the end.</a:t>
            </a:r>
            <a:endParaRPr lang="en-US" sz="1280" dirty="0"/>
          </a:p>
        </p:txBody>
      </p:sp>
      <p:sp>
        <p:nvSpPr>
          <p:cNvPr id="14" name="Shape 11"/>
          <p:cNvSpPr/>
          <p:nvPr/>
        </p:nvSpPr>
        <p:spPr>
          <a:xfrm>
            <a:off x="822960" y="4069080"/>
            <a:ext cx="635508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EC79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078992" y="427939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Leader emphasis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78992" y="4617720"/>
            <a:ext cx="5715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4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 learners trace a path from anxiety to prayer, from comparison to contentment, and from discouragement to praise.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path_providence_dark.jp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417320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8C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3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658368" y="178308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Memory to Ministry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676656" y="2999232"/>
            <a:ext cx="2103120" cy="0"/>
          </a:xfrm>
          <a:prstGeom prst="line">
            <a:avLst/>
          </a:prstGeom>
          <a:noFill/>
          <a:ln w="25400">
            <a:solidFill>
              <a:srgbClr val="E8C77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76656" y="3246120"/>
            <a:ext cx="548640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remembered mercy should become a shared testimony, a steadied heart, and a generous life.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Theological Themes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hymn teaches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41732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1673352"/>
            <a:ext cx="502920" cy="502920"/>
          </a:xfrm>
          <a:prstGeom prst="ellipse">
            <a:avLst/>
          </a:prstGeom>
          <a:solidFill>
            <a:srgbClr val="2F587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00200" y="16459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Providence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00200" y="2011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God rules and cares amid conflict.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1673352"/>
            <a:ext cx="502920" cy="502920"/>
          </a:xfrm>
          <a:prstGeom prst="ellipse">
            <a:avLst/>
          </a:prstGeom>
          <a:solidFill>
            <a:srgbClr val="C1903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49240" y="16459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Thanksgiving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349240" y="2011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Gratitude remembers God’s benefits.</a:t>
            </a:r>
            <a:endParaRPr lang="en-US" sz="1080" dirty="0"/>
          </a:p>
        </p:txBody>
      </p:sp>
      <p:sp>
        <p:nvSpPr>
          <p:cNvPr id="13" name="Shape 11"/>
          <p:cNvSpPr/>
          <p:nvPr/>
        </p:nvSpPr>
        <p:spPr>
          <a:xfrm>
            <a:off x="8275320" y="141732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58200" y="1673352"/>
            <a:ext cx="502920" cy="502920"/>
          </a:xfrm>
          <a:prstGeom prst="ellipse">
            <a:avLst/>
          </a:prstGeom>
          <a:solidFill>
            <a:srgbClr val="496A4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98280" y="164592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Contentment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098280" y="201168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Spiritual riches outweigh comparison.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777240" y="32918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60120" y="3547872"/>
            <a:ext cx="502920" cy="502920"/>
          </a:xfrm>
          <a:prstGeom prst="ellipse">
            <a:avLst/>
          </a:prstGeom>
          <a:solidFill>
            <a:srgbClr val="8C4A2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600200" y="352044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Perseverance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600200" y="38862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strengthens the journey.</a:t>
            </a:r>
            <a:endParaRPr lang="en-US" sz="1080" dirty="0"/>
          </a:p>
        </p:txBody>
      </p:sp>
      <p:sp>
        <p:nvSpPr>
          <p:cNvPr id="21" name="Shape 19"/>
          <p:cNvSpPr/>
          <p:nvPr/>
        </p:nvSpPr>
        <p:spPr>
          <a:xfrm>
            <a:off x="4526280" y="32918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709160" y="3547872"/>
            <a:ext cx="502920" cy="502920"/>
          </a:xfrm>
          <a:prstGeom prst="ellipse">
            <a:avLst/>
          </a:prstGeom>
          <a:solidFill>
            <a:srgbClr val="2F587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49240" y="352044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Prayer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349240" y="38862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Requests belong with thanksgiving.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8275320" y="3291840"/>
            <a:ext cx="324612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458200" y="3547872"/>
            <a:ext cx="502920" cy="502920"/>
          </a:xfrm>
          <a:prstGeom prst="ellipse">
            <a:avLst/>
          </a:prstGeom>
          <a:solidFill>
            <a:srgbClr val="C1903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98280" y="352044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Encouragement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098280" y="38862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Testimony helps the weary sing.</a:t>
            </a:r>
            <a:endParaRPr lang="en-US" sz="1080" dirty="0"/>
          </a:p>
        </p:txBody>
      </p:sp>
      <p:sp>
        <p:nvSpPr>
          <p:cNvPr id="29" name="Text 27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30" name="Text 28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community_prayer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1097280"/>
            <a:ext cx="3657600" cy="2057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Musical and Worship Use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sing and place the hymn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709160" y="132588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4937760" y="1335024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Tune: BLESSINGS, written by Edwin O. Excell for Oatman’s text.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4709160" y="170992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4937760" y="1719072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Shape: gospel-song verses with a memorable refrain that reinforces the practice of remembering.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709160" y="209397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937760" y="2103120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Tempo: lively enough to encourage, unhurried enough for clear text.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709160" y="247802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937760" y="2487168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Use: Thanksgiving services, testimony gatherings, family worship, stewardship, contentment, or pastoral encouragement.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4709160" y="286207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4937760" y="2871216"/>
            <a:ext cx="5989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caution: do not use the song to silence lament; gratitude can stand beside honest grief.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17" name="Text 14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gratitude_table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731520"/>
            <a:ext cx="3703320" cy="208311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9184"/>
            <a:ext cx="6400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Suggested Lesson Flow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521208" y="786384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ready-to-teach options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02920" y="1078992"/>
            <a:ext cx="4206240" cy="0"/>
          </a:xfrm>
          <a:prstGeom prst="line">
            <a:avLst/>
          </a:prstGeom>
          <a:noFill/>
          <a:ln w="15240">
            <a:solidFill>
              <a:srgbClr val="C1903E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3232" y="141732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224528" y="1417320"/>
            <a:ext cx="3246120" cy="397764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0CEA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1737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 minutes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60120" y="224028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10" name="Text 7"/>
          <p:cNvSpPr/>
          <p:nvPr/>
        </p:nvSpPr>
        <p:spPr>
          <a:xfrm>
            <a:off x="1188720" y="2249424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Psalm 103:1-5.</a:t>
            </a:r>
            <a:endParaRPr lang="en-US" sz="1110" dirty="0"/>
          </a:p>
        </p:txBody>
      </p:sp>
      <p:sp>
        <p:nvSpPr>
          <p:cNvPr id="11" name="Text 8"/>
          <p:cNvSpPr/>
          <p:nvPr/>
        </p:nvSpPr>
        <p:spPr>
          <a:xfrm>
            <a:off x="960120" y="258775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12" name="Text 9"/>
          <p:cNvSpPr/>
          <p:nvPr/>
        </p:nvSpPr>
        <p:spPr>
          <a:xfrm>
            <a:off x="1188720" y="2596896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 or summarize the hymn.</a:t>
            </a:r>
            <a:endParaRPr lang="en-US" sz="1110" dirty="0"/>
          </a:p>
        </p:txBody>
      </p:sp>
      <p:sp>
        <p:nvSpPr>
          <p:cNvPr id="13" name="Text 10"/>
          <p:cNvSpPr/>
          <p:nvPr/>
        </p:nvSpPr>
        <p:spPr>
          <a:xfrm>
            <a:off x="960120" y="293522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14" name="Text 11"/>
          <p:cNvSpPr/>
          <p:nvPr/>
        </p:nvSpPr>
        <p:spPr>
          <a:xfrm>
            <a:off x="1188720" y="2944368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the four movements.</a:t>
            </a:r>
            <a:endParaRPr lang="en-US" sz="1110" dirty="0"/>
          </a:p>
        </p:txBody>
      </p:sp>
      <p:sp>
        <p:nvSpPr>
          <p:cNvPr id="15" name="Text 12"/>
          <p:cNvSpPr/>
          <p:nvPr/>
        </p:nvSpPr>
        <p:spPr>
          <a:xfrm>
            <a:off x="960120" y="328269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16" name="Text 13"/>
          <p:cNvSpPr/>
          <p:nvPr/>
        </p:nvSpPr>
        <p:spPr>
          <a:xfrm>
            <a:off x="1188720" y="3291840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one anxiety and one blessing.</a:t>
            </a:r>
            <a:endParaRPr lang="en-US" sz="1110" dirty="0"/>
          </a:p>
        </p:txBody>
      </p:sp>
      <p:sp>
        <p:nvSpPr>
          <p:cNvPr id="17" name="Text 14"/>
          <p:cNvSpPr/>
          <p:nvPr/>
        </p:nvSpPr>
        <p:spPr>
          <a:xfrm>
            <a:off x="960120" y="363016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18" name="Text 15"/>
          <p:cNvSpPr/>
          <p:nvPr/>
        </p:nvSpPr>
        <p:spPr>
          <a:xfrm>
            <a:off x="1188720" y="3639312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prayer.</a:t>
            </a:r>
            <a:endParaRPr lang="en-US" sz="1110" dirty="0"/>
          </a:p>
        </p:txBody>
      </p:sp>
      <p:sp>
        <p:nvSpPr>
          <p:cNvPr id="19" name="Text 16"/>
          <p:cNvSpPr/>
          <p:nvPr/>
        </p:nvSpPr>
        <p:spPr>
          <a:xfrm>
            <a:off x="4480560" y="1737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31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 minutes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4480560" y="2240280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21" name="Text 18"/>
          <p:cNvSpPr/>
          <p:nvPr/>
        </p:nvSpPr>
        <p:spPr>
          <a:xfrm>
            <a:off x="4709160" y="2249424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with testimony.</a:t>
            </a:r>
            <a:endParaRPr lang="en-US" sz="1110" dirty="0"/>
          </a:p>
        </p:txBody>
      </p:sp>
      <p:sp>
        <p:nvSpPr>
          <p:cNvPr id="22" name="Text 19"/>
          <p:cNvSpPr/>
          <p:nvPr/>
        </p:nvSpPr>
        <p:spPr>
          <a:xfrm>
            <a:off x="4480560" y="2587752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23" name="Text 20"/>
          <p:cNvSpPr/>
          <p:nvPr/>
        </p:nvSpPr>
        <p:spPr>
          <a:xfrm>
            <a:off x="4709160" y="2596896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Psalm 103 and Philippians 4.</a:t>
            </a:r>
            <a:endParaRPr lang="en-US" sz="1110" dirty="0"/>
          </a:p>
        </p:txBody>
      </p:sp>
      <p:sp>
        <p:nvSpPr>
          <p:cNvPr id="24" name="Text 21"/>
          <p:cNvSpPr/>
          <p:nvPr/>
        </p:nvSpPr>
        <p:spPr>
          <a:xfrm>
            <a:off x="4480560" y="2935224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25" name="Text 22"/>
          <p:cNvSpPr/>
          <p:nvPr/>
        </p:nvSpPr>
        <p:spPr>
          <a:xfrm>
            <a:off x="4709160" y="2944368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 each section of the hymn.</a:t>
            </a:r>
            <a:endParaRPr lang="en-US" sz="1110" dirty="0"/>
          </a:p>
        </p:txBody>
      </p:sp>
      <p:sp>
        <p:nvSpPr>
          <p:cNvPr id="26" name="Text 23"/>
          <p:cNvSpPr/>
          <p:nvPr/>
        </p:nvSpPr>
        <p:spPr>
          <a:xfrm>
            <a:off x="4480560" y="3282696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27" name="Text 24"/>
          <p:cNvSpPr/>
          <p:nvPr/>
        </p:nvSpPr>
        <p:spPr>
          <a:xfrm>
            <a:off x="4709160" y="3291840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small-group reflection.</a:t>
            </a:r>
            <a:endParaRPr lang="en-US" sz="1110" dirty="0"/>
          </a:p>
        </p:txBody>
      </p:sp>
      <p:sp>
        <p:nvSpPr>
          <p:cNvPr id="28" name="Text 25"/>
          <p:cNvSpPr/>
          <p:nvPr/>
        </p:nvSpPr>
        <p:spPr>
          <a:xfrm>
            <a:off x="4480560" y="3630168"/>
            <a:ext cx="182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10" b="1" dirty="0">
                <a:solidFill>
                  <a:srgbClr val="C1903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110" dirty="0"/>
          </a:p>
        </p:txBody>
      </p:sp>
      <p:sp>
        <p:nvSpPr>
          <p:cNvPr id="29" name="Text 26"/>
          <p:cNvSpPr/>
          <p:nvPr/>
        </p:nvSpPr>
        <p:spPr>
          <a:xfrm>
            <a:off x="4709160" y="3639312"/>
            <a:ext cx="23774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263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a gratitude practice for the week.</a:t>
            </a:r>
            <a:endParaRPr lang="en-US" sz="1110" dirty="0"/>
          </a:p>
        </p:txBody>
      </p:sp>
      <p:sp>
        <p:nvSpPr>
          <p:cNvPr id="30" name="Text 27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31" name="Text 28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C66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ount_assets/prayer_bible_dark.jpg">    </p:cNvPr>
          <p:cNvPicPr>
            <a:picLocks noChangeAspect="1"/>
          </p:cNvPicPr>
          <p:nvPr/>
        </p:nvPicPr>
        <p:blipFill>
          <a:blip r:embed="rId1"/>
          <a:srcRect l="1" r="1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3232" y="64008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Closing Summary and Prayer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731520" y="1234440"/>
            <a:ext cx="2286000" cy="0"/>
          </a:xfrm>
          <a:prstGeom prst="line">
            <a:avLst/>
          </a:prstGeom>
          <a:noFill/>
          <a:ln w="25400">
            <a:solidFill>
              <a:srgbClr val="E8C77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49808" y="1600200"/>
            <a:ext cx="57607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 Your Blessings teaches the church to remember God’s benefits when trouble rises, comparison tempts, and the road feels long.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49808" y="2606040"/>
            <a:ext cx="5715000" cy="960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Lord, train our hearts to remember your mercies. Teach us to pray with thanksgiving, resist envy, comfort the weary, and trust your faithful care until the journey is complete. Amen.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49808" y="596188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F7EB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 HymnInfo.com. Free for personal, church, classroom, and small-group teaching use. Please do not sell, repost, or redistribute as downloadable files without permission.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11480" y="6492240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0222992" y="6473952"/>
            <a:ext cx="1508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F6E9D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HymnInfo.com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HymnInfo.com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 Your Blessings Teaching Guide</dc:title>
  <dc:subject>Hymn study resource</dc:subject>
  <dc:creator>HymnInfo.com</dc:creator>
  <cp:lastModifiedBy>HymnInfo.com</cp:lastModifiedBy>
  <cp:revision>1</cp:revision>
  <dcterms:created xsi:type="dcterms:W3CDTF">2026-07-23T02:45:05Z</dcterms:created>
  <dcterms:modified xsi:type="dcterms:W3CDTF">2026-07-23T02:45:05Z</dcterms:modified>
</cp:coreProperties>
</file>