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ild_king_assets/hero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" y="603504"/>
            <a:ext cx="6080760" cy="5440680"/>
          </a:xfrm>
          <a:prstGeom prst="rect">
            <a:avLst/>
          </a:prstGeom>
          <a:solidFill>
            <a:srgbClr val="111827">
              <a:alpha val="90000"/>
            </a:srgbClr>
          </a:solidFill>
          <a:ln w="12700">
            <a:solidFill>
              <a:srgbClr val="D8A83E">
                <a:alpha val="90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932688" y="1024128"/>
            <a:ext cx="525780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Child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King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978408" y="2761488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i="1" dirty="0">
                <a:solidFill>
                  <a:srgbClr val="E9DAB1"/>
                </a:solidFill>
              </a:rPr>
              <a:t>“My Father is rich in houses and lands”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78408" y="3273552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7F2E7"/>
                </a:solidFill>
              </a:rPr>
              <a:t>Harriet Eugenia Peck Buell • John Bunnell Sumner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7F2E7"/>
                </a:solidFill>
              </a:rPr>
              <a:t>1877 • Romans 8:16-17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87552" y="516636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8A83E"/>
                </a:solidFill>
              </a:rPr>
              <a:t>Teaching Guide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E4D2A0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EFE1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Teaching Aim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learners should understand, feel, and practice</a:t>
            </a:r>
            <a:endParaRPr lang="en-US" sz="920" dirty="0"/>
          </a:p>
        </p:txBody>
      </p:sp>
      <p:pic>
        <p:nvPicPr>
          <p:cNvPr id="4" name="Image 0" descr="/mnt/data/child_king_assets/crown_door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0" y="457200"/>
            <a:ext cx="3794760" cy="52120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726680" y="457200"/>
            <a:ext cx="379476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26680" y="5669280"/>
            <a:ext cx="379476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26680" y="457200"/>
            <a:ext cx="0" cy="521208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521440" y="457200"/>
            <a:ext cx="0" cy="521208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68680" y="1572768"/>
            <a:ext cx="502920" cy="502920"/>
          </a:xfrm>
          <a:prstGeom prst="ellipse">
            <a:avLst/>
          </a:prstGeom>
          <a:solidFill>
            <a:srgbClr val="B58433"/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87552" y="16550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508760" y="1591056"/>
            <a:ext cx="22402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</a:rPr>
              <a:t>Understand adoption in Christ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1508760" y="211226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827"/>
                </a:solidFill>
              </a:rPr>
              <a:t>Believers are not merely forgiven; they are received into God’s household through Christ.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68680" y="2852928"/>
            <a:ext cx="502920" cy="502920"/>
          </a:xfrm>
          <a:prstGeom prst="ellipse">
            <a:avLst/>
          </a:prstGeom>
          <a:solidFill>
            <a:srgbClr val="4F6755"/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87552" y="29352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508760" y="2871216"/>
            <a:ext cx="22402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</a:rPr>
              <a:t>Feel humble assurance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1508760" y="339242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827"/>
                </a:solidFill>
              </a:rPr>
              <a:t>The hymn comforts the overlooked and humbles the proud by rooting identity in grace.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868680" y="4133088"/>
            <a:ext cx="502920" cy="502920"/>
          </a:xfrm>
          <a:prstGeom prst="ellipse">
            <a:avLst/>
          </a:prstGeom>
          <a:solidFill>
            <a:srgbClr val="6D2E2E"/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87552" y="42153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508760" y="4151376"/>
            <a:ext cx="22402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F2A44"/>
                </a:solidFill>
              </a:rPr>
              <a:t>Practice family likeness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1508760" y="467258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827"/>
                </a:solidFill>
              </a:rPr>
              <a:t>Singers respond with gratitude, contentment, service, and encouragement of others.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B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Hymn Identity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basic facts that shape faithful teaching</a:t>
            </a:r>
            <a:endParaRPr lang="en-US" sz="920" dirty="0"/>
          </a:p>
        </p:txBody>
      </p:sp>
      <p:pic>
        <p:nvPicPr>
          <p:cNvPr id="4" name="Image 0" descr="/mnt/data/child_king_assets/bible_crown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3291840" cy="43434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417320"/>
            <a:ext cx="329184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5760720"/>
            <a:ext cx="329184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417320"/>
            <a:ext cx="0" cy="434340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977640" y="1417320"/>
            <a:ext cx="0" cy="434340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343400" y="1417320"/>
            <a:ext cx="3246120" cy="731520"/>
          </a:xfrm>
          <a:prstGeom prst="roundRect">
            <a:avLst>
              <a:gd name="adj" fmla="val 100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07992" y="1536192"/>
            <a:ext cx="29169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Title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507992" y="1819656"/>
            <a:ext cx="29169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A Child of the King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818120" y="1417320"/>
            <a:ext cx="3520440" cy="731520"/>
          </a:xfrm>
          <a:prstGeom prst="roundRect">
            <a:avLst>
              <a:gd name="adj" fmla="val 100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982712" y="1536192"/>
            <a:ext cx="3191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Alternative titles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7982712" y="1819656"/>
            <a:ext cx="3191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The Child of a King; Child of the King; My Father is Rich in Houses and Lands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43400" y="2423160"/>
            <a:ext cx="324612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07992" y="2542032"/>
            <a:ext cx="29169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Text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507992" y="2825496"/>
            <a:ext cx="2916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Harriet Eugenia Peck Buell, published in 1877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7818120" y="242316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982712" y="2542032"/>
            <a:ext cx="3191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Tune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7982712" y="2825496"/>
            <a:ext cx="31912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BINGHAMTON, credited to John Bunnell Sumner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4343400" y="3547872"/>
            <a:ext cx="324612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07992" y="3666744"/>
            <a:ext cx="29169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Meter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4507992" y="3950208"/>
            <a:ext cx="2916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10.11.11.11 with refrain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7818120" y="3547872"/>
            <a:ext cx="352044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982712" y="3666744"/>
            <a:ext cx="3191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Primary Scripture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7982712" y="3950208"/>
            <a:ext cx="3191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Romans 8:16-17: children of God and heirs with Christ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4343400" y="4645152"/>
            <a:ext cx="699516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507992" y="4764024"/>
            <a:ext cx="6665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Worship setting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4507992" y="5047488"/>
            <a:ext cx="6665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Assurance, praise, testimony, adoption, and hope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ild_king_assets/crown_door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31520" y="685800"/>
            <a:ext cx="5623560" cy="5303520"/>
          </a:xfrm>
          <a:prstGeom prst="rect">
            <a:avLst/>
          </a:prstGeom>
          <a:solidFill>
            <a:srgbClr val="111827">
              <a:alpha val="92000"/>
            </a:srgbClr>
          </a:solidFill>
          <a:ln w="12700">
            <a:solidFill>
              <a:srgbClr val="D8A83E">
                <a:alpha val="85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987552" y="960120"/>
            <a:ext cx="5074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Historical Background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005840" y="1783080"/>
            <a:ext cx="5074920" cy="2834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430" dirty="0">
                <a:solidFill>
                  <a:srgbClr val="F7F2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by Harriet Eugenia Peck Buell, often printed as Hattie E. Buell.</a:t>
            </a:r>
            <a:endParaRPr lang="en-US" sz="1430" dirty="0"/>
          </a:p>
          <a:p>
            <a:pPr marL="152400" indent="-152400">
              <a:buSzPct val="100000"/>
              <a:buChar char="•"/>
            </a:pPr>
            <a:r>
              <a:rPr lang="en-US" sz="1430" dirty="0">
                <a:solidFill>
                  <a:srgbClr val="F7F2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Appeared in 1877 and entered late nineteenth-century gospel-song circulation.</a:t>
            </a:r>
            <a:endParaRPr lang="en-US" sz="1430" dirty="0"/>
          </a:p>
          <a:p>
            <a:pPr marL="152400" indent="-152400">
              <a:buSzPct val="100000"/>
              <a:buChar char="•"/>
            </a:pPr>
            <a:r>
              <a:rPr lang="en-US" sz="1430" dirty="0">
                <a:solidFill>
                  <a:srgbClr val="F7F2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Tune BINGHAMTON is credited to John Bunnell Sumner, a Methodist minister and singing teacher.</a:t>
            </a:r>
            <a:endParaRPr lang="en-US" sz="1430" dirty="0"/>
          </a:p>
          <a:p>
            <a:pPr marL="152400" indent="-152400">
              <a:buSzPct val="100000"/>
              <a:buChar char="•"/>
            </a:pPr>
            <a:r>
              <a:rPr lang="en-US" sz="1430" dirty="0">
                <a:solidFill>
                  <a:srgbClr val="F7F2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carries the direct testimony style of American gospel hymnody.</a:t>
            </a:r>
            <a:endParaRPr lang="en-US" sz="1430" dirty="0"/>
          </a:p>
        </p:txBody>
      </p:sp>
      <p:sp>
        <p:nvSpPr>
          <p:cNvPr id="6" name="Shape 3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E4D2A0">
                <a:alpha val="6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EFE1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This Hymn Matters Today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pastoral word for ordinary believers</a:t>
            </a:r>
            <a:endParaRPr lang="en-US" sz="920" dirty="0"/>
          </a:p>
        </p:txBody>
      </p:sp>
      <p:pic>
        <p:nvPicPr>
          <p:cNvPr id="4" name="Image 0" descr="/mnt/data/child_king_assets/congregation_dark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234440"/>
            <a:ext cx="3886200" cy="49377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234440"/>
            <a:ext cx="388620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6172200"/>
            <a:ext cx="388620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234440"/>
            <a:ext cx="0" cy="493776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0" y="1234440"/>
            <a:ext cx="0" cy="493776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983480" y="1298448"/>
            <a:ext cx="603504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148072" y="1417320"/>
            <a:ext cx="5705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For the overlooked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148072" y="1700784"/>
            <a:ext cx="5705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The hymn tells believers their worth is not measured by income, recognition, or influence.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983480" y="2395728"/>
            <a:ext cx="603504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148072" y="2514600"/>
            <a:ext cx="5705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For the anxious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5148072" y="2798064"/>
            <a:ext cx="5705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It roots assurance in the Father’s welcome and the Spirit’s witness, not in emotional steadiness.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983480" y="3493008"/>
            <a:ext cx="603504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148072" y="3611880"/>
            <a:ext cx="5705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For the church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148072" y="3895344"/>
            <a:ext cx="5705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It gives the congregation a shared confession: we belong to God through Christ.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983480" y="4590288"/>
            <a:ext cx="603504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148072" y="4709160"/>
            <a:ext cx="5705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For discipleship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5148072" y="4992624"/>
            <a:ext cx="5705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It turns future hope into present humility, contentment, and service.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ild_king_assets/bible_crown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640080"/>
            <a:ext cx="10835640" cy="5394960"/>
          </a:xfrm>
          <a:prstGeom prst="rect">
            <a:avLst/>
          </a:prstGeom>
          <a:solidFill>
            <a:srgbClr val="111827">
              <a:alpha val="90000"/>
            </a:srgbClr>
          </a:solidFill>
          <a:ln w="12700">
            <a:solidFill>
              <a:srgbClr val="D8A83E">
                <a:alpha val="85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987552" y="9144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</a:rPr>
              <a:t>Biblical Foundation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1005840" y="1627632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i="1" dirty="0">
                <a:solidFill>
                  <a:srgbClr val="F7F2E7"/>
                </a:solidFill>
              </a:rPr>
              <a:t>“The Spirit himself testifies with our spirit that we are children of God; and if children, then heirs...”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1005840" y="274320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170432" y="2862072"/>
            <a:ext cx="2048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Romans 8:16-17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1170432" y="3145536"/>
            <a:ext cx="20482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Adoption and inheritance with Christ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611880" y="274320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776472" y="2862072"/>
            <a:ext cx="2048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Galatians 4:7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776472" y="3145536"/>
            <a:ext cx="20482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No longer a servant, but an heir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217920" y="274320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82512" y="2862072"/>
            <a:ext cx="2048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1 John 3:1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382512" y="3145536"/>
            <a:ext cx="20482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The Father’s love names us children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8823960" y="274320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988552" y="2862072"/>
            <a:ext cx="2048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1 Peter 1:4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8988552" y="3145536"/>
            <a:ext cx="20482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An inheritance reserved in heaven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1005840" y="470916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E9DAB1"/>
                </a:solidFill>
              </a:rPr>
              <a:t>Teaching emphasis: the hymn’s royal language is not pride. It is received grace.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E4D2A0">
                <a:alpha val="65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EFE1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Movement 1: The Father’s Abundance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God’s riches answer earthly limitation</a:t>
            </a:r>
            <a:endParaRPr lang="en-US" sz="920" dirty="0"/>
          </a:p>
        </p:txBody>
      </p:sp>
      <p:pic>
        <p:nvPicPr>
          <p:cNvPr id="4" name="Image 0" descr="/mnt/data/child_king_assets/crown_door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0920" y="1005840"/>
            <a:ext cx="3931920" cy="49377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60920" y="1005840"/>
            <a:ext cx="393192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60920" y="5943600"/>
            <a:ext cx="393192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360920" y="1005840"/>
            <a:ext cx="0" cy="493776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292840" y="1005840"/>
            <a:ext cx="0" cy="493776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1417320"/>
            <a:ext cx="6035040" cy="3886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opens by comparing the Father’s unlimited possession with the believer’s present limits.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Psalm 50:10 teaches that the Lord owns what human beings only borrow.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pastoral point is not luxury, but security: the Father is never poor in mercy, power, or welcome.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Teachers should connect this image with assurance, not material entitlement.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A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Movement 2: The Savior’s Grace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Adoption comes through Christ</a:t>
            </a:r>
            <a:endParaRPr lang="en-US" sz="920" dirty="0"/>
          </a:p>
        </p:txBody>
      </p:sp>
      <p:pic>
        <p:nvPicPr>
          <p:cNvPr id="4" name="Image 0" descr="/mnt/data/child_king_assets/prayer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143000"/>
            <a:ext cx="388620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143000"/>
            <a:ext cx="388620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6035040"/>
            <a:ext cx="388620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143000"/>
            <a:ext cx="0" cy="48920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0" y="1143000"/>
            <a:ext cx="0" cy="48920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983480" y="1325880"/>
            <a:ext cx="5715000" cy="914400"/>
          </a:xfrm>
          <a:prstGeom prst="roundRect">
            <a:avLst>
              <a:gd name="adj" fmla="val 80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148072" y="1444752"/>
            <a:ext cx="5385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Gospel center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148072" y="1728216"/>
            <a:ext cx="5385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The believer’s royal identity is not self-made. It is received through Christ the Savior.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983480" y="2532888"/>
            <a:ext cx="5715000" cy="914400"/>
          </a:xfrm>
          <a:prstGeom prst="roundRect">
            <a:avLst>
              <a:gd name="adj" fmla="val 80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148072" y="2651760"/>
            <a:ext cx="5385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Teaching caution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5148072" y="2935224"/>
            <a:ext cx="5385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Without Christ, “child of the King” could become presumption. In Christ, it becomes worship.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983480" y="3739896"/>
            <a:ext cx="5715000" cy="914400"/>
          </a:xfrm>
          <a:prstGeom prst="roundRect">
            <a:avLst>
              <a:gd name="adj" fmla="val 80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148072" y="3858768"/>
            <a:ext cx="5385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Pastoral invitation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148072" y="4142232"/>
            <a:ext cx="5385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Invite hearers to stop proving their worth and receive the Father’s welcome in the Son.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Movement 3: Adoption and Assurance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outsider to household member</a:t>
            </a:r>
            <a:endParaRPr lang="en-US" sz="920" dirty="0"/>
          </a:p>
        </p:txBody>
      </p:sp>
      <p:pic>
        <p:nvPicPr>
          <p:cNvPr id="4" name="Image 0" descr="/mnt/data/child_king_assets/bible_crown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34440"/>
            <a:ext cx="3657600" cy="46634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498080" y="1234440"/>
            <a:ext cx="365760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498080" y="5897880"/>
            <a:ext cx="365760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98080" y="1234440"/>
            <a:ext cx="0" cy="46634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155680" y="1234440"/>
            <a:ext cx="0" cy="46634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8680" y="1828800"/>
            <a:ext cx="1737360" cy="822960"/>
          </a:xfrm>
          <a:prstGeom prst="rect">
            <a:avLst/>
          </a:prstGeom>
          <a:solidFill>
            <a:srgbClr val="7A4F2A"/>
          </a:solidFill>
          <a:ln>
            <a:solidFill>
              <a:srgbClr val="7A4F2A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Estranged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2907792" y="1828800"/>
            <a:ext cx="1737360" cy="822960"/>
          </a:xfrm>
          <a:prstGeom prst="rect">
            <a:avLst/>
          </a:prstGeom>
          <a:solidFill>
            <a:srgbClr val="B58433"/>
          </a:solidFill>
          <a:ln>
            <a:solidFill>
              <a:srgbClr val="B58433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Received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946904" y="1828800"/>
            <a:ext cx="1737360" cy="822960"/>
          </a:xfrm>
          <a:prstGeom prst="rect">
            <a:avLst/>
          </a:prstGeom>
          <a:solidFill>
            <a:srgbClr val="4F6755"/>
          </a:solidFill>
          <a:ln>
            <a:solidFill>
              <a:srgbClr val="4F6755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Heir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14400" y="3063240"/>
            <a:ext cx="57150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11827"/>
                </a:solidFill>
              </a:rPr>
              <a:t>Romans 8 and Galatians 4 describe a real change of status: the believer is no longer an outsider, but a child and heir through God’s grace.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14400" y="4407408"/>
            <a:ext cx="57150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B4329"/>
                </a:solidFill>
              </a:rPr>
              <a:t>Assurance is not loud self-confidence. It is the quiet confidence of being named by the Father.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FE1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Movement 4: Inheritance and Hope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hardship beside future promise</a:t>
            </a:r>
            <a:endParaRPr lang="en-US" sz="920" dirty="0"/>
          </a:p>
        </p:txBody>
      </p:sp>
      <p:pic>
        <p:nvPicPr>
          <p:cNvPr id="4" name="Image 0" descr="/mnt/data/child_king_assets/heaven_city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005840"/>
            <a:ext cx="4754880" cy="52578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1005840"/>
            <a:ext cx="475488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58368" y="6263640"/>
            <a:ext cx="475488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8368" y="1005840"/>
            <a:ext cx="0" cy="525780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413248" y="1005840"/>
            <a:ext cx="0" cy="525780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897880" y="13258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PETER 1:4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97880" y="169164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F2A44"/>
                </a:solidFill>
              </a:rPr>
              <a:t>The inheritance promised in Christ does not fade away.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5989320" y="2834640"/>
            <a:ext cx="4892040" cy="2423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Hope guards believers from despair when present life feels small.</a:t>
            </a:r>
            <a:endParaRPr lang="en-US" sz="1550" dirty="0"/>
          </a:p>
          <a:p>
            <a:pPr marL="152400" indent="-152400">
              <a:buSzPct val="100000"/>
              <a:buChar char="•"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Hope guards believers from envy when others appear more secure.</a:t>
            </a:r>
            <a:endParaRPr lang="en-US" sz="1550" dirty="0"/>
          </a:p>
          <a:p>
            <a:pPr marL="152400" indent="-152400">
              <a:buSzPct val="100000"/>
              <a:buChar char="•"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Hope turns waiting into faithful worship and service.</a:t>
            </a:r>
            <a:endParaRPr lang="en-US" sz="1550" dirty="0"/>
          </a:p>
          <a:p>
            <a:pPr marL="152400" indent="-152400">
              <a:buSzPct val="100000"/>
              <a:buChar char="•"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Hope keeps the hymn’s royal imagery centered on God’s promise.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ild_king_assets/congregation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60120" y="777240"/>
            <a:ext cx="10149840" cy="5120640"/>
          </a:xfrm>
          <a:prstGeom prst="rect">
            <a:avLst/>
          </a:prstGeom>
          <a:solidFill>
            <a:srgbClr val="111827">
              <a:alpha val="88000"/>
            </a:srgbClr>
          </a:solidFill>
          <a:ln w="12700">
            <a:solidFill>
              <a:srgbClr val="D8A83E">
                <a:alpha val="80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325880" y="1115568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</a:rPr>
              <a:t>Refrain as Congregational Confession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1353312" y="2011680"/>
            <a:ext cx="8823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7F2E7"/>
                </a:solidFill>
              </a:rPr>
              <a:t>The refrain functions like testimony. The congregation does not merely remember a doctrine; it answers with a sung identity in Christ.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1417320" y="3429000"/>
            <a:ext cx="260604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581912" y="3547872"/>
            <a:ext cx="2276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Personal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1581912" y="3831336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I belong to God.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297680" y="3429000"/>
            <a:ext cx="260604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462272" y="3547872"/>
            <a:ext cx="2276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Communal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462272" y="3831336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We confess the same grace together.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178040" y="3429000"/>
            <a:ext cx="260604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342632" y="3547872"/>
            <a:ext cx="22768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Pastoral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7342632" y="3831336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The overlooked are given dignity.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E4D2A0">
                <a:alpha val="6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EFE1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Theological Themes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 hymn helps the church teach</a:t>
            </a:r>
            <a:endParaRPr lang="en-US" sz="920" dirty="0"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342900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1832" y="1536192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Adoption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941832" y="181965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Welcomed as sons and daughters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434840" y="1417320"/>
            <a:ext cx="342900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99432" y="1536192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Assurance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99432" y="181965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The Spirit’s witness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8092440" y="1417320"/>
            <a:ext cx="342900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57032" y="1536192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Grace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257032" y="181965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Status received in Christ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77240" y="2788920"/>
            <a:ext cx="342900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1832" y="2907792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Inheritance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941832" y="319125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Future secured by God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434840" y="2788920"/>
            <a:ext cx="342900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9432" y="2907792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Contentment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599432" y="319125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Earthly lack does not define us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092440" y="2788920"/>
            <a:ext cx="342900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57032" y="2907792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Testimony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257032" y="3191256"/>
            <a:ext cx="30998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Singing identity together</a:t>
            </a:r>
            <a:endParaRPr lang="en-US" sz="1050" dirty="0"/>
          </a:p>
        </p:txBody>
      </p:sp>
      <p:pic>
        <p:nvPicPr>
          <p:cNvPr id="22" name="Image 0" descr="/mnt/data/child_king_assets/crown_doo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2440" y="4160520"/>
            <a:ext cx="3063240" cy="1234440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8092440" y="4160520"/>
            <a:ext cx="306324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092440" y="5394960"/>
            <a:ext cx="306324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092440" y="4160520"/>
            <a:ext cx="0" cy="12344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11155680" y="4160520"/>
            <a:ext cx="0" cy="12344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EB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Literary and Musical Observations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Plain testimony, memorable refrain, steady tune</a:t>
            </a:r>
            <a:endParaRPr lang="en-US" sz="920" dirty="0"/>
          </a:p>
        </p:txBody>
      </p:sp>
      <p:pic>
        <p:nvPicPr>
          <p:cNvPr id="4" name="Image 0" descr="/mnt/data/child_king_assets/bible_crown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188720"/>
            <a:ext cx="35204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188720"/>
            <a:ext cx="352044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6080760"/>
            <a:ext cx="352044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188720"/>
            <a:ext cx="0" cy="48920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06240" y="1188720"/>
            <a:ext cx="0" cy="48920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0" y="1234440"/>
            <a:ext cx="621792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36592" y="1353312"/>
            <a:ext cx="5888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Language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736592" y="1636776"/>
            <a:ext cx="5888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The hymn uses household, royal, and inheritance imagery rather than abstract theological vocabulary.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572000" y="2331720"/>
            <a:ext cx="621792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736592" y="2450592"/>
            <a:ext cx="5888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Movement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4736592" y="2734056"/>
            <a:ext cx="5888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It moves from the Father’s abundance, to the Savior’s work, to personal assurance, to heavenly hope.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572000" y="3429000"/>
            <a:ext cx="621792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736592" y="3547872"/>
            <a:ext cx="5888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Music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736592" y="3831336"/>
            <a:ext cx="5888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BINGHAMTON is a gospel-hymn tune with a refrain that supports congregational testimony.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572000" y="4526280"/>
            <a:ext cx="621792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736592" y="4645152"/>
            <a:ext cx="5888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Performance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4736592" y="4928616"/>
            <a:ext cx="5888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Keep the tempo steady and warm. Let the refrain sound confident, not overly sentimental.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FE1C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Pastoral and Worship Use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this hymn serves the church well</a:t>
            </a:r>
            <a:endParaRPr lang="en-US" sz="920" dirty="0"/>
          </a:p>
        </p:txBody>
      </p:sp>
      <p:pic>
        <p:nvPicPr>
          <p:cNvPr id="4" name="Image 0" descr="/mnt/data/child_king_assets/prayer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2360" y="1005840"/>
            <a:ext cx="3657600" cy="5120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452360" y="1005840"/>
            <a:ext cx="365760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452360" y="6126480"/>
            <a:ext cx="365760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52360" y="1005840"/>
            <a:ext cx="0" cy="51206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109960" y="1005840"/>
            <a:ext cx="0" cy="51206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1325880"/>
            <a:ext cx="6126480" cy="4297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2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 on assurance, salvation, adoption, testimony, and the Fatherhood of God.</a:t>
            </a:r>
            <a:endParaRPr lang="en-US" sz="1620" dirty="0"/>
          </a:p>
          <a:p>
            <a:pPr marL="152400" indent="-152400">
              <a:buSzPct val="100000"/>
              <a:buChar char="•"/>
            </a:pPr>
            <a:r>
              <a:rPr lang="en-US" sz="162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Sunday school lessons on Romans 8, Galatians 4, or 1 John 3.</a:t>
            </a:r>
            <a:endParaRPr lang="en-US" sz="1620" dirty="0"/>
          </a:p>
          <a:p>
            <a:pPr marL="152400" indent="-152400">
              <a:buSzPct val="100000"/>
              <a:buChar char="•"/>
            </a:pPr>
            <a:r>
              <a:rPr lang="en-US" sz="162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Pastoral encouragement for people who feel poor, displaced, forgotten, or unworthy.</a:t>
            </a:r>
            <a:endParaRPr lang="en-US" sz="1620" dirty="0"/>
          </a:p>
          <a:p>
            <a:pPr marL="152400" indent="-152400">
              <a:buSzPct val="100000"/>
              <a:buChar char="•"/>
            </a:pPr>
            <a:r>
              <a:rPr lang="en-US" sz="162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Congregational singing after a sermon on identity in Christ.</a:t>
            </a:r>
            <a:endParaRPr lang="en-US" sz="1620" dirty="0"/>
          </a:p>
          <a:p>
            <a:pPr marL="152400" indent="-152400">
              <a:buSzPct val="100000"/>
              <a:buChar char="•"/>
            </a:pPr>
            <a:r>
              <a:rPr lang="en-US" sz="162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Choir rehearsal reflection before singing gospel-hymn repertory.</a:t>
            </a:r>
            <a:endParaRPr lang="en-US" sz="1620" dirty="0"/>
          </a:p>
        </p:txBody>
      </p:sp>
      <p:sp>
        <p:nvSpPr>
          <p:cNvPr id="10" name="Shape 7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2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Teaching Questions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that move from observation to response</a:t>
            </a:r>
            <a:endParaRPr lang="en-US" sz="920" dirty="0"/>
          </a:p>
        </p:txBody>
      </p:sp>
      <p:pic>
        <p:nvPicPr>
          <p:cNvPr id="4" name="Image 0" descr="/mnt/data/child_king_assets/congregation_dark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143000"/>
            <a:ext cx="347472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143000"/>
            <a:ext cx="347472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6035040"/>
            <a:ext cx="347472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143000"/>
            <a:ext cx="0" cy="48920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160520" y="1143000"/>
            <a:ext cx="0" cy="48920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0" y="1234440"/>
            <a:ext cx="635508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53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the hymn say about God before it says anything about the believer?</a:t>
            </a:r>
            <a:endParaRPr lang="en-US" sz="1530" dirty="0"/>
          </a:p>
          <a:p>
            <a:pPr marL="152400" indent="-152400">
              <a:buSzPct val="100000"/>
              <a:buChar char="•"/>
            </a:pPr>
            <a:r>
              <a:rPr lang="en-US" sz="153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does Romans 8:16-17 explain the hymn’s confidence?</a:t>
            </a:r>
            <a:endParaRPr lang="en-US" sz="1530" dirty="0"/>
          </a:p>
          <a:p>
            <a:pPr marL="152400" indent="-152400">
              <a:buSzPct val="100000"/>
              <a:buChar char="•"/>
            </a:pPr>
            <a:r>
              <a:rPr lang="en-US" sz="153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is adoption better than merely being tolerated by God?</a:t>
            </a:r>
            <a:endParaRPr lang="en-US" sz="1530" dirty="0"/>
          </a:p>
          <a:p>
            <a:pPr marL="152400" indent="-152400">
              <a:buSzPct val="100000"/>
              <a:buChar char="•"/>
            </a:pPr>
            <a:r>
              <a:rPr lang="en-US" sz="153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can this hymn comfort believers without encouraging materialism?</a:t>
            </a:r>
            <a:endParaRPr lang="en-US" sz="1530" dirty="0"/>
          </a:p>
          <a:p>
            <a:pPr marL="152400" indent="-152400">
              <a:buSzPct val="100000"/>
              <a:buChar char="•"/>
            </a:pPr>
            <a:r>
              <a:rPr lang="en-US" sz="153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false identity do you need to surrender to Christ?</a:t>
            </a:r>
            <a:endParaRPr lang="en-US" sz="1530" dirty="0"/>
          </a:p>
          <a:p>
            <a:pPr marL="152400" indent="-152400">
              <a:buSzPct val="100000"/>
              <a:buChar char="•"/>
            </a:pPr>
            <a:r>
              <a:rPr lang="en-US" sz="153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can the church treat one another as members of God’s household?</a:t>
            </a:r>
            <a:endParaRPr lang="en-US" sz="1530" dirty="0"/>
          </a:p>
        </p:txBody>
      </p:sp>
      <p:sp>
        <p:nvSpPr>
          <p:cNvPr id="10" name="Shape 7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EB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Application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786384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i="1" dirty="0">
                <a:solidFill>
                  <a:srgbClr val="B584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Living as a child of the King</a:t>
            </a:r>
            <a:endParaRPr lang="en-US" sz="920" dirty="0"/>
          </a:p>
        </p:txBody>
      </p:sp>
      <p:pic>
        <p:nvPicPr>
          <p:cNvPr id="4" name="Image 0" descr="/mnt/data/child_king_assets/crown_door_v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143000"/>
            <a:ext cx="384048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" y="1143000"/>
            <a:ext cx="384048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6035040"/>
            <a:ext cx="3840480" cy="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0080" y="1143000"/>
            <a:ext cx="0" cy="48920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480560" y="1143000"/>
            <a:ext cx="0" cy="4892040"/>
          </a:xfrm>
          <a:prstGeom prst="line">
            <a:avLst/>
          </a:prstGeom>
          <a:noFill/>
          <a:ln w="12700">
            <a:solidFill>
              <a:srgbClr val="E9DAB1">
                <a:alpha val="65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800600" y="1188720"/>
            <a:ext cx="598932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965192" y="1307592"/>
            <a:ext cx="5660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Pray from belonging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965192" y="1591056"/>
            <a:ext cx="5660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Begin prayer with the Father’s welcome before listing requests.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800600" y="2176272"/>
            <a:ext cx="598932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965192" y="2295144"/>
            <a:ext cx="5660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Practice contentment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4965192" y="2578608"/>
            <a:ext cx="5660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Name one way God has already provided grace enough for today.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800600" y="3163824"/>
            <a:ext cx="598932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965192" y="3282696"/>
            <a:ext cx="5660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Encourage the overlooked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965192" y="3566160"/>
            <a:ext cx="5660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Speak dignity to someone who feels forgotten or unseen.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800600" y="4151376"/>
            <a:ext cx="598932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965192" y="4270248"/>
            <a:ext cx="5660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Serve as family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4965192" y="4553712"/>
            <a:ext cx="5660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Let adoption shape humility, generosity, and care for the church.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B9964A">
                <a:alpha val="6500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B5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ild_king_assets/heaven_city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49808" y="685800"/>
            <a:ext cx="10652760" cy="5303520"/>
          </a:xfrm>
          <a:prstGeom prst="rect">
            <a:avLst/>
          </a:prstGeom>
          <a:solidFill>
            <a:srgbClr val="111827">
              <a:alpha val="90000"/>
            </a:srgbClr>
          </a:solidFill>
          <a:ln w="12700">
            <a:solidFill>
              <a:srgbClr val="D8A83E">
                <a:alpha val="85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051560" y="96012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</a:rPr>
              <a:t>Suggested Lesson Flow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143000" y="1828800"/>
            <a:ext cx="4709160" cy="3108960"/>
          </a:xfrm>
          <a:prstGeom prst="roundRect">
            <a:avLst>
              <a:gd name="adj" fmla="val 2353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307592" y="1947672"/>
            <a:ext cx="4379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30 minutes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1307592" y="2231136"/>
            <a:ext cx="437997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Read Romans 8:16-17 (5)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Brief background (5)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Four hymn movements (12)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Two discussion questions (5)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Prayer (3)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263640" y="1828800"/>
            <a:ext cx="4709160" cy="3108960"/>
          </a:xfrm>
          <a:prstGeom prst="roundRect">
            <a:avLst>
              <a:gd name="adj" fmla="val 2353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D7C18A">
                <a:alpha val="8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28232" y="1947672"/>
            <a:ext cx="4379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5B4329"/>
                </a:solidFill>
              </a:rPr>
              <a:t>60 minutes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428232" y="2231136"/>
            <a:ext cx="437997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Opening reflection (8)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Scripture study (12)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Hymn identity and background (10)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Movement-by-movement teaching (15)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Group discussion (10)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Practice and prayer (5)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E4D2A0">
                <a:alpha val="6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EFE1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ild_king_assets/prayer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7240" y="685800"/>
            <a:ext cx="10607040" cy="5303520"/>
          </a:xfrm>
          <a:prstGeom prst="rect">
            <a:avLst/>
          </a:prstGeom>
          <a:solidFill>
            <a:srgbClr val="111827">
              <a:alpha val="92000"/>
            </a:srgbClr>
          </a:solidFill>
          <a:ln w="12700">
            <a:solidFill>
              <a:srgbClr val="D8A83E">
                <a:alpha val="82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051560" y="96012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Closing Summary and Prayer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069848" y="1737360"/>
            <a:ext cx="9144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F7F2E7"/>
                </a:solidFill>
              </a:rPr>
              <a:t>The hymn teaches believers to receive their deepest identity from the Father’s welcome in Christ: children now, heirs forever, servants with hope.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078992" y="2788920"/>
            <a:ext cx="9235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E9DAB1"/>
                </a:solidFill>
              </a:rPr>
              <a:t>Father, by your Spirit remind us that we belong to you through Jesus Christ. Free us from envy and fear. Make us humble, grateful, and hopeful children in your house. Amen.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78992" y="5166360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DAD7CD"/>
                </a:solidFill>
              </a:rPr>
              <a:t>© HymnInfo.com. Free for personal, church, classroom, and small-group teaching use. Please do not sell, repost, or redistribute as downloadable files without permission.</a:t>
            </a:r>
            <a:endParaRPr lang="en-US" sz="780" dirty="0"/>
          </a:p>
        </p:txBody>
      </p:sp>
      <p:sp>
        <p:nvSpPr>
          <p:cNvPr id="8" name="Shape 5"/>
          <p:cNvSpPr/>
          <p:nvPr/>
        </p:nvSpPr>
        <p:spPr>
          <a:xfrm>
            <a:off x="502920" y="6510528"/>
            <a:ext cx="11173968" cy="0"/>
          </a:xfrm>
          <a:prstGeom prst="line">
            <a:avLst/>
          </a:prstGeom>
          <a:noFill/>
          <a:ln w="12700">
            <a:solidFill>
              <a:srgbClr val="E4D2A0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2920" y="6547104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EFE1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HymnInfo.com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Child of the King</dc:title>
  <dc:subject>Hymn study resource</dc:subject>
  <dc:creator>HymnInfo.com</dc:creator>
  <cp:lastModifiedBy>HymnInfo.com</cp:lastModifiedBy>
  <cp:revision>1</cp:revision>
  <dcterms:created xsi:type="dcterms:W3CDTF">2026-07-10T00:37:04Z</dcterms:created>
  <dcterms:modified xsi:type="dcterms:W3CDTF">2026-07-10T00:37:04Z</dcterms:modified>
</cp:coreProperties>
</file>