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3.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658368" y="914400"/>
            <a:ext cx="6400800" cy="4617720"/>
          </a:xfrm>
          <a:prstGeom prst="roundRect">
            <a:avLst/>
          </a:prstGeom>
          <a:solidFill>
            <a:srgbClr val="0D1E30"/>
          </a:solidFill>
          <a:ln>
            <a:solidFill>
              <a:srgbClr val="DAA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207008"/>
            <a:ext cx="5897880" cy="1234440"/>
          </a:xfrm>
          <a:prstGeom prst="rect">
            <a:avLst/>
          </a:prstGeom>
          <a:noFill/>
        </p:spPr>
        <p:txBody>
          <a:bodyPr wrap="none">
            <a:spAutoFit/>
          </a:bodyPr>
          <a:lstStyle/>
          <a:p>
            <a:r>
              <a:rPr sz="4000" b="1">
                <a:solidFill>
                  <a:srgbClr val="FCF4E6"/>
                </a:solidFill>
                <a:latin typeface="Georgia"/>
              </a:rPr>
              <a:t>Brighten the Corner Where You Are</a:t>
            </a:r>
          </a:p>
        </p:txBody>
      </p:sp>
      <p:sp>
        <p:nvSpPr>
          <p:cNvPr id="5" name="TextBox 4"/>
          <p:cNvSpPr txBox="1"/>
          <p:nvPr/>
        </p:nvSpPr>
        <p:spPr>
          <a:xfrm>
            <a:off x="960120" y="2852928"/>
            <a:ext cx="5897880" cy="274320"/>
          </a:xfrm>
          <a:prstGeom prst="rect">
            <a:avLst/>
          </a:prstGeom>
          <a:noFill/>
        </p:spPr>
        <p:txBody>
          <a:bodyPr wrap="none">
            <a:spAutoFit/>
          </a:bodyPr>
          <a:lstStyle/>
          <a:p>
            <a:r>
              <a:rPr sz="1400">
                <a:solidFill>
                  <a:srgbClr val="ECDECD"/>
                </a:solidFill>
                <a:latin typeface="Aptos"/>
              </a:rPr>
              <a:t>First line: Do not wait until some deed of greatness you may do</a:t>
            </a:r>
          </a:p>
        </p:txBody>
      </p:sp>
      <p:sp>
        <p:nvSpPr>
          <p:cNvPr id="6" name="TextBox 5"/>
          <p:cNvSpPr txBox="1"/>
          <p:nvPr/>
        </p:nvSpPr>
        <p:spPr>
          <a:xfrm>
            <a:off x="960120" y="3236976"/>
            <a:ext cx="5897880" cy="274320"/>
          </a:xfrm>
          <a:prstGeom prst="rect">
            <a:avLst/>
          </a:prstGeom>
          <a:noFill/>
        </p:spPr>
        <p:txBody>
          <a:bodyPr wrap="none">
            <a:spAutoFit/>
          </a:bodyPr>
          <a:lstStyle/>
          <a:p>
            <a:r>
              <a:rPr sz="1400">
                <a:solidFill>
                  <a:srgbClr val="ECDECD"/>
                </a:solidFill>
                <a:latin typeface="Aptos"/>
              </a:rPr>
              <a:t>Text: Ina Duley Ogdon • Music: Charles Hutchinson Gabriel</a:t>
            </a:r>
          </a:p>
        </p:txBody>
      </p:sp>
      <p:sp>
        <p:nvSpPr>
          <p:cNvPr id="7" name="TextBox 6"/>
          <p:cNvSpPr txBox="1"/>
          <p:nvPr/>
        </p:nvSpPr>
        <p:spPr>
          <a:xfrm>
            <a:off x="960120" y="3621024"/>
            <a:ext cx="5897880" cy="274320"/>
          </a:xfrm>
          <a:prstGeom prst="rect">
            <a:avLst/>
          </a:prstGeom>
          <a:noFill/>
        </p:spPr>
        <p:txBody>
          <a:bodyPr wrap="none">
            <a:spAutoFit/>
          </a:bodyPr>
          <a:lstStyle/>
          <a:p>
            <a:r>
              <a:rPr sz="1400">
                <a:solidFill>
                  <a:srgbClr val="ECDECD"/>
                </a:solidFill>
                <a:latin typeface="Aptos"/>
              </a:rPr>
              <a:t>1913 gospel song of everyday Christian service</a:t>
            </a:r>
          </a:p>
        </p:txBody>
      </p:sp>
      <p:sp>
        <p:nvSpPr>
          <p:cNvPr id="8" name="TextBox 7"/>
          <p:cNvSpPr txBox="1"/>
          <p:nvPr/>
        </p:nvSpPr>
        <p:spPr>
          <a:xfrm>
            <a:off x="960120" y="4005072"/>
            <a:ext cx="5897880" cy="274320"/>
          </a:xfrm>
          <a:prstGeom prst="rect">
            <a:avLst/>
          </a:prstGeom>
          <a:noFill/>
        </p:spPr>
        <p:txBody>
          <a:bodyPr wrap="none">
            <a:spAutoFit/>
          </a:bodyPr>
          <a:lstStyle/>
          <a:p>
            <a:r>
              <a:rPr sz="1400">
                <a:solidFill>
                  <a:srgbClr val="ECDECD"/>
                </a:solidFill>
                <a:latin typeface="Aptos"/>
              </a:rPr>
              <a:t>Primary Scripture: Matthew 5:14-16</a:t>
            </a:r>
          </a:p>
        </p:txBody>
      </p:sp>
      <p:sp>
        <p:nvSpPr>
          <p:cNvPr id="9" name="TextBox 8"/>
          <p:cNvSpPr txBox="1"/>
          <p:nvPr/>
        </p:nvSpPr>
        <p:spPr>
          <a:xfrm>
            <a:off x="548640" y="6547104"/>
            <a:ext cx="11064240" cy="201168"/>
          </a:xfrm>
          <a:prstGeom prst="rect">
            <a:avLst/>
          </a:prstGeom>
          <a:noFill/>
        </p:spPr>
        <p:txBody>
          <a:bodyPr wrap="none">
            <a:spAutoFit/>
          </a:bodyPr>
          <a:lstStyle/>
          <a:p>
            <a:pPr algn="ctr"/>
            <a:r>
              <a:rPr sz="700">
                <a:solidFill>
                  <a:srgbClr val="ECDECD"/>
                </a:solidFill>
                <a:latin typeface="Aptos"/>
              </a:rPr>
              <a:t>Prepared for teaching and small group use - hymninfo.com</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D1E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g6.jpg"/>
          <p:cNvPicPr>
            <a:picLocks noChangeAspect="1"/>
          </p:cNvPicPr>
          <p:nvPr/>
        </p:nvPicPr>
        <p:blipFill>
          <a:blip r:embed="rId2"/>
          <a:stretch>
            <a:fillRect/>
          </a:stretch>
        </p:blipFill>
        <p:spPr>
          <a:xfrm>
            <a:off x="7452360" y="0"/>
            <a:ext cx="4736592" cy="6858000"/>
          </a:xfrm>
          <a:prstGeom prst="rect">
            <a:avLst/>
          </a:prstGeom>
        </p:spPr>
      </p:pic>
      <p:sp>
        <p:nvSpPr>
          <p:cNvPr id="4" name="Rectangle 3"/>
          <p:cNvSpPr/>
          <p:nvPr/>
        </p:nvSpPr>
        <p:spPr>
          <a:xfrm>
            <a:off x="475488" y="859536"/>
            <a:ext cx="6720840" cy="27432"/>
          </a:xfrm>
          <a:prstGeom prst="rect">
            <a:avLst/>
          </a:prstGeom>
          <a:solidFill>
            <a:srgbClr val="DAA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329184"/>
            <a:ext cx="6812280" cy="502920"/>
          </a:xfrm>
          <a:prstGeom prst="rect">
            <a:avLst/>
          </a:prstGeom>
          <a:noFill/>
        </p:spPr>
        <p:txBody>
          <a:bodyPr wrap="none">
            <a:spAutoFit/>
          </a:bodyPr>
          <a:lstStyle/>
          <a:p>
            <a:r>
              <a:rPr b="1" sz="2800">
                <a:solidFill>
                  <a:srgbClr val="FCF4E6"/>
                </a:solidFill>
                <a:latin typeface="Georgia"/>
              </a:rPr>
              <a:t>Teaching Aim</a:t>
            </a:r>
          </a:p>
        </p:txBody>
      </p:sp>
      <p:sp>
        <p:nvSpPr>
          <p:cNvPr id="6" name="TextBox 5"/>
          <p:cNvSpPr txBox="1"/>
          <p:nvPr/>
        </p:nvSpPr>
        <p:spPr>
          <a:xfrm>
            <a:off x="594360" y="932688"/>
            <a:ext cx="6629400" cy="320040"/>
          </a:xfrm>
          <a:prstGeom prst="rect">
            <a:avLst/>
          </a:prstGeom>
          <a:noFill/>
        </p:spPr>
        <p:txBody>
          <a:bodyPr wrap="none">
            <a:spAutoFit/>
          </a:bodyPr>
          <a:lstStyle/>
          <a:p>
            <a:r>
              <a:rPr sz="1300">
                <a:solidFill>
                  <a:srgbClr val="DAA848"/>
                </a:solidFill>
                <a:latin typeface="Aptos"/>
              </a:rPr>
              <a:t>From waiting for greatness to faithful service today</a:t>
            </a:r>
          </a:p>
        </p:txBody>
      </p:sp>
      <p:sp>
        <p:nvSpPr>
          <p:cNvPr id="7" name="Rounded Rectangle 6"/>
          <p:cNvSpPr/>
          <p:nvPr/>
        </p:nvSpPr>
        <p:spPr>
          <a:xfrm>
            <a:off x="548640" y="1280160"/>
            <a:ext cx="6775704" cy="4983480"/>
          </a:xfrm>
          <a:prstGeom prst="roundRect">
            <a:avLst/>
          </a:prstGeom>
          <a:solidFill>
            <a:srgbClr val="162B41"/>
          </a:solidFill>
          <a:ln>
            <a:solidFill>
              <a:srgbClr val="DAA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1417320"/>
            <a:ext cx="6537960" cy="4754880"/>
          </a:xfrm>
          <a:prstGeom prst="rect">
            <a:avLst/>
          </a:prstGeom>
          <a:noFill/>
        </p:spPr>
        <p:txBody>
          <a:bodyPr wrap="square" lIns="27432" rIns="27432">
            <a:spAutoFit/>
          </a:bodyPr>
          <a:lstStyle/>
          <a:p>
            <a:pPr>
              <a:lnSpc>
                <a:spcPct val="105000"/>
              </a:lnSpc>
              <a:spcAft>
                <a:spcPts val="700"/>
              </a:spcAft>
            </a:pPr>
            <a:r>
              <a:rPr sz="1520">
                <a:solidFill>
                  <a:srgbClr val="FCF4E6"/>
                </a:solidFill>
                <a:latin typeface="Aptos"/>
              </a:rPr>
              <a:t>• Understand how the hymn turns everyday responsibilities
into places of witness.</a:t>
            </a:r>
          </a:p>
          <a:p>
            <a:pPr>
              <a:lnSpc>
                <a:spcPct val="105000"/>
              </a:lnSpc>
              <a:spcAft>
                <a:spcPts val="700"/>
              </a:spcAft>
            </a:pPr>
            <a:r>
              <a:rPr sz="1520">
                <a:solidFill>
                  <a:srgbClr val="FCF4E6"/>
                </a:solidFill>
                <a:latin typeface="Aptos"/>
              </a:rPr>
              <a:t>• See Matthew 5, Colossians 3, and Galatians 6 as
foundations for local faithfulness.</a:t>
            </a:r>
          </a:p>
          <a:p>
            <a:pPr>
              <a:lnSpc>
                <a:spcPct val="105000"/>
              </a:lnSpc>
              <a:spcAft>
                <a:spcPts val="700"/>
              </a:spcAft>
            </a:pPr>
            <a:r>
              <a:rPr sz="1520">
                <a:solidFill>
                  <a:srgbClr val="FCF4E6"/>
                </a:solidFill>
                <a:latin typeface="Aptos"/>
              </a:rPr>
              <a:t>• Help learners name ordinary corners where Christ can be
served this week.</a:t>
            </a:r>
          </a:p>
        </p:txBody>
      </p:sp>
      <p:sp>
        <p:nvSpPr>
          <p:cNvPr id="9" name="TextBox 8"/>
          <p:cNvSpPr txBox="1"/>
          <p:nvPr/>
        </p:nvSpPr>
        <p:spPr>
          <a:xfrm>
            <a:off x="548640" y="6547104"/>
            <a:ext cx="11064240" cy="201168"/>
          </a:xfrm>
          <a:prstGeom prst="rect">
            <a:avLst/>
          </a:prstGeom>
          <a:noFill/>
        </p:spPr>
        <p:txBody>
          <a:bodyPr wrap="none">
            <a:spAutoFit/>
          </a:bodyPr>
          <a:lstStyle/>
          <a:p>
            <a:pPr algn="ctr"/>
            <a:r>
              <a:rPr sz="700">
                <a:solidFill>
                  <a:srgbClr val="ECDECD"/>
                </a:solidFill>
                <a:latin typeface="Aptos"/>
              </a:rPr>
              <a:t>Prepared for teaching and small group use - hymninfo.com</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D1E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g1.jpg"/>
          <p:cNvPicPr>
            <a:picLocks noChangeAspect="1"/>
          </p:cNvPicPr>
          <p:nvPr/>
        </p:nvPicPr>
        <p:blipFill>
          <a:blip r:embed="rId2"/>
          <a:stretch>
            <a:fillRect/>
          </a:stretch>
        </p:blipFill>
        <p:spPr>
          <a:xfrm>
            <a:off x="7452360" y="0"/>
            <a:ext cx="4736592" cy="6858000"/>
          </a:xfrm>
          <a:prstGeom prst="rect">
            <a:avLst/>
          </a:prstGeom>
        </p:spPr>
      </p:pic>
      <p:sp>
        <p:nvSpPr>
          <p:cNvPr id="4" name="Rectangle 3"/>
          <p:cNvSpPr/>
          <p:nvPr/>
        </p:nvSpPr>
        <p:spPr>
          <a:xfrm>
            <a:off x="475488" y="859536"/>
            <a:ext cx="6720840" cy="27432"/>
          </a:xfrm>
          <a:prstGeom prst="rect">
            <a:avLst/>
          </a:prstGeom>
          <a:solidFill>
            <a:srgbClr val="DAA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329184"/>
            <a:ext cx="6812280" cy="502920"/>
          </a:xfrm>
          <a:prstGeom prst="rect">
            <a:avLst/>
          </a:prstGeom>
          <a:noFill/>
        </p:spPr>
        <p:txBody>
          <a:bodyPr wrap="none">
            <a:spAutoFit/>
          </a:bodyPr>
          <a:lstStyle/>
          <a:p>
            <a:r>
              <a:rPr b="1" sz="2800">
                <a:solidFill>
                  <a:srgbClr val="FCF4E6"/>
                </a:solidFill>
                <a:latin typeface="Georgia"/>
              </a:rPr>
              <a:t>Hymn Identity</a:t>
            </a:r>
          </a:p>
        </p:txBody>
      </p:sp>
      <p:sp>
        <p:nvSpPr>
          <p:cNvPr id="6" name="TextBox 5"/>
          <p:cNvSpPr txBox="1"/>
          <p:nvPr/>
        </p:nvSpPr>
        <p:spPr>
          <a:xfrm>
            <a:off x="594360" y="932688"/>
            <a:ext cx="6629400" cy="320040"/>
          </a:xfrm>
          <a:prstGeom prst="rect">
            <a:avLst/>
          </a:prstGeom>
          <a:noFill/>
        </p:spPr>
        <p:txBody>
          <a:bodyPr wrap="none">
            <a:spAutoFit/>
          </a:bodyPr>
          <a:lstStyle/>
          <a:p>
            <a:r>
              <a:rPr sz="1300">
                <a:solidFill>
                  <a:srgbClr val="DAA848"/>
                </a:solidFill>
                <a:latin typeface="Aptos"/>
              </a:rPr>
              <a:t>A gospel song of practical discipleship</a:t>
            </a:r>
          </a:p>
        </p:txBody>
      </p:sp>
      <p:sp>
        <p:nvSpPr>
          <p:cNvPr id="7" name="Rounded Rectangle 6"/>
          <p:cNvSpPr/>
          <p:nvPr/>
        </p:nvSpPr>
        <p:spPr>
          <a:xfrm>
            <a:off x="548640" y="1280160"/>
            <a:ext cx="6775704" cy="4983480"/>
          </a:xfrm>
          <a:prstGeom prst="roundRect">
            <a:avLst/>
          </a:prstGeom>
          <a:solidFill>
            <a:srgbClr val="162B41"/>
          </a:solidFill>
          <a:ln>
            <a:solidFill>
              <a:srgbClr val="DAA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1417320"/>
            <a:ext cx="6537960" cy="4754880"/>
          </a:xfrm>
          <a:prstGeom prst="rect">
            <a:avLst/>
          </a:prstGeom>
          <a:noFill/>
        </p:spPr>
        <p:txBody>
          <a:bodyPr wrap="square" lIns="27432" rIns="27432">
            <a:spAutoFit/>
          </a:bodyPr>
          <a:lstStyle/>
          <a:p>
            <a:pPr>
              <a:lnSpc>
                <a:spcPct val="105000"/>
              </a:lnSpc>
              <a:spcAft>
                <a:spcPts val="700"/>
              </a:spcAft>
            </a:pPr>
            <a:r>
              <a:rPr sz="1520">
                <a:solidFill>
                  <a:srgbClr val="FCF4E6"/>
                </a:solidFill>
                <a:latin typeface="Aptos"/>
              </a:rPr>
              <a:t>• Title: Brighten the Corner Where You Are</a:t>
            </a:r>
          </a:p>
          <a:p>
            <a:pPr>
              <a:lnSpc>
                <a:spcPct val="105000"/>
              </a:lnSpc>
              <a:spcAft>
                <a:spcPts val="700"/>
              </a:spcAft>
            </a:pPr>
            <a:r>
              <a:rPr sz="1520">
                <a:solidFill>
                  <a:srgbClr val="FCF4E6"/>
                </a:solidFill>
                <a:latin typeface="Aptos"/>
              </a:rPr>
              <a:t>• First line: Do not wait until some deed of greatness you
may do</a:t>
            </a:r>
          </a:p>
          <a:p>
            <a:pPr>
              <a:lnSpc>
                <a:spcPct val="105000"/>
              </a:lnSpc>
              <a:spcAft>
                <a:spcPts val="700"/>
              </a:spcAft>
            </a:pPr>
            <a:r>
              <a:rPr sz="1520">
                <a:solidFill>
                  <a:srgbClr val="FCF4E6"/>
                </a:solidFill>
                <a:latin typeface="Aptos"/>
              </a:rPr>
              <a:t>• Text: Ina Duley Ogdon; Music: Charles Hutchinson Gabriel</a:t>
            </a:r>
          </a:p>
          <a:p>
            <a:pPr>
              <a:lnSpc>
                <a:spcPct val="105000"/>
              </a:lnSpc>
              <a:spcAft>
                <a:spcPts val="700"/>
              </a:spcAft>
            </a:pPr>
            <a:r>
              <a:rPr sz="1520">
                <a:solidFill>
                  <a:srgbClr val="FCF4E6"/>
                </a:solidFill>
                <a:latin typeface="Aptos"/>
              </a:rPr>
              <a:t>• Year: 1913</a:t>
            </a:r>
          </a:p>
          <a:p>
            <a:pPr>
              <a:lnSpc>
                <a:spcPct val="105000"/>
              </a:lnSpc>
              <a:spcAft>
                <a:spcPts val="700"/>
              </a:spcAft>
            </a:pPr>
            <a:r>
              <a:rPr sz="1520">
                <a:solidFill>
                  <a:srgbClr val="FCF4E6"/>
                </a:solidFill>
                <a:latin typeface="Aptos"/>
              </a:rPr>
              <a:t>• Themes: mission, Christian service, faithfulness, daily
discipleship, witness</a:t>
            </a:r>
          </a:p>
        </p:txBody>
      </p:sp>
      <p:sp>
        <p:nvSpPr>
          <p:cNvPr id="9" name="TextBox 8"/>
          <p:cNvSpPr txBox="1"/>
          <p:nvPr/>
        </p:nvSpPr>
        <p:spPr>
          <a:xfrm>
            <a:off x="548640" y="6547104"/>
            <a:ext cx="11064240" cy="201168"/>
          </a:xfrm>
          <a:prstGeom prst="rect">
            <a:avLst/>
          </a:prstGeom>
          <a:noFill/>
        </p:spPr>
        <p:txBody>
          <a:bodyPr wrap="none">
            <a:spAutoFit/>
          </a:bodyPr>
          <a:lstStyle/>
          <a:p>
            <a:pPr algn="ctr"/>
            <a:r>
              <a:rPr sz="700">
                <a:solidFill>
                  <a:srgbClr val="ECDECD"/>
                </a:solidFill>
                <a:latin typeface="Aptos"/>
              </a:rPr>
              <a:t>Prepared for teaching and small group use - hymninfo.com</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D1E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g2.jpg"/>
          <p:cNvPicPr>
            <a:picLocks noChangeAspect="1"/>
          </p:cNvPicPr>
          <p:nvPr/>
        </p:nvPicPr>
        <p:blipFill>
          <a:blip r:embed="rId2"/>
          <a:stretch>
            <a:fillRect/>
          </a:stretch>
        </p:blipFill>
        <p:spPr>
          <a:xfrm>
            <a:off x="7452360" y="0"/>
            <a:ext cx="4736592" cy="6858000"/>
          </a:xfrm>
          <a:prstGeom prst="rect">
            <a:avLst/>
          </a:prstGeom>
        </p:spPr>
      </p:pic>
      <p:sp>
        <p:nvSpPr>
          <p:cNvPr id="4" name="Rectangle 3"/>
          <p:cNvSpPr/>
          <p:nvPr/>
        </p:nvSpPr>
        <p:spPr>
          <a:xfrm>
            <a:off x="475488" y="859536"/>
            <a:ext cx="6720840" cy="27432"/>
          </a:xfrm>
          <a:prstGeom prst="rect">
            <a:avLst/>
          </a:prstGeom>
          <a:solidFill>
            <a:srgbClr val="DAA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329184"/>
            <a:ext cx="6812280" cy="502920"/>
          </a:xfrm>
          <a:prstGeom prst="rect">
            <a:avLst/>
          </a:prstGeom>
          <a:noFill/>
        </p:spPr>
        <p:txBody>
          <a:bodyPr wrap="none">
            <a:spAutoFit/>
          </a:bodyPr>
          <a:lstStyle/>
          <a:p>
            <a:r>
              <a:rPr b="1" sz="2800">
                <a:solidFill>
                  <a:srgbClr val="FCF4E6"/>
                </a:solidFill>
                <a:latin typeface="Georgia"/>
              </a:rPr>
              <a:t>Historical Setting</a:t>
            </a:r>
          </a:p>
        </p:txBody>
      </p:sp>
      <p:sp>
        <p:nvSpPr>
          <p:cNvPr id="6" name="TextBox 5"/>
          <p:cNvSpPr txBox="1"/>
          <p:nvPr/>
        </p:nvSpPr>
        <p:spPr>
          <a:xfrm>
            <a:off x="594360" y="932688"/>
            <a:ext cx="6629400" cy="320040"/>
          </a:xfrm>
          <a:prstGeom prst="rect">
            <a:avLst/>
          </a:prstGeom>
          <a:noFill/>
        </p:spPr>
        <p:txBody>
          <a:bodyPr wrap="none">
            <a:spAutoFit/>
          </a:bodyPr>
          <a:lstStyle/>
          <a:p>
            <a:r>
              <a:rPr sz="1300">
                <a:solidFill>
                  <a:srgbClr val="DAA848"/>
                </a:solidFill>
                <a:latin typeface="Aptos"/>
              </a:rPr>
              <a:t>Early twentieth-century American gospel song</a:t>
            </a:r>
          </a:p>
        </p:txBody>
      </p:sp>
      <p:sp>
        <p:nvSpPr>
          <p:cNvPr id="7" name="Rounded Rectangle 6"/>
          <p:cNvSpPr/>
          <p:nvPr/>
        </p:nvSpPr>
        <p:spPr>
          <a:xfrm>
            <a:off x="548640" y="1280160"/>
            <a:ext cx="6775704" cy="4983480"/>
          </a:xfrm>
          <a:prstGeom prst="roundRect">
            <a:avLst/>
          </a:prstGeom>
          <a:solidFill>
            <a:srgbClr val="162B41"/>
          </a:solidFill>
          <a:ln>
            <a:solidFill>
              <a:srgbClr val="DAA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1417320"/>
            <a:ext cx="6537960" cy="4754880"/>
          </a:xfrm>
          <a:prstGeom prst="rect">
            <a:avLst/>
          </a:prstGeom>
          <a:noFill/>
        </p:spPr>
        <p:txBody>
          <a:bodyPr wrap="square" lIns="27432" rIns="27432">
            <a:spAutoFit/>
          </a:bodyPr>
          <a:lstStyle/>
          <a:p>
            <a:pPr>
              <a:lnSpc>
                <a:spcPct val="105000"/>
              </a:lnSpc>
              <a:spcAft>
                <a:spcPts val="700"/>
              </a:spcAft>
            </a:pPr>
            <a:r>
              <a:rPr sz="1450">
                <a:solidFill>
                  <a:srgbClr val="FCF4E6"/>
                </a:solidFill>
                <a:latin typeface="Aptos"/>
              </a:rPr>
              <a:t>• Ina Duley Ogdon wrote words suited to Sunday school,
revival, and practical service settings.</a:t>
            </a:r>
          </a:p>
          <a:p>
            <a:pPr>
              <a:lnSpc>
                <a:spcPct val="105000"/>
              </a:lnSpc>
              <a:spcAft>
                <a:spcPts val="700"/>
              </a:spcAft>
            </a:pPr>
            <a:r>
              <a:rPr sz="1450">
                <a:solidFill>
                  <a:srgbClr val="FCF4E6"/>
                </a:solidFill>
                <a:latin typeface="Aptos"/>
              </a:rPr>
              <a:t>• Charles H. Gabriel supplied a bright gospel-song tune with
an easily remembered refrain.</a:t>
            </a:r>
          </a:p>
          <a:p>
            <a:pPr>
              <a:lnSpc>
                <a:spcPct val="105000"/>
              </a:lnSpc>
              <a:spcAft>
                <a:spcPts val="700"/>
              </a:spcAft>
            </a:pPr>
            <a:r>
              <a:rPr sz="1450">
                <a:solidFill>
                  <a:srgbClr val="FCF4E6"/>
                </a:solidFill>
                <a:latin typeface="Aptos"/>
              </a:rPr>
              <a:t>• The song was used to encourage ordinary believers to serve
where they stood.</a:t>
            </a:r>
          </a:p>
          <a:p>
            <a:pPr>
              <a:lnSpc>
                <a:spcPct val="105000"/>
              </a:lnSpc>
              <a:spcAft>
                <a:spcPts val="700"/>
              </a:spcAft>
            </a:pPr>
            <a:r>
              <a:rPr sz="1450">
                <a:solidFill>
                  <a:srgbClr val="FCF4E6"/>
                </a:solidFill>
                <a:latin typeface="Aptos"/>
              </a:rPr>
              <a:t>• Accounts of Ogdon’s caregiving season should be stated
cautiously, yet they fit the song’s pastoral emphasis.</a:t>
            </a:r>
          </a:p>
        </p:txBody>
      </p:sp>
      <p:sp>
        <p:nvSpPr>
          <p:cNvPr id="9" name="TextBox 8"/>
          <p:cNvSpPr txBox="1"/>
          <p:nvPr/>
        </p:nvSpPr>
        <p:spPr>
          <a:xfrm>
            <a:off x="548640" y="6547104"/>
            <a:ext cx="11064240" cy="201168"/>
          </a:xfrm>
          <a:prstGeom prst="rect">
            <a:avLst/>
          </a:prstGeom>
          <a:noFill/>
        </p:spPr>
        <p:txBody>
          <a:bodyPr wrap="none">
            <a:spAutoFit/>
          </a:bodyPr>
          <a:lstStyle/>
          <a:p>
            <a:pPr algn="ctr"/>
            <a:r>
              <a:rPr sz="700">
                <a:solidFill>
                  <a:srgbClr val="ECDECD"/>
                </a:solidFill>
                <a:latin typeface="Aptos"/>
              </a:rPr>
              <a:t>Prepared for teaching and small group use - hymninfo.com</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D1E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g3.jpg"/>
          <p:cNvPicPr>
            <a:picLocks noChangeAspect="1"/>
          </p:cNvPicPr>
          <p:nvPr/>
        </p:nvPicPr>
        <p:blipFill>
          <a:blip r:embed="rId2"/>
          <a:stretch>
            <a:fillRect/>
          </a:stretch>
        </p:blipFill>
        <p:spPr>
          <a:xfrm>
            <a:off x="7452360" y="0"/>
            <a:ext cx="4736592" cy="6858000"/>
          </a:xfrm>
          <a:prstGeom prst="rect">
            <a:avLst/>
          </a:prstGeom>
        </p:spPr>
      </p:pic>
      <p:sp>
        <p:nvSpPr>
          <p:cNvPr id="4" name="Rectangle 3"/>
          <p:cNvSpPr/>
          <p:nvPr/>
        </p:nvSpPr>
        <p:spPr>
          <a:xfrm>
            <a:off x="475488" y="859536"/>
            <a:ext cx="6720840" cy="27432"/>
          </a:xfrm>
          <a:prstGeom prst="rect">
            <a:avLst/>
          </a:prstGeom>
          <a:solidFill>
            <a:srgbClr val="DAA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329184"/>
            <a:ext cx="6812280" cy="502920"/>
          </a:xfrm>
          <a:prstGeom prst="rect">
            <a:avLst/>
          </a:prstGeom>
          <a:noFill/>
        </p:spPr>
        <p:txBody>
          <a:bodyPr wrap="none">
            <a:spAutoFit/>
          </a:bodyPr>
          <a:lstStyle/>
          <a:p>
            <a:r>
              <a:rPr b="1" sz="2800">
                <a:solidFill>
                  <a:srgbClr val="FCF4E6"/>
                </a:solidFill>
                <a:latin typeface="Georgia"/>
              </a:rPr>
              <a:t>Why This Hymn Matters Today</a:t>
            </a:r>
          </a:p>
        </p:txBody>
      </p:sp>
      <p:sp>
        <p:nvSpPr>
          <p:cNvPr id="6" name="TextBox 5"/>
          <p:cNvSpPr txBox="1"/>
          <p:nvPr/>
        </p:nvSpPr>
        <p:spPr>
          <a:xfrm>
            <a:off x="594360" y="932688"/>
            <a:ext cx="6629400" cy="320040"/>
          </a:xfrm>
          <a:prstGeom prst="rect">
            <a:avLst/>
          </a:prstGeom>
          <a:noFill/>
        </p:spPr>
        <p:txBody>
          <a:bodyPr wrap="none">
            <a:spAutoFit/>
          </a:bodyPr>
          <a:lstStyle/>
          <a:p>
            <a:r>
              <a:rPr sz="1300">
                <a:solidFill>
                  <a:srgbClr val="DAA848"/>
                </a:solidFill>
                <a:latin typeface="Aptos"/>
              </a:rPr>
              <a:t>A needed word for discouraged servants</a:t>
            </a:r>
          </a:p>
        </p:txBody>
      </p:sp>
      <p:sp>
        <p:nvSpPr>
          <p:cNvPr id="7" name="Rounded Rectangle 6"/>
          <p:cNvSpPr/>
          <p:nvPr/>
        </p:nvSpPr>
        <p:spPr>
          <a:xfrm>
            <a:off x="548640" y="1280160"/>
            <a:ext cx="6775704" cy="4983480"/>
          </a:xfrm>
          <a:prstGeom prst="roundRect">
            <a:avLst/>
          </a:prstGeom>
          <a:solidFill>
            <a:srgbClr val="162B41"/>
          </a:solidFill>
          <a:ln>
            <a:solidFill>
              <a:srgbClr val="DAA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1417320"/>
            <a:ext cx="6537960" cy="4754880"/>
          </a:xfrm>
          <a:prstGeom prst="rect">
            <a:avLst/>
          </a:prstGeom>
          <a:noFill/>
        </p:spPr>
        <p:txBody>
          <a:bodyPr wrap="square" lIns="27432" rIns="27432">
            <a:spAutoFit/>
          </a:bodyPr>
          <a:lstStyle/>
          <a:p>
            <a:pPr>
              <a:lnSpc>
                <a:spcPct val="105000"/>
              </a:lnSpc>
              <a:spcAft>
                <a:spcPts val="700"/>
              </a:spcAft>
            </a:pPr>
            <a:r>
              <a:rPr sz="1500">
                <a:solidFill>
                  <a:srgbClr val="FCF4E6"/>
                </a:solidFill>
                <a:latin typeface="Aptos"/>
              </a:rPr>
              <a:t>• Many believers wait for larger opportunities while
overlooking the neighbor, workplace, home, or church task
already before them.</a:t>
            </a:r>
          </a:p>
          <a:p>
            <a:pPr>
              <a:lnSpc>
                <a:spcPct val="105000"/>
              </a:lnSpc>
              <a:spcAft>
                <a:spcPts val="700"/>
              </a:spcAft>
            </a:pPr>
            <a:r>
              <a:rPr sz="1500">
                <a:solidFill>
                  <a:srgbClr val="FCF4E6"/>
                </a:solidFill>
                <a:latin typeface="Aptos"/>
              </a:rPr>
              <a:t>• The hymn dignifies small acts of obedience without making
them small in God’s sight.</a:t>
            </a:r>
          </a:p>
          <a:p>
            <a:pPr>
              <a:lnSpc>
                <a:spcPct val="105000"/>
              </a:lnSpc>
              <a:spcAft>
                <a:spcPts val="700"/>
              </a:spcAft>
            </a:pPr>
            <a:r>
              <a:rPr sz="1500">
                <a:solidFill>
                  <a:srgbClr val="FCF4E6"/>
                </a:solidFill>
                <a:latin typeface="Aptos"/>
              </a:rPr>
              <a:t>• Christian witness does not require applause; it requires
faithfulness, love, and availability.</a:t>
            </a:r>
          </a:p>
        </p:txBody>
      </p:sp>
      <p:sp>
        <p:nvSpPr>
          <p:cNvPr id="9" name="TextBox 8"/>
          <p:cNvSpPr txBox="1"/>
          <p:nvPr/>
        </p:nvSpPr>
        <p:spPr>
          <a:xfrm>
            <a:off x="548640" y="6547104"/>
            <a:ext cx="11064240" cy="201168"/>
          </a:xfrm>
          <a:prstGeom prst="rect">
            <a:avLst/>
          </a:prstGeom>
          <a:noFill/>
        </p:spPr>
        <p:txBody>
          <a:bodyPr wrap="none">
            <a:spAutoFit/>
          </a:bodyPr>
          <a:lstStyle/>
          <a:p>
            <a:pPr algn="ctr"/>
            <a:r>
              <a:rPr sz="700">
                <a:solidFill>
                  <a:srgbClr val="ECDECD"/>
                </a:solidFill>
                <a:latin typeface="Aptos"/>
              </a:rPr>
              <a:t>Prepared for teaching and small group use - hymninfo.com</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D1E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g6.jpg"/>
          <p:cNvPicPr>
            <a:picLocks noChangeAspect="1"/>
          </p:cNvPicPr>
          <p:nvPr/>
        </p:nvPicPr>
        <p:blipFill>
          <a:blip r:embed="rId2"/>
          <a:stretch>
            <a:fillRect/>
          </a:stretch>
        </p:blipFill>
        <p:spPr>
          <a:xfrm>
            <a:off x="7452360" y="0"/>
            <a:ext cx="4736592" cy="6858000"/>
          </a:xfrm>
          <a:prstGeom prst="rect">
            <a:avLst/>
          </a:prstGeom>
        </p:spPr>
      </p:pic>
      <p:sp>
        <p:nvSpPr>
          <p:cNvPr id="4" name="Rectangle 3"/>
          <p:cNvSpPr/>
          <p:nvPr/>
        </p:nvSpPr>
        <p:spPr>
          <a:xfrm>
            <a:off x="475488" y="859536"/>
            <a:ext cx="6720840" cy="27432"/>
          </a:xfrm>
          <a:prstGeom prst="rect">
            <a:avLst/>
          </a:prstGeom>
          <a:solidFill>
            <a:srgbClr val="DAA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329184"/>
            <a:ext cx="6812280" cy="502920"/>
          </a:xfrm>
          <a:prstGeom prst="rect">
            <a:avLst/>
          </a:prstGeom>
          <a:noFill/>
        </p:spPr>
        <p:txBody>
          <a:bodyPr wrap="none">
            <a:spAutoFit/>
          </a:bodyPr>
          <a:lstStyle/>
          <a:p>
            <a:r>
              <a:rPr b="1" sz="2800">
                <a:solidFill>
                  <a:srgbClr val="FCF4E6"/>
                </a:solidFill>
                <a:latin typeface="Georgia"/>
              </a:rPr>
              <a:t>Biblical Foundation: Let Your Light Shine</a:t>
            </a:r>
          </a:p>
        </p:txBody>
      </p:sp>
      <p:sp>
        <p:nvSpPr>
          <p:cNvPr id="6" name="TextBox 5"/>
          <p:cNvSpPr txBox="1"/>
          <p:nvPr/>
        </p:nvSpPr>
        <p:spPr>
          <a:xfrm>
            <a:off x="594360" y="932688"/>
            <a:ext cx="6629400" cy="320040"/>
          </a:xfrm>
          <a:prstGeom prst="rect">
            <a:avLst/>
          </a:prstGeom>
          <a:noFill/>
        </p:spPr>
        <p:txBody>
          <a:bodyPr wrap="none">
            <a:spAutoFit/>
          </a:bodyPr>
          <a:lstStyle/>
          <a:p>
            <a:r>
              <a:rPr sz="1300">
                <a:solidFill>
                  <a:srgbClr val="DAA848"/>
                </a:solidFill>
                <a:latin typeface="Aptos"/>
              </a:rPr>
              <a:t>Jesus connects visible goodness with the Father’s glory</a:t>
            </a:r>
          </a:p>
        </p:txBody>
      </p:sp>
      <p:sp>
        <p:nvSpPr>
          <p:cNvPr id="7" name="Rounded Rectangle 6"/>
          <p:cNvSpPr/>
          <p:nvPr/>
        </p:nvSpPr>
        <p:spPr>
          <a:xfrm>
            <a:off x="658368" y="1463040"/>
            <a:ext cx="6720840" cy="4023360"/>
          </a:xfrm>
          <a:prstGeom prst="roundRect">
            <a:avLst/>
          </a:prstGeom>
          <a:solidFill>
            <a:srgbClr val="162B41"/>
          </a:solidFill>
          <a:ln>
            <a:solidFill>
              <a:srgbClr val="DAA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96112" y="1828800"/>
            <a:ext cx="6263640" cy="2331720"/>
          </a:xfrm>
          <a:prstGeom prst="rect">
            <a:avLst/>
          </a:prstGeom>
          <a:noFill/>
        </p:spPr>
        <p:txBody>
          <a:bodyPr wrap="square">
            <a:spAutoFit/>
          </a:bodyPr>
          <a:lstStyle/>
          <a:p>
            <a:r>
              <a:rPr sz="2000" i="1">
                <a:solidFill>
                  <a:srgbClr val="FCF4E6"/>
                </a:solidFill>
                <a:latin typeface="Georgia"/>
              </a:rPr>
              <a:t>“Let your light shine before men, that they may
see your good works and glorify your Father who
is in heaven.”</a:t>
            </a:r>
          </a:p>
        </p:txBody>
      </p:sp>
      <p:sp>
        <p:nvSpPr>
          <p:cNvPr id="9" name="TextBox 8"/>
          <p:cNvSpPr txBox="1"/>
          <p:nvPr/>
        </p:nvSpPr>
        <p:spPr>
          <a:xfrm>
            <a:off x="914400" y="4617720"/>
            <a:ext cx="6263640" cy="320040"/>
          </a:xfrm>
          <a:prstGeom prst="rect">
            <a:avLst/>
          </a:prstGeom>
          <a:noFill/>
        </p:spPr>
        <p:txBody>
          <a:bodyPr wrap="none">
            <a:spAutoFit/>
          </a:bodyPr>
          <a:lstStyle/>
          <a:p>
            <a:r>
              <a:rPr sz="1500">
                <a:solidFill>
                  <a:srgbClr val="DAA848"/>
                </a:solidFill>
                <a:latin typeface="Aptos"/>
              </a:rPr>
              <a:t>Matthew 5:16</a:t>
            </a:r>
          </a:p>
        </p:txBody>
      </p:sp>
      <p:sp>
        <p:nvSpPr>
          <p:cNvPr id="10" name="TextBox 9"/>
          <p:cNvSpPr txBox="1"/>
          <p:nvPr/>
        </p:nvSpPr>
        <p:spPr>
          <a:xfrm>
            <a:off x="548640" y="6547104"/>
            <a:ext cx="11064240" cy="201168"/>
          </a:xfrm>
          <a:prstGeom prst="rect">
            <a:avLst/>
          </a:prstGeom>
          <a:noFill/>
        </p:spPr>
        <p:txBody>
          <a:bodyPr wrap="none">
            <a:spAutoFit/>
          </a:bodyPr>
          <a:lstStyle/>
          <a:p>
            <a:pPr algn="ctr"/>
            <a:r>
              <a:rPr sz="700">
                <a:solidFill>
                  <a:srgbClr val="ECDECD"/>
                </a:solidFill>
                <a:latin typeface="Aptos"/>
              </a:rPr>
              <a:t>Prepared for teaching and small group use - hymninfo.com</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D1E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g4.jpg"/>
          <p:cNvPicPr>
            <a:picLocks noChangeAspect="1"/>
          </p:cNvPicPr>
          <p:nvPr/>
        </p:nvPicPr>
        <p:blipFill>
          <a:blip r:embed="rId2"/>
          <a:stretch>
            <a:fillRect/>
          </a:stretch>
        </p:blipFill>
        <p:spPr>
          <a:xfrm>
            <a:off x="7452360" y="0"/>
            <a:ext cx="4736592" cy="6858000"/>
          </a:xfrm>
          <a:prstGeom prst="rect">
            <a:avLst/>
          </a:prstGeom>
        </p:spPr>
      </p:pic>
      <p:sp>
        <p:nvSpPr>
          <p:cNvPr id="4" name="Rectangle 3"/>
          <p:cNvSpPr/>
          <p:nvPr/>
        </p:nvSpPr>
        <p:spPr>
          <a:xfrm>
            <a:off x="475488" y="859536"/>
            <a:ext cx="6720840" cy="27432"/>
          </a:xfrm>
          <a:prstGeom prst="rect">
            <a:avLst/>
          </a:prstGeom>
          <a:solidFill>
            <a:srgbClr val="DAA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329184"/>
            <a:ext cx="6812280" cy="502920"/>
          </a:xfrm>
          <a:prstGeom prst="rect">
            <a:avLst/>
          </a:prstGeom>
          <a:noFill/>
        </p:spPr>
        <p:txBody>
          <a:bodyPr wrap="none">
            <a:spAutoFit/>
          </a:bodyPr>
          <a:lstStyle/>
          <a:p>
            <a:r>
              <a:rPr b="1" sz="2800">
                <a:solidFill>
                  <a:srgbClr val="FCF4E6"/>
                </a:solidFill>
                <a:latin typeface="Georgia"/>
              </a:rPr>
              <a:t>Biblical Foundation: Work as Service</a:t>
            </a:r>
          </a:p>
        </p:txBody>
      </p:sp>
      <p:sp>
        <p:nvSpPr>
          <p:cNvPr id="6" name="TextBox 5"/>
          <p:cNvSpPr txBox="1"/>
          <p:nvPr/>
        </p:nvSpPr>
        <p:spPr>
          <a:xfrm>
            <a:off x="594360" y="932688"/>
            <a:ext cx="6629400" cy="320040"/>
          </a:xfrm>
          <a:prstGeom prst="rect">
            <a:avLst/>
          </a:prstGeom>
          <a:noFill/>
        </p:spPr>
        <p:txBody>
          <a:bodyPr wrap="none">
            <a:spAutoFit/>
          </a:bodyPr>
          <a:lstStyle/>
          <a:p>
            <a:r>
              <a:rPr sz="1300">
                <a:solidFill>
                  <a:srgbClr val="DAA848"/>
                </a:solidFill>
                <a:latin typeface="Aptos"/>
              </a:rPr>
              <a:t>Ordinary duties can become worshipful obedience</a:t>
            </a:r>
          </a:p>
        </p:txBody>
      </p:sp>
      <p:sp>
        <p:nvSpPr>
          <p:cNvPr id="7" name="Rounded Rectangle 6"/>
          <p:cNvSpPr/>
          <p:nvPr/>
        </p:nvSpPr>
        <p:spPr>
          <a:xfrm>
            <a:off x="548640" y="1280160"/>
            <a:ext cx="6775704" cy="4983480"/>
          </a:xfrm>
          <a:prstGeom prst="roundRect">
            <a:avLst/>
          </a:prstGeom>
          <a:solidFill>
            <a:srgbClr val="162B41"/>
          </a:solidFill>
          <a:ln>
            <a:solidFill>
              <a:srgbClr val="DAA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1417320"/>
            <a:ext cx="6537960" cy="4754880"/>
          </a:xfrm>
          <a:prstGeom prst="rect">
            <a:avLst/>
          </a:prstGeom>
          <a:noFill/>
        </p:spPr>
        <p:txBody>
          <a:bodyPr wrap="square" lIns="27432" rIns="27432">
            <a:spAutoFit/>
          </a:bodyPr>
          <a:lstStyle/>
          <a:p>
            <a:pPr>
              <a:lnSpc>
                <a:spcPct val="105000"/>
              </a:lnSpc>
              <a:spcAft>
                <a:spcPts val="700"/>
              </a:spcAft>
            </a:pPr>
            <a:r>
              <a:rPr sz="1470">
                <a:solidFill>
                  <a:srgbClr val="FCF4E6"/>
                </a:solidFill>
                <a:latin typeface="Aptos"/>
              </a:rPr>
              <a:t>• Colossians 3:23-24 teaches believers to work heartily as
serving the Lord Christ.</a:t>
            </a:r>
          </a:p>
          <a:p>
            <a:pPr>
              <a:lnSpc>
                <a:spcPct val="105000"/>
              </a:lnSpc>
              <a:spcAft>
                <a:spcPts val="700"/>
              </a:spcAft>
            </a:pPr>
            <a:r>
              <a:rPr sz="1470">
                <a:solidFill>
                  <a:srgbClr val="FCF4E6"/>
                </a:solidFill>
                <a:latin typeface="Aptos"/>
              </a:rPr>
              <a:t>• Luke 16:10 places spiritual weight on faithfulness in what
seems little.</a:t>
            </a:r>
          </a:p>
          <a:p>
            <a:pPr>
              <a:lnSpc>
                <a:spcPct val="105000"/>
              </a:lnSpc>
              <a:spcAft>
                <a:spcPts val="700"/>
              </a:spcAft>
            </a:pPr>
            <a:r>
              <a:rPr sz="1470">
                <a:solidFill>
                  <a:srgbClr val="FCF4E6"/>
                </a:solidFill>
                <a:latin typeface="Aptos"/>
              </a:rPr>
              <a:t>• Galatians 6:9-10 calls the church to keep doing good as
opportunity comes.</a:t>
            </a:r>
          </a:p>
          <a:p>
            <a:pPr>
              <a:lnSpc>
                <a:spcPct val="105000"/>
              </a:lnSpc>
              <a:spcAft>
                <a:spcPts val="700"/>
              </a:spcAft>
            </a:pPr>
            <a:r>
              <a:rPr sz="1470">
                <a:solidFill>
                  <a:srgbClr val="FCF4E6"/>
                </a:solidFill>
                <a:latin typeface="Aptos"/>
              </a:rPr>
              <a:t>• Philippians 2:14-15 connects humble conduct with shining
as lights in the world.</a:t>
            </a:r>
          </a:p>
        </p:txBody>
      </p:sp>
      <p:sp>
        <p:nvSpPr>
          <p:cNvPr id="9" name="TextBox 8"/>
          <p:cNvSpPr txBox="1"/>
          <p:nvPr/>
        </p:nvSpPr>
        <p:spPr>
          <a:xfrm>
            <a:off x="548640" y="6547104"/>
            <a:ext cx="11064240" cy="201168"/>
          </a:xfrm>
          <a:prstGeom prst="rect">
            <a:avLst/>
          </a:prstGeom>
          <a:noFill/>
        </p:spPr>
        <p:txBody>
          <a:bodyPr wrap="none">
            <a:spAutoFit/>
          </a:bodyPr>
          <a:lstStyle/>
          <a:p>
            <a:pPr algn="ctr"/>
            <a:r>
              <a:rPr sz="700">
                <a:solidFill>
                  <a:srgbClr val="ECDECD"/>
                </a:solidFill>
                <a:latin typeface="Aptos"/>
              </a:rPr>
              <a:t>Prepared for teaching and small group use - hymninfo.com</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3.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685800" y="4315968"/>
            <a:ext cx="10835640" cy="1234440"/>
          </a:xfrm>
          <a:prstGeom prst="roundRect">
            <a:avLst/>
          </a:prstGeom>
          <a:solidFill>
            <a:srgbClr val="0D1E30"/>
          </a:solidFill>
          <a:ln>
            <a:solidFill>
              <a:srgbClr val="DAA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60120" y="4498848"/>
            <a:ext cx="10149840" cy="411480"/>
          </a:xfrm>
          <a:prstGeom prst="rect">
            <a:avLst/>
          </a:prstGeom>
          <a:noFill/>
        </p:spPr>
        <p:txBody>
          <a:bodyPr wrap="none">
            <a:spAutoFit/>
          </a:bodyPr>
          <a:lstStyle/>
          <a:p>
            <a:r>
              <a:rPr sz="3100" b="1">
                <a:solidFill>
                  <a:srgbClr val="FCF4E6"/>
                </a:solidFill>
                <a:latin typeface="Georgia"/>
              </a:rPr>
              <a:t>Song Movement</a:t>
            </a:r>
          </a:p>
        </p:txBody>
      </p:sp>
      <p:sp>
        <p:nvSpPr>
          <p:cNvPr id="5" name="TextBox 4"/>
          <p:cNvSpPr txBox="1"/>
          <p:nvPr/>
        </p:nvSpPr>
        <p:spPr>
          <a:xfrm>
            <a:off x="978408" y="5010912"/>
            <a:ext cx="10149840" cy="320040"/>
          </a:xfrm>
          <a:prstGeom prst="rect">
            <a:avLst/>
          </a:prstGeom>
          <a:noFill/>
        </p:spPr>
        <p:txBody>
          <a:bodyPr wrap="none">
            <a:spAutoFit/>
          </a:bodyPr>
          <a:lstStyle/>
          <a:p>
            <a:r>
              <a:rPr sz="1400">
                <a:solidFill>
                  <a:srgbClr val="DAA848"/>
                </a:solidFill>
                <a:latin typeface="Aptos"/>
              </a:rPr>
              <a:t>Faithfulness through ordinary places, small duties, and local witness.</a:t>
            </a:r>
          </a:p>
        </p:txBody>
      </p:sp>
      <p:sp>
        <p:nvSpPr>
          <p:cNvPr id="6" name="TextBox 5"/>
          <p:cNvSpPr txBox="1"/>
          <p:nvPr/>
        </p:nvSpPr>
        <p:spPr>
          <a:xfrm>
            <a:off x="548640" y="6547104"/>
            <a:ext cx="11064240" cy="201168"/>
          </a:xfrm>
          <a:prstGeom prst="rect">
            <a:avLst/>
          </a:prstGeom>
          <a:noFill/>
        </p:spPr>
        <p:txBody>
          <a:bodyPr wrap="none">
            <a:spAutoFit/>
          </a:bodyPr>
          <a:lstStyle/>
          <a:p>
            <a:pPr algn="ctr"/>
            <a:r>
              <a:rPr sz="700">
                <a:solidFill>
                  <a:srgbClr val="ECDECD"/>
                </a:solidFill>
                <a:latin typeface="Aptos"/>
              </a:rPr>
              <a:t>Prepared for teaching and small group use - hymninfo.com</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D1E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g2.jpg"/>
          <p:cNvPicPr>
            <a:picLocks noChangeAspect="1"/>
          </p:cNvPicPr>
          <p:nvPr/>
        </p:nvPicPr>
        <p:blipFill>
          <a:blip r:embed="rId2"/>
          <a:stretch>
            <a:fillRect/>
          </a:stretch>
        </p:blipFill>
        <p:spPr>
          <a:xfrm>
            <a:off x="7452360" y="0"/>
            <a:ext cx="4736592" cy="6858000"/>
          </a:xfrm>
          <a:prstGeom prst="rect">
            <a:avLst/>
          </a:prstGeom>
        </p:spPr>
      </p:pic>
      <p:sp>
        <p:nvSpPr>
          <p:cNvPr id="4" name="Rectangle 3"/>
          <p:cNvSpPr/>
          <p:nvPr/>
        </p:nvSpPr>
        <p:spPr>
          <a:xfrm>
            <a:off x="475488" y="859536"/>
            <a:ext cx="6720840" cy="27432"/>
          </a:xfrm>
          <a:prstGeom prst="rect">
            <a:avLst/>
          </a:prstGeom>
          <a:solidFill>
            <a:srgbClr val="DAA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329184"/>
            <a:ext cx="6812280" cy="502920"/>
          </a:xfrm>
          <a:prstGeom prst="rect">
            <a:avLst/>
          </a:prstGeom>
          <a:noFill/>
        </p:spPr>
        <p:txBody>
          <a:bodyPr wrap="none">
            <a:spAutoFit/>
          </a:bodyPr>
          <a:lstStyle/>
          <a:p>
            <a:r>
              <a:rPr b="1" sz="2800">
                <a:solidFill>
                  <a:srgbClr val="FCF4E6"/>
                </a:solidFill>
                <a:latin typeface="Georgia"/>
              </a:rPr>
              <a:t>Movement 1: Do Not Wait</a:t>
            </a:r>
          </a:p>
        </p:txBody>
      </p:sp>
      <p:sp>
        <p:nvSpPr>
          <p:cNvPr id="6" name="TextBox 5"/>
          <p:cNvSpPr txBox="1"/>
          <p:nvPr/>
        </p:nvSpPr>
        <p:spPr>
          <a:xfrm>
            <a:off x="594360" y="932688"/>
            <a:ext cx="6629400" cy="320040"/>
          </a:xfrm>
          <a:prstGeom prst="rect">
            <a:avLst/>
          </a:prstGeom>
          <a:noFill/>
        </p:spPr>
        <p:txBody>
          <a:bodyPr wrap="none">
            <a:spAutoFit/>
          </a:bodyPr>
          <a:lstStyle/>
          <a:p>
            <a:r>
              <a:rPr sz="1300">
                <a:solidFill>
                  <a:srgbClr val="DAA848"/>
                </a:solidFill>
                <a:latin typeface="Aptos"/>
              </a:rPr>
              <a:t>Faithfulness begins before the “great deed” appears</a:t>
            </a:r>
          </a:p>
        </p:txBody>
      </p:sp>
      <p:sp>
        <p:nvSpPr>
          <p:cNvPr id="7" name="Rounded Rectangle 6"/>
          <p:cNvSpPr/>
          <p:nvPr/>
        </p:nvSpPr>
        <p:spPr>
          <a:xfrm>
            <a:off x="548640" y="1280160"/>
            <a:ext cx="6775704" cy="4983480"/>
          </a:xfrm>
          <a:prstGeom prst="roundRect">
            <a:avLst/>
          </a:prstGeom>
          <a:solidFill>
            <a:srgbClr val="162B41"/>
          </a:solidFill>
          <a:ln>
            <a:solidFill>
              <a:srgbClr val="DAA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1417320"/>
            <a:ext cx="6537960" cy="4754880"/>
          </a:xfrm>
          <a:prstGeom prst="rect">
            <a:avLst/>
          </a:prstGeom>
          <a:noFill/>
        </p:spPr>
        <p:txBody>
          <a:bodyPr wrap="square" lIns="27432" rIns="27432">
            <a:spAutoFit/>
          </a:bodyPr>
          <a:lstStyle/>
          <a:p>
            <a:pPr>
              <a:lnSpc>
                <a:spcPct val="105000"/>
              </a:lnSpc>
              <a:spcAft>
                <a:spcPts val="700"/>
              </a:spcAft>
            </a:pPr>
            <a:r>
              <a:rPr sz="1480">
                <a:solidFill>
                  <a:srgbClr val="FCF4E6"/>
                </a:solidFill>
                <a:latin typeface="Aptos"/>
              </a:rPr>
              <a:t>• The opening idea challenges delay: do not postpone
obedience until life looks more visible.</a:t>
            </a:r>
          </a:p>
          <a:p>
            <a:pPr>
              <a:lnSpc>
                <a:spcPct val="105000"/>
              </a:lnSpc>
              <a:spcAft>
                <a:spcPts val="700"/>
              </a:spcAft>
            </a:pPr>
            <a:r>
              <a:rPr sz="1480">
                <a:solidFill>
                  <a:srgbClr val="FCF4E6"/>
                </a:solidFill>
                <a:latin typeface="Aptos"/>
              </a:rPr>
              <a:t>• The duties close at hand are not distractions from
service; they may be the service Christ has placed before
us.</a:t>
            </a:r>
          </a:p>
          <a:p>
            <a:pPr>
              <a:lnSpc>
                <a:spcPct val="105000"/>
              </a:lnSpc>
              <a:spcAft>
                <a:spcPts val="700"/>
              </a:spcAft>
            </a:pPr>
            <a:r>
              <a:rPr sz="1480">
                <a:solidFill>
                  <a:srgbClr val="FCF4E6"/>
                </a:solidFill>
                <a:latin typeface="Aptos"/>
              </a:rPr>
              <a:t>• Teaching emphasis: ask learners to name one nearby
responsibility they have treated as spiritually
insignificant.</a:t>
            </a:r>
          </a:p>
        </p:txBody>
      </p:sp>
      <p:sp>
        <p:nvSpPr>
          <p:cNvPr id="9" name="TextBox 8"/>
          <p:cNvSpPr txBox="1"/>
          <p:nvPr/>
        </p:nvSpPr>
        <p:spPr>
          <a:xfrm>
            <a:off x="548640" y="6547104"/>
            <a:ext cx="11064240" cy="201168"/>
          </a:xfrm>
          <a:prstGeom prst="rect">
            <a:avLst/>
          </a:prstGeom>
          <a:noFill/>
        </p:spPr>
        <p:txBody>
          <a:bodyPr wrap="none">
            <a:spAutoFit/>
          </a:bodyPr>
          <a:lstStyle/>
          <a:p>
            <a:pPr algn="ctr"/>
            <a:r>
              <a:rPr sz="700">
                <a:solidFill>
                  <a:srgbClr val="ECDECD"/>
                </a:solidFill>
                <a:latin typeface="Aptos"/>
              </a:rPr>
              <a:t>Prepared for teaching and small group use - hymninfo.com</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D1E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g4.jpg"/>
          <p:cNvPicPr>
            <a:picLocks noChangeAspect="1"/>
          </p:cNvPicPr>
          <p:nvPr/>
        </p:nvPicPr>
        <p:blipFill>
          <a:blip r:embed="rId2"/>
          <a:stretch>
            <a:fillRect/>
          </a:stretch>
        </p:blipFill>
        <p:spPr>
          <a:xfrm>
            <a:off x="7452360" y="0"/>
            <a:ext cx="4736592" cy="6858000"/>
          </a:xfrm>
          <a:prstGeom prst="rect">
            <a:avLst/>
          </a:prstGeom>
        </p:spPr>
      </p:pic>
      <p:sp>
        <p:nvSpPr>
          <p:cNvPr id="4" name="Rectangle 3"/>
          <p:cNvSpPr/>
          <p:nvPr/>
        </p:nvSpPr>
        <p:spPr>
          <a:xfrm>
            <a:off x="475488" y="859536"/>
            <a:ext cx="6720840" cy="27432"/>
          </a:xfrm>
          <a:prstGeom prst="rect">
            <a:avLst/>
          </a:prstGeom>
          <a:solidFill>
            <a:srgbClr val="DAA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329184"/>
            <a:ext cx="6812280" cy="502920"/>
          </a:xfrm>
          <a:prstGeom prst="rect">
            <a:avLst/>
          </a:prstGeom>
          <a:noFill/>
        </p:spPr>
        <p:txBody>
          <a:bodyPr wrap="none">
            <a:spAutoFit/>
          </a:bodyPr>
          <a:lstStyle/>
          <a:p>
            <a:r>
              <a:rPr b="1" sz="2800">
                <a:solidFill>
                  <a:srgbClr val="FCF4E6"/>
                </a:solidFill>
                <a:latin typeface="Georgia"/>
              </a:rPr>
              <a:t>Movement 2: Lift One Heart</a:t>
            </a:r>
          </a:p>
        </p:txBody>
      </p:sp>
      <p:sp>
        <p:nvSpPr>
          <p:cNvPr id="6" name="TextBox 5"/>
          <p:cNvSpPr txBox="1"/>
          <p:nvPr/>
        </p:nvSpPr>
        <p:spPr>
          <a:xfrm>
            <a:off x="594360" y="932688"/>
            <a:ext cx="6629400" cy="320040"/>
          </a:xfrm>
          <a:prstGeom prst="rect">
            <a:avLst/>
          </a:prstGeom>
          <a:noFill/>
        </p:spPr>
        <p:txBody>
          <a:bodyPr wrap="none">
            <a:spAutoFit/>
          </a:bodyPr>
          <a:lstStyle/>
          <a:p>
            <a:r>
              <a:rPr sz="1300">
                <a:solidFill>
                  <a:srgbClr val="DAA848"/>
                </a:solidFill>
                <a:latin typeface="Aptos"/>
              </a:rPr>
              <a:t>Encouragement is not wasted when one person receives it</a:t>
            </a:r>
          </a:p>
        </p:txBody>
      </p:sp>
      <p:sp>
        <p:nvSpPr>
          <p:cNvPr id="7" name="Rounded Rectangle 6"/>
          <p:cNvSpPr/>
          <p:nvPr/>
        </p:nvSpPr>
        <p:spPr>
          <a:xfrm>
            <a:off x="548640" y="1280160"/>
            <a:ext cx="6775704" cy="4983480"/>
          </a:xfrm>
          <a:prstGeom prst="roundRect">
            <a:avLst/>
          </a:prstGeom>
          <a:solidFill>
            <a:srgbClr val="162B41"/>
          </a:solidFill>
          <a:ln>
            <a:solidFill>
              <a:srgbClr val="DAA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1417320"/>
            <a:ext cx="6537960" cy="4754880"/>
          </a:xfrm>
          <a:prstGeom prst="rect">
            <a:avLst/>
          </a:prstGeom>
          <a:noFill/>
        </p:spPr>
        <p:txBody>
          <a:bodyPr wrap="square" lIns="27432" rIns="27432">
            <a:spAutoFit/>
          </a:bodyPr>
          <a:lstStyle/>
          <a:p>
            <a:pPr>
              <a:lnSpc>
                <a:spcPct val="105000"/>
              </a:lnSpc>
              <a:spcAft>
                <a:spcPts val="700"/>
              </a:spcAft>
            </a:pPr>
            <a:r>
              <a:rPr sz="1500">
                <a:solidFill>
                  <a:srgbClr val="FCF4E6"/>
                </a:solidFill>
                <a:latin typeface="Aptos"/>
              </a:rPr>
              <a:t>• The hymn pictures a cloudy place that can be cleared by
humble cheer and unselfish attention.</a:t>
            </a:r>
          </a:p>
          <a:p>
            <a:pPr>
              <a:lnSpc>
                <a:spcPct val="105000"/>
              </a:lnSpc>
              <a:spcAft>
                <a:spcPts val="700"/>
              </a:spcAft>
            </a:pPr>
            <a:r>
              <a:rPr sz="1500">
                <a:solidFill>
                  <a:srgbClr val="FCF4E6"/>
                </a:solidFill>
                <a:latin typeface="Aptos"/>
              </a:rPr>
              <a:t>• This is not shallow optimism; it is Christian kindness
offered in a weary world.</a:t>
            </a:r>
          </a:p>
          <a:p>
            <a:pPr>
              <a:lnSpc>
                <a:spcPct val="105000"/>
              </a:lnSpc>
              <a:spcAft>
                <a:spcPts val="700"/>
              </a:spcAft>
            </a:pPr>
            <a:r>
              <a:rPr sz="1500">
                <a:solidFill>
                  <a:srgbClr val="FCF4E6"/>
                </a:solidFill>
                <a:latin typeface="Aptos"/>
              </a:rPr>
              <a:t>• Teaching emphasis: one heart strengthened in Christ is a
meaningful work of grace.</a:t>
            </a:r>
          </a:p>
        </p:txBody>
      </p:sp>
      <p:sp>
        <p:nvSpPr>
          <p:cNvPr id="9" name="TextBox 8"/>
          <p:cNvSpPr txBox="1"/>
          <p:nvPr/>
        </p:nvSpPr>
        <p:spPr>
          <a:xfrm>
            <a:off x="548640" y="6547104"/>
            <a:ext cx="11064240" cy="201168"/>
          </a:xfrm>
          <a:prstGeom prst="rect">
            <a:avLst/>
          </a:prstGeom>
          <a:noFill/>
        </p:spPr>
        <p:txBody>
          <a:bodyPr wrap="none">
            <a:spAutoFit/>
          </a:bodyPr>
          <a:lstStyle/>
          <a:p>
            <a:pPr algn="ctr"/>
            <a:r>
              <a:rPr sz="700">
                <a:solidFill>
                  <a:srgbClr val="ECDECD"/>
                </a:solidFill>
                <a:latin typeface="Aptos"/>
              </a:rPr>
              <a:t>Prepared for teaching and small group use - hymninfo.com</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D1E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g1.jpg"/>
          <p:cNvPicPr>
            <a:picLocks noChangeAspect="1"/>
          </p:cNvPicPr>
          <p:nvPr/>
        </p:nvPicPr>
        <p:blipFill>
          <a:blip r:embed="rId2"/>
          <a:stretch>
            <a:fillRect/>
          </a:stretch>
        </p:blipFill>
        <p:spPr>
          <a:xfrm>
            <a:off x="7452360" y="0"/>
            <a:ext cx="4736592" cy="6858000"/>
          </a:xfrm>
          <a:prstGeom prst="rect">
            <a:avLst/>
          </a:prstGeom>
        </p:spPr>
      </p:pic>
      <p:sp>
        <p:nvSpPr>
          <p:cNvPr id="4" name="Rectangle 3"/>
          <p:cNvSpPr/>
          <p:nvPr/>
        </p:nvSpPr>
        <p:spPr>
          <a:xfrm>
            <a:off x="475488" y="859536"/>
            <a:ext cx="6720840" cy="27432"/>
          </a:xfrm>
          <a:prstGeom prst="rect">
            <a:avLst/>
          </a:prstGeom>
          <a:solidFill>
            <a:srgbClr val="DAA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329184"/>
            <a:ext cx="6812280" cy="502920"/>
          </a:xfrm>
          <a:prstGeom prst="rect">
            <a:avLst/>
          </a:prstGeom>
          <a:noFill/>
        </p:spPr>
        <p:txBody>
          <a:bodyPr wrap="none">
            <a:spAutoFit/>
          </a:bodyPr>
          <a:lstStyle/>
          <a:p>
            <a:r>
              <a:rPr b="1" sz="2800">
                <a:solidFill>
                  <a:srgbClr val="FCF4E6"/>
                </a:solidFill>
                <a:latin typeface="Georgia"/>
              </a:rPr>
              <a:t>Movement 3: Use What You Have</a:t>
            </a:r>
          </a:p>
        </p:txBody>
      </p:sp>
      <p:sp>
        <p:nvSpPr>
          <p:cNvPr id="6" name="TextBox 5"/>
          <p:cNvSpPr txBox="1"/>
          <p:nvPr/>
        </p:nvSpPr>
        <p:spPr>
          <a:xfrm>
            <a:off x="594360" y="932688"/>
            <a:ext cx="6629400" cy="320040"/>
          </a:xfrm>
          <a:prstGeom prst="rect">
            <a:avLst/>
          </a:prstGeom>
          <a:noFill/>
        </p:spPr>
        <p:txBody>
          <a:bodyPr wrap="none">
            <a:spAutoFit/>
          </a:bodyPr>
          <a:lstStyle/>
          <a:p>
            <a:r>
              <a:rPr sz="1300">
                <a:solidFill>
                  <a:srgbClr val="DAA848"/>
                </a:solidFill>
                <a:latin typeface="Aptos"/>
              </a:rPr>
              <a:t>Talents become ministry when offered to Christ</a:t>
            </a:r>
          </a:p>
        </p:txBody>
      </p:sp>
      <p:sp>
        <p:nvSpPr>
          <p:cNvPr id="7" name="Rounded Rectangle 6"/>
          <p:cNvSpPr/>
          <p:nvPr/>
        </p:nvSpPr>
        <p:spPr>
          <a:xfrm>
            <a:off x="548640" y="1280160"/>
            <a:ext cx="6775704" cy="4983480"/>
          </a:xfrm>
          <a:prstGeom prst="roundRect">
            <a:avLst/>
          </a:prstGeom>
          <a:solidFill>
            <a:srgbClr val="162B41"/>
          </a:solidFill>
          <a:ln>
            <a:solidFill>
              <a:srgbClr val="DAA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1417320"/>
            <a:ext cx="6537960" cy="4754880"/>
          </a:xfrm>
          <a:prstGeom prst="rect">
            <a:avLst/>
          </a:prstGeom>
          <a:noFill/>
        </p:spPr>
        <p:txBody>
          <a:bodyPr wrap="square" lIns="27432" rIns="27432">
            <a:spAutoFit/>
          </a:bodyPr>
          <a:lstStyle/>
          <a:p>
            <a:pPr>
              <a:lnSpc>
                <a:spcPct val="105000"/>
              </a:lnSpc>
              <a:spcAft>
                <a:spcPts val="700"/>
              </a:spcAft>
            </a:pPr>
            <a:r>
              <a:rPr sz="1500">
                <a:solidFill>
                  <a:srgbClr val="FCF4E6"/>
                </a:solidFill>
                <a:latin typeface="Aptos"/>
              </a:rPr>
              <a:t>• The final movement urges believers to find need where they
already are.</a:t>
            </a:r>
          </a:p>
          <a:p>
            <a:pPr>
              <a:lnSpc>
                <a:spcPct val="105000"/>
              </a:lnSpc>
              <a:spcAft>
                <a:spcPts val="700"/>
              </a:spcAft>
            </a:pPr>
            <a:r>
              <a:rPr sz="1500">
                <a:solidFill>
                  <a:srgbClr val="FCF4E6"/>
                </a:solidFill>
                <a:latin typeface="Aptos"/>
              </a:rPr>
              <a:t>• It connects humble hands, spiritual nourishment, and the
witness of Christ as the bright morning star.</a:t>
            </a:r>
          </a:p>
          <a:p>
            <a:pPr>
              <a:lnSpc>
                <a:spcPct val="105000"/>
              </a:lnSpc>
              <a:spcAft>
                <a:spcPts val="700"/>
              </a:spcAft>
            </a:pPr>
            <a:r>
              <a:rPr sz="1500">
                <a:solidFill>
                  <a:srgbClr val="FCF4E6"/>
                </a:solidFill>
                <a:latin typeface="Aptos"/>
              </a:rPr>
              <a:t>• Teaching emphasis: God often uses ordinary ability before
He enlarges responsibility.</a:t>
            </a:r>
          </a:p>
        </p:txBody>
      </p:sp>
      <p:sp>
        <p:nvSpPr>
          <p:cNvPr id="9" name="TextBox 8"/>
          <p:cNvSpPr txBox="1"/>
          <p:nvPr/>
        </p:nvSpPr>
        <p:spPr>
          <a:xfrm>
            <a:off x="548640" y="6547104"/>
            <a:ext cx="11064240" cy="201168"/>
          </a:xfrm>
          <a:prstGeom prst="rect">
            <a:avLst/>
          </a:prstGeom>
          <a:noFill/>
        </p:spPr>
        <p:txBody>
          <a:bodyPr wrap="none">
            <a:spAutoFit/>
          </a:bodyPr>
          <a:lstStyle/>
          <a:p>
            <a:pPr algn="ctr"/>
            <a:r>
              <a:rPr sz="700">
                <a:solidFill>
                  <a:srgbClr val="ECDECD"/>
                </a:solidFill>
                <a:latin typeface="Aptos"/>
              </a:rPr>
              <a:t>Prepared for teaching and small group use - hymninfo.com</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D1E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g5.jpg"/>
          <p:cNvPicPr>
            <a:picLocks noChangeAspect="1"/>
          </p:cNvPicPr>
          <p:nvPr/>
        </p:nvPicPr>
        <p:blipFill>
          <a:blip r:embed="rId2"/>
          <a:stretch>
            <a:fillRect/>
          </a:stretch>
        </p:blipFill>
        <p:spPr>
          <a:xfrm>
            <a:off x="7452360" y="0"/>
            <a:ext cx="4736592" cy="6858000"/>
          </a:xfrm>
          <a:prstGeom prst="rect">
            <a:avLst/>
          </a:prstGeom>
        </p:spPr>
      </p:pic>
      <p:sp>
        <p:nvSpPr>
          <p:cNvPr id="4" name="Rectangle 3"/>
          <p:cNvSpPr/>
          <p:nvPr/>
        </p:nvSpPr>
        <p:spPr>
          <a:xfrm>
            <a:off x="475488" y="859536"/>
            <a:ext cx="6720840" cy="27432"/>
          </a:xfrm>
          <a:prstGeom prst="rect">
            <a:avLst/>
          </a:prstGeom>
          <a:solidFill>
            <a:srgbClr val="DAA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329184"/>
            <a:ext cx="6812280" cy="502920"/>
          </a:xfrm>
          <a:prstGeom prst="rect">
            <a:avLst/>
          </a:prstGeom>
          <a:noFill/>
        </p:spPr>
        <p:txBody>
          <a:bodyPr wrap="none">
            <a:spAutoFit/>
          </a:bodyPr>
          <a:lstStyle/>
          <a:p>
            <a:r>
              <a:rPr b="1" sz="2800">
                <a:solidFill>
                  <a:srgbClr val="FCF4E6"/>
                </a:solidFill>
                <a:latin typeface="Georgia"/>
              </a:rPr>
              <a:t>Refrain Study</a:t>
            </a:r>
          </a:p>
        </p:txBody>
      </p:sp>
      <p:sp>
        <p:nvSpPr>
          <p:cNvPr id="6" name="TextBox 5"/>
          <p:cNvSpPr txBox="1"/>
          <p:nvPr/>
        </p:nvSpPr>
        <p:spPr>
          <a:xfrm>
            <a:off x="594360" y="932688"/>
            <a:ext cx="6629400" cy="320040"/>
          </a:xfrm>
          <a:prstGeom prst="rect">
            <a:avLst/>
          </a:prstGeom>
          <a:noFill/>
        </p:spPr>
        <p:txBody>
          <a:bodyPr wrap="none">
            <a:spAutoFit/>
          </a:bodyPr>
          <a:lstStyle/>
          <a:p>
            <a:r>
              <a:rPr sz="1300">
                <a:solidFill>
                  <a:srgbClr val="DAA848"/>
                </a:solidFill>
                <a:latin typeface="Aptos"/>
              </a:rPr>
              <a:t>A repeated exhortation for local witness</a:t>
            </a:r>
          </a:p>
        </p:txBody>
      </p:sp>
      <p:sp>
        <p:nvSpPr>
          <p:cNvPr id="7" name="Rounded Rectangle 6"/>
          <p:cNvSpPr/>
          <p:nvPr/>
        </p:nvSpPr>
        <p:spPr>
          <a:xfrm>
            <a:off x="548640" y="1280160"/>
            <a:ext cx="6775704" cy="4983480"/>
          </a:xfrm>
          <a:prstGeom prst="roundRect">
            <a:avLst/>
          </a:prstGeom>
          <a:solidFill>
            <a:srgbClr val="162B41"/>
          </a:solidFill>
          <a:ln>
            <a:solidFill>
              <a:srgbClr val="DAA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1417320"/>
            <a:ext cx="6537960" cy="4754880"/>
          </a:xfrm>
          <a:prstGeom prst="rect">
            <a:avLst/>
          </a:prstGeom>
          <a:noFill/>
        </p:spPr>
        <p:txBody>
          <a:bodyPr wrap="square" lIns="27432" rIns="27432">
            <a:spAutoFit/>
          </a:bodyPr>
          <a:lstStyle/>
          <a:p>
            <a:pPr>
              <a:lnSpc>
                <a:spcPct val="105000"/>
              </a:lnSpc>
              <a:spcAft>
                <a:spcPts val="700"/>
              </a:spcAft>
            </a:pPr>
            <a:r>
              <a:rPr sz="1480">
                <a:solidFill>
                  <a:srgbClr val="FCF4E6"/>
                </a:solidFill>
                <a:latin typeface="Aptos"/>
              </a:rPr>
              <a:t>• The refrain’s repeated command functions like a
congregational charge: shine here, not only somewhere
else.</a:t>
            </a:r>
          </a:p>
          <a:p>
            <a:pPr>
              <a:lnSpc>
                <a:spcPct val="105000"/>
              </a:lnSpc>
              <a:spcAft>
                <a:spcPts val="700"/>
              </a:spcAft>
            </a:pPr>
            <a:r>
              <a:rPr sz="1480">
                <a:solidFill>
                  <a:srgbClr val="FCF4E6"/>
                </a:solidFill>
                <a:latin typeface="Aptos"/>
              </a:rPr>
              <a:t>• The harbor image suggests that a small light may help
guide someone in danger or confusion.</a:t>
            </a:r>
          </a:p>
          <a:p>
            <a:pPr>
              <a:lnSpc>
                <a:spcPct val="105000"/>
              </a:lnSpc>
              <a:spcAft>
                <a:spcPts val="700"/>
              </a:spcAft>
            </a:pPr>
            <a:r>
              <a:rPr sz="1480">
                <a:solidFill>
                  <a:srgbClr val="FCF4E6"/>
                </a:solidFill>
                <a:latin typeface="Aptos"/>
              </a:rPr>
              <a:t>• Repetition makes the song useful as a practical closing
response after a lesson on service.</a:t>
            </a:r>
          </a:p>
        </p:txBody>
      </p:sp>
      <p:sp>
        <p:nvSpPr>
          <p:cNvPr id="9" name="TextBox 8"/>
          <p:cNvSpPr txBox="1"/>
          <p:nvPr/>
        </p:nvSpPr>
        <p:spPr>
          <a:xfrm>
            <a:off x="548640" y="6547104"/>
            <a:ext cx="11064240" cy="201168"/>
          </a:xfrm>
          <a:prstGeom prst="rect">
            <a:avLst/>
          </a:prstGeom>
          <a:noFill/>
        </p:spPr>
        <p:txBody>
          <a:bodyPr wrap="none">
            <a:spAutoFit/>
          </a:bodyPr>
          <a:lstStyle/>
          <a:p>
            <a:pPr algn="ctr"/>
            <a:r>
              <a:rPr sz="700">
                <a:solidFill>
                  <a:srgbClr val="ECDECD"/>
                </a:solidFill>
                <a:latin typeface="Aptos"/>
              </a:rPr>
              <a:t>Prepared for teaching and small group use - hymninfo.com</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6.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685800" y="4315968"/>
            <a:ext cx="10835640" cy="1234440"/>
          </a:xfrm>
          <a:prstGeom prst="roundRect">
            <a:avLst/>
          </a:prstGeom>
          <a:solidFill>
            <a:srgbClr val="0D1E30"/>
          </a:solidFill>
          <a:ln>
            <a:solidFill>
              <a:srgbClr val="DAA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60120" y="4498848"/>
            <a:ext cx="10149840" cy="411480"/>
          </a:xfrm>
          <a:prstGeom prst="rect">
            <a:avLst/>
          </a:prstGeom>
          <a:noFill/>
        </p:spPr>
        <p:txBody>
          <a:bodyPr wrap="none">
            <a:spAutoFit/>
          </a:bodyPr>
          <a:lstStyle/>
          <a:p>
            <a:r>
              <a:rPr sz="3100" b="1">
                <a:solidFill>
                  <a:srgbClr val="FCF4E6"/>
                </a:solidFill>
                <a:latin typeface="Georgia"/>
              </a:rPr>
              <a:t>Theological Themes</a:t>
            </a:r>
          </a:p>
        </p:txBody>
      </p:sp>
      <p:sp>
        <p:nvSpPr>
          <p:cNvPr id="5" name="TextBox 4"/>
          <p:cNvSpPr txBox="1"/>
          <p:nvPr/>
        </p:nvSpPr>
        <p:spPr>
          <a:xfrm>
            <a:off x="978408" y="5010912"/>
            <a:ext cx="10149840" cy="320040"/>
          </a:xfrm>
          <a:prstGeom prst="rect">
            <a:avLst/>
          </a:prstGeom>
          <a:noFill/>
        </p:spPr>
        <p:txBody>
          <a:bodyPr wrap="none">
            <a:spAutoFit/>
          </a:bodyPr>
          <a:lstStyle/>
          <a:p>
            <a:r>
              <a:rPr sz="1400">
                <a:solidFill>
                  <a:srgbClr val="DAA848"/>
                </a:solidFill>
                <a:latin typeface="Aptos"/>
              </a:rPr>
              <a:t>Vocation, witness, opportunity, and perseverance in doing good.</a:t>
            </a:r>
          </a:p>
        </p:txBody>
      </p:sp>
      <p:sp>
        <p:nvSpPr>
          <p:cNvPr id="6" name="TextBox 5"/>
          <p:cNvSpPr txBox="1"/>
          <p:nvPr/>
        </p:nvSpPr>
        <p:spPr>
          <a:xfrm>
            <a:off x="548640" y="6547104"/>
            <a:ext cx="11064240" cy="201168"/>
          </a:xfrm>
          <a:prstGeom prst="rect">
            <a:avLst/>
          </a:prstGeom>
          <a:noFill/>
        </p:spPr>
        <p:txBody>
          <a:bodyPr wrap="none">
            <a:spAutoFit/>
          </a:bodyPr>
          <a:lstStyle/>
          <a:p>
            <a:pPr algn="ctr"/>
            <a:r>
              <a:rPr sz="700">
                <a:solidFill>
                  <a:srgbClr val="ECDECD"/>
                </a:solidFill>
                <a:latin typeface="Aptos"/>
              </a:rPr>
              <a:t>Prepared for teaching and small group use - hymninfo.com</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D1E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g3.jpg"/>
          <p:cNvPicPr>
            <a:picLocks noChangeAspect="1"/>
          </p:cNvPicPr>
          <p:nvPr/>
        </p:nvPicPr>
        <p:blipFill>
          <a:blip r:embed="rId2"/>
          <a:stretch>
            <a:fillRect/>
          </a:stretch>
        </p:blipFill>
        <p:spPr>
          <a:xfrm>
            <a:off x="7452360" y="0"/>
            <a:ext cx="4736592" cy="6858000"/>
          </a:xfrm>
          <a:prstGeom prst="rect">
            <a:avLst/>
          </a:prstGeom>
        </p:spPr>
      </p:pic>
      <p:sp>
        <p:nvSpPr>
          <p:cNvPr id="4" name="Rectangle 3"/>
          <p:cNvSpPr/>
          <p:nvPr/>
        </p:nvSpPr>
        <p:spPr>
          <a:xfrm>
            <a:off x="475488" y="859536"/>
            <a:ext cx="6720840" cy="27432"/>
          </a:xfrm>
          <a:prstGeom prst="rect">
            <a:avLst/>
          </a:prstGeom>
          <a:solidFill>
            <a:srgbClr val="DAA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329184"/>
            <a:ext cx="6812280" cy="502920"/>
          </a:xfrm>
          <a:prstGeom prst="rect">
            <a:avLst/>
          </a:prstGeom>
          <a:noFill/>
        </p:spPr>
        <p:txBody>
          <a:bodyPr wrap="none">
            <a:spAutoFit/>
          </a:bodyPr>
          <a:lstStyle/>
          <a:p>
            <a:r>
              <a:rPr b="1" sz="2800">
                <a:solidFill>
                  <a:srgbClr val="FCF4E6"/>
                </a:solidFill>
                <a:latin typeface="Georgia"/>
              </a:rPr>
              <a:t>Theme: Vocation in Ordinary Life</a:t>
            </a:r>
          </a:p>
        </p:txBody>
      </p:sp>
      <p:sp>
        <p:nvSpPr>
          <p:cNvPr id="6" name="TextBox 5"/>
          <p:cNvSpPr txBox="1"/>
          <p:nvPr/>
        </p:nvSpPr>
        <p:spPr>
          <a:xfrm>
            <a:off x="594360" y="932688"/>
            <a:ext cx="6629400" cy="320040"/>
          </a:xfrm>
          <a:prstGeom prst="rect">
            <a:avLst/>
          </a:prstGeom>
          <a:noFill/>
        </p:spPr>
        <p:txBody>
          <a:bodyPr wrap="none">
            <a:spAutoFit/>
          </a:bodyPr>
          <a:lstStyle/>
          <a:p>
            <a:r>
              <a:rPr sz="1300">
                <a:solidFill>
                  <a:srgbClr val="DAA848"/>
                </a:solidFill>
                <a:latin typeface="Aptos"/>
              </a:rPr>
              <a:t>Every believer has a corner of service</a:t>
            </a:r>
          </a:p>
        </p:txBody>
      </p:sp>
      <p:sp>
        <p:nvSpPr>
          <p:cNvPr id="7" name="Rounded Rectangle 6"/>
          <p:cNvSpPr/>
          <p:nvPr/>
        </p:nvSpPr>
        <p:spPr>
          <a:xfrm>
            <a:off x="548640" y="1280160"/>
            <a:ext cx="6775704" cy="4983480"/>
          </a:xfrm>
          <a:prstGeom prst="roundRect">
            <a:avLst/>
          </a:prstGeom>
          <a:solidFill>
            <a:srgbClr val="162B41"/>
          </a:solidFill>
          <a:ln>
            <a:solidFill>
              <a:srgbClr val="DAA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1417320"/>
            <a:ext cx="6537960" cy="4754880"/>
          </a:xfrm>
          <a:prstGeom prst="rect">
            <a:avLst/>
          </a:prstGeom>
          <a:noFill/>
        </p:spPr>
        <p:txBody>
          <a:bodyPr wrap="square" lIns="27432" rIns="27432">
            <a:spAutoFit/>
          </a:bodyPr>
          <a:lstStyle/>
          <a:p>
            <a:pPr>
              <a:lnSpc>
                <a:spcPct val="105000"/>
              </a:lnSpc>
              <a:spcAft>
                <a:spcPts val="700"/>
              </a:spcAft>
            </a:pPr>
            <a:r>
              <a:rPr sz="1480">
                <a:solidFill>
                  <a:srgbClr val="FCF4E6"/>
                </a:solidFill>
                <a:latin typeface="Aptos"/>
              </a:rPr>
              <a:t>• Christian vocation includes home, work, church, school,
caregiving, friendship, neighborhood, and unseen
responsibilities.</a:t>
            </a:r>
          </a:p>
          <a:p>
            <a:pPr>
              <a:lnSpc>
                <a:spcPct val="105000"/>
              </a:lnSpc>
              <a:spcAft>
                <a:spcPts val="700"/>
              </a:spcAft>
            </a:pPr>
            <a:r>
              <a:rPr sz="1480">
                <a:solidFill>
                  <a:srgbClr val="FCF4E6"/>
                </a:solidFill>
                <a:latin typeface="Aptos"/>
              </a:rPr>
              <a:t>• The hymn does not dismiss wider mission; it refuses to
neglect nearby obedience.</a:t>
            </a:r>
          </a:p>
          <a:p>
            <a:pPr>
              <a:lnSpc>
                <a:spcPct val="105000"/>
              </a:lnSpc>
              <a:spcAft>
                <a:spcPts val="700"/>
              </a:spcAft>
            </a:pPr>
            <a:r>
              <a:rPr sz="1480">
                <a:solidFill>
                  <a:srgbClr val="FCF4E6"/>
                </a:solidFill>
                <a:latin typeface="Aptos"/>
              </a:rPr>
              <a:t>• A faithful corner is not a lesser calling when Christ is
served there.</a:t>
            </a:r>
          </a:p>
        </p:txBody>
      </p:sp>
      <p:sp>
        <p:nvSpPr>
          <p:cNvPr id="9" name="TextBox 8"/>
          <p:cNvSpPr txBox="1"/>
          <p:nvPr/>
        </p:nvSpPr>
        <p:spPr>
          <a:xfrm>
            <a:off x="548640" y="6547104"/>
            <a:ext cx="11064240" cy="201168"/>
          </a:xfrm>
          <a:prstGeom prst="rect">
            <a:avLst/>
          </a:prstGeom>
          <a:noFill/>
        </p:spPr>
        <p:txBody>
          <a:bodyPr wrap="none">
            <a:spAutoFit/>
          </a:bodyPr>
          <a:lstStyle/>
          <a:p>
            <a:pPr algn="ctr"/>
            <a:r>
              <a:rPr sz="700">
                <a:solidFill>
                  <a:srgbClr val="ECDECD"/>
                </a:solidFill>
                <a:latin typeface="Aptos"/>
              </a:rPr>
              <a:t>Prepared for teaching and small group use - hymninfo.com</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D1E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g6.jpg"/>
          <p:cNvPicPr>
            <a:picLocks noChangeAspect="1"/>
          </p:cNvPicPr>
          <p:nvPr/>
        </p:nvPicPr>
        <p:blipFill>
          <a:blip r:embed="rId2"/>
          <a:stretch>
            <a:fillRect/>
          </a:stretch>
        </p:blipFill>
        <p:spPr>
          <a:xfrm>
            <a:off x="7452360" y="0"/>
            <a:ext cx="4736592" cy="6858000"/>
          </a:xfrm>
          <a:prstGeom prst="rect">
            <a:avLst/>
          </a:prstGeom>
        </p:spPr>
      </p:pic>
      <p:sp>
        <p:nvSpPr>
          <p:cNvPr id="4" name="Rectangle 3"/>
          <p:cNvSpPr/>
          <p:nvPr/>
        </p:nvSpPr>
        <p:spPr>
          <a:xfrm>
            <a:off x="475488" y="859536"/>
            <a:ext cx="6720840" cy="27432"/>
          </a:xfrm>
          <a:prstGeom prst="rect">
            <a:avLst/>
          </a:prstGeom>
          <a:solidFill>
            <a:srgbClr val="DAA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329184"/>
            <a:ext cx="6812280" cy="502920"/>
          </a:xfrm>
          <a:prstGeom prst="rect">
            <a:avLst/>
          </a:prstGeom>
          <a:noFill/>
        </p:spPr>
        <p:txBody>
          <a:bodyPr wrap="none">
            <a:spAutoFit/>
          </a:bodyPr>
          <a:lstStyle/>
          <a:p>
            <a:r>
              <a:rPr b="1" sz="2800">
                <a:solidFill>
                  <a:srgbClr val="FCF4E6"/>
                </a:solidFill>
                <a:latin typeface="Georgia"/>
              </a:rPr>
              <a:t>Theme: Witness Without Self-Display</a:t>
            </a:r>
          </a:p>
        </p:txBody>
      </p:sp>
      <p:sp>
        <p:nvSpPr>
          <p:cNvPr id="6" name="TextBox 5"/>
          <p:cNvSpPr txBox="1"/>
          <p:nvPr/>
        </p:nvSpPr>
        <p:spPr>
          <a:xfrm>
            <a:off x="594360" y="932688"/>
            <a:ext cx="6629400" cy="320040"/>
          </a:xfrm>
          <a:prstGeom prst="rect">
            <a:avLst/>
          </a:prstGeom>
          <a:noFill/>
        </p:spPr>
        <p:txBody>
          <a:bodyPr wrap="none">
            <a:spAutoFit/>
          </a:bodyPr>
          <a:lstStyle/>
          <a:p>
            <a:r>
              <a:rPr sz="1300">
                <a:solidFill>
                  <a:srgbClr val="DAA848"/>
                </a:solidFill>
                <a:latin typeface="Aptos"/>
              </a:rPr>
              <a:t>Good works point beyond the believer</a:t>
            </a:r>
          </a:p>
        </p:txBody>
      </p:sp>
      <p:sp>
        <p:nvSpPr>
          <p:cNvPr id="7" name="Rounded Rectangle 6"/>
          <p:cNvSpPr/>
          <p:nvPr/>
        </p:nvSpPr>
        <p:spPr>
          <a:xfrm>
            <a:off x="548640" y="1280160"/>
            <a:ext cx="6775704" cy="4983480"/>
          </a:xfrm>
          <a:prstGeom prst="roundRect">
            <a:avLst/>
          </a:prstGeom>
          <a:solidFill>
            <a:srgbClr val="162B41"/>
          </a:solidFill>
          <a:ln>
            <a:solidFill>
              <a:srgbClr val="DAA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1417320"/>
            <a:ext cx="6537960" cy="4754880"/>
          </a:xfrm>
          <a:prstGeom prst="rect">
            <a:avLst/>
          </a:prstGeom>
          <a:noFill/>
        </p:spPr>
        <p:txBody>
          <a:bodyPr wrap="square" lIns="27432" rIns="27432">
            <a:spAutoFit/>
          </a:bodyPr>
          <a:lstStyle/>
          <a:p>
            <a:pPr>
              <a:lnSpc>
                <a:spcPct val="105000"/>
              </a:lnSpc>
              <a:spcAft>
                <a:spcPts val="700"/>
              </a:spcAft>
            </a:pPr>
            <a:r>
              <a:rPr sz="1480">
                <a:solidFill>
                  <a:srgbClr val="FCF4E6"/>
                </a:solidFill>
                <a:latin typeface="Aptos"/>
              </a:rPr>
              <a:t>• Matthew 5 frames visible obedience as worship: others see
good works and glorify the Father.</a:t>
            </a:r>
          </a:p>
          <a:p>
            <a:pPr>
              <a:lnSpc>
                <a:spcPct val="105000"/>
              </a:lnSpc>
              <a:spcAft>
                <a:spcPts val="700"/>
              </a:spcAft>
            </a:pPr>
            <a:r>
              <a:rPr sz="1480">
                <a:solidFill>
                  <a:srgbClr val="FCF4E6"/>
                </a:solidFill>
                <a:latin typeface="Aptos"/>
              </a:rPr>
              <a:t>• The goal is not personal recognition but the Father’s
glory.</a:t>
            </a:r>
          </a:p>
          <a:p>
            <a:pPr>
              <a:lnSpc>
                <a:spcPct val="105000"/>
              </a:lnSpc>
              <a:spcAft>
                <a:spcPts val="700"/>
              </a:spcAft>
            </a:pPr>
            <a:r>
              <a:rPr sz="1480">
                <a:solidFill>
                  <a:srgbClr val="FCF4E6"/>
                </a:solidFill>
                <a:latin typeface="Aptos"/>
              </a:rPr>
              <a:t>• The song is most faithful to Scripture when sung as humble
availability rather than self-congratulation.</a:t>
            </a:r>
          </a:p>
        </p:txBody>
      </p:sp>
      <p:sp>
        <p:nvSpPr>
          <p:cNvPr id="9" name="TextBox 8"/>
          <p:cNvSpPr txBox="1"/>
          <p:nvPr/>
        </p:nvSpPr>
        <p:spPr>
          <a:xfrm>
            <a:off x="548640" y="6547104"/>
            <a:ext cx="11064240" cy="201168"/>
          </a:xfrm>
          <a:prstGeom prst="rect">
            <a:avLst/>
          </a:prstGeom>
          <a:noFill/>
        </p:spPr>
        <p:txBody>
          <a:bodyPr wrap="none">
            <a:spAutoFit/>
          </a:bodyPr>
          <a:lstStyle/>
          <a:p>
            <a:pPr algn="ctr"/>
            <a:r>
              <a:rPr sz="700">
                <a:solidFill>
                  <a:srgbClr val="ECDECD"/>
                </a:solidFill>
                <a:latin typeface="Aptos"/>
              </a:rPr>
              <a:t>Prepared for teaching and small group use - hymninfo.com</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D1E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g1.jpg"/>
          <p:cNvPicPr>
            <a:picLocks noChangeAspect="1"/>
          </p:cNvPicPr>
          <p:nvPr/>
        </p:nvPicPr>
        <p:blipFill>
          <a:blip r:embed="rId2"/>
          <a:stretch>
            <a:fillRect/>
          </a:stretch>
        </p:blipFill>
        <p:spPr>
          <a:xfrm>
            <a:off x="7452360" y="0"/>
            <a:ext cx="4736592" cy="6858000"/>
          </a:xfrm>
          <a:prstGeom prst="rect">
            <a:avLst/>
          </a:prstGeom>
        </p:spPr>
      </p:pic>
      <p:sp>
        <p:nvSpPr>
          <p:cNvPr id="4" name="Rectangle 3"/>
          <p:cNvSpPr/>
          <p:nvPr/>
        </p:nvSpPr>
        <p:spPr>
          <a:xfrm>
            <a:off x="475488" y="859536"/>
            <a:ext cx="6720840" cy="27432"/>
          </a:xfrm>
          <a:prstGeom prst="rect">
            <a:avLst/>
          </a:prstGeom>
          <a:solidFill>
            <a:srgbClr val="DAA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329184"/>
            <a:ext cx="6812280" cy="502920"/>
          </a:xfrm>
          <a:prstGeom prst="rect">
            <a:avLst/>
          </a:prstGeom>
          <a:noFill/>
        </p:spPr>
        <p:txBody>
          <a:bodyPr wrap="none">
            <a:spAutoFit/>
          </a:bodyPr>
          <a:lstStyle/>
          <a:p>
            <a:r>
              <a:rPr b="1" sz="2800">
                <a:solidFill>
                  <a:srgbClr val="FCF4E6"/>
                </a:solidFill>
                <a:latin typeface="Georgia"/>
              </a:rPr>
              <a:t>Musical Character</a:t>
            </a:r>
          </a:p>
        </p:txBody>
      </p:sp>
      <p:sp>
        <p:nvSpPr>
          <p:cNvPr id="6" name="TextBox 5"/>
          <p:cNvSpPr txBox="1"/>
          <p:nvPr/>
        </p:nvSpPr>
        <p:spPr>
          <a:xfrm>
            <a:off x="594360" y="932688"/>
            <a:ext cx="6629400" cy="320040"/>
          </a:xfrm>
          <a:prstGeom prst="rect">
            <a:avLst/>
          </a:prstGeom>
          <a:noFill/>
        </p:spPr>
        <p:txBody>
          <a:bodyPr wrap="none">
            <a:spAutoFit/>
          </a:bodyPr>
          <a:lstStyle/>
          <a:p>
            <a:r>
              <a:rPr sz="1300">
                <a:solidFill>
                  <a:srgbClr val="DAA848"/>
                </a:solidFill>
                <a:latin typeface="Aptos"/>
              </a:rPr>
              <a:t>A gospel-song tune built for direct exhortation</a:t>
            </a:r>
          </a:p>
        </p:txBody>
      </p:sp>
      <p:sp>
        <p:nvSpPr>
          <p:cNvPr id="7" name="Rounded Rectangle 6"/>
          <p:cNvSpPr/>
          <p:nvPr/>
        </p:nvSpPr>
        <p:spPr>
          <a:xfrm>
            <a:off x="548640" y="1280160"/>
            <a:ext cx="6775704" cy="4983480"/>
          </a:xfrm>
          <a:prstGeom prst="roundRect">
            <a:avLst/>
          </a:prstGeom>
          <a:solidFill>
            <a:srgbClr val="162B41"/>
          </a:solidFill>
          <a:ln>
            <a:solidFill>
              <a:srgbClr val="DAA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1417320"/>
            <a:ext cx="6537960" cy="4754880"/>
          </a:xfrm>
          <a:prstGeom prst="rect">
            <a:avLst/>
          </a:prstGeom>
          <a:noFill/>
        </p:spPr>
        <p:txBody>
          <a:bodyPr wrap="square" lIns="27432" rIns="27432">
            <a:spAutoFit/>
          </a:bodyPr>
          <a:lstStyle/>
          <a:p>
            <a:pPr>
              <a:lnSpc>
                <a:spcPct val="105000"/>
              </a:lnSpc>
              <a:spcAft>
                <a:spcPts val="700"/>
              </a:spcAft>
            </a:pPr>
            <a:r>
              <a:rPr sz="1480">
                <a:solidFill>
                  <a:srgbClr val="FCF4E6"/>
                </a:solidFill>
                <a:latin typeface="Aptos"/>
              </a:rPr>
              <a:t>• Clear rhythm and a memorable refrain make the song easy
for groups to learn.</a:t>
            </a:r>
          </a:p>
          <a:p>
            <a:pPr>
              <a:lnSpc>
                <a:spcPct val="105000"/>
              </a:lnSpc>
              <a:spcAft>
                <a:spcPts val="700"/>
              </a:spcAft>
            </a:pPr>
            <a:r>
              <a:rPr sz="1480">
                <a:solidFill>
                  <a:srgbClr val="FCF4E6"/>
                </a:solidFill>
                <a:latin typeface="Aptos"/>
              </a:rPr>
              <a:t>• The energy fits Sunday school, mission emphasis, testimony
services, lay ministry, and practical discipleship themes.</a:t>
            </a:r>
          </a:p>
          <a:p>
            <a:pPr>
              <a:lnSpc>
                <a:spcPct val="105000"/>
              </a:lnSpc>
              <a:spcAft>
                <a:spcPts val="700"/>
              </a:spcAft>
            </a:pPr>
            <a:r>
              <a:rPr sz="1480">
                <a:solidFill>
                  <a:srgbClr val="FCF4E6"/>
                </a:solidFill>
                <a:latin typeface="Aptos"/>
              </a:rPr>
              <a:t>• Leaders should keep the tempo lively but not rushed,
allowing the words to carry pastoral weight.</a:t>
            </a:r>
          </a:p>
        </p:txBody>
      </p:sp>
      <p:sp>
        <p:nvSpPr>
          <p:cNvPr id="9" name="TextBox 8"/>
          <p:cNvSpPr txBox="1"/>
          <p:nvPr/>
        </p:nvSpPr>
        <p:spPr>
          <a:xfrm>
            <a:off x="548640" y="6547104"/>
            <a:ext cx="11064240" cy="201168"/>
          </a:xfrm>
          <a:prstGeom prst="rect">
            <a:avLst/>
          </a:prstGeom>
          <a:noFill/>
        </p:spPr>
        <p:txBody>
          <a:bodyPr wrap="none">
            <a:spAutoFit/>
          </a:bodyPr>
          <a:lstStyle/>
          <a:p>
            <a:pPr algn="ctr"/>
            <a:r>
              <a:rPr sz="700">
                <a:solidFill>
                  <a:srgbClr val="ECDECD"/>
                </a:solidFill>
                <a:latin typeface="Aptos"/>
              </a:rPr>
              <a:t>Prepared for teaching and small group use - hymninfo.com</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D1E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g4.jpg"/>
          <p:cNvPicPr>
            <a:picLocks noChangeAspect="1"/>
          </p:cNvPicPr>
          <p:nvPr/>
        </p:nvPicPr>
        <p:blipFill>
          <a:blip r:embed="rId2"/>
          <a:stretch>
            <a:fillRect/>
          </a:stretch>
        </p:blipFill>
        <p:spPr>
          <a:xfrm>
            <a:off x="7452360" y="0"/>
            <a:ext cx="4736592" cy="6858000"/>
          </a:xfrm>
          <a:prstGeom prst="rect">
            <a:avLst/>
          </a:prstGeom>
        </p:spPr>
      </p:pic>
      <p:sp>
        <p:nvSpPr>
          <p:cNvPr id="4" name="Rectangle 3"/>
          <p:cNvSpPr/>
          <p:nvPr/>
        </p:nvSpPr>
        <p:spPr>
          <a:xfrm>
            <a:off x="475488" y="859536"/>
            <a:ext cx="6720840" cy="27432"/>
          </a:xfrm>
          <a:prstGeom prst="rect">
            <a:avLst/>
          </a:prstGeom>
          <a:solidFill>
            <a:srgbClr val="DAA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329184"/>
            <a:ext cx="6812280" cy="502920"/>
          </a:xfrm>
          <a:prstGeom prst="rect">
            <a:avLst/>
          </a:prstGeom>
          <a:noFill/>
        </p:spPr>
        <p:txBody>
          <a:bodyPr wrap="none">
            <a:spAutoFit/>
          </a:bodyPr>
          <a:lstStyle/>
          <a:p>
            <a:r>
              <a:rPr b="1" sz="2800">
                <a:solidFill>
                  <a:srgbClr val="FCF4E6"/>
                </a:solidFill>
                <a:latin typeface="Georgia"/>
              </a:rPr>
              <a:t>Pastoral and Worship Use</a:t>
            </a:r>
          </a:p>
        </p:txBody>
      </p:sp>
      <p:sp>
        <p:nvSpPr>
          <p:cNvPr id="6" name="TextBox 5"/>
          <p:cNvSpPr txBox="1"/>
          <p:nvPr/>
        </p:nvSpPr>
        <p:spPr>
          <a:xfrm>
            <a:off x="594360" y="932688"/>
            <a:ext cx="6629400" cy="320040"/>
          </a:xfrm>
          <a:prstGeom prst="rect">
            <a:avLst/>
          </a:prstGeom>
          <a:noFill/>
        </p:spPr>
        <p:txBody>
          <a:bodyPr wrap="none">
            <a:spAutoFit/>
          </a:bodyPr>
          <a:lstStyle/>
          <a:p>
            <a:r>
              <a:rPr sz="1300">
                <a:solidFill>
                  <a:srgbClr val="DAA848"/>
                </a:solidFill>
                <a:latin typeface="Aptos"/>
              </a:rPr>
              <a:t>Where this hymn can serve the church</a:t>
            </a:r>
          </a:p>
        </p:txBody>
      </p:sp>
      <p:sp>
        <p:nvSpPr>
          <p:cNvPr id="7" name="Rounded Rectangle 6"/>
          <p:cNvSpPr/>
          <p:nvPr/>
        </p:nvSpPr>
        <p:spPr>
          <a:xfrm>
            <a:off x="548640" y="1280160"/>
            <a:ext cx="6775704" cy="4983480"/>
          </a:xfrm>
          <a:prstGeom prst="roundRect">
            <a:avLst/>
          </a:prstGeom>
          <a:solidFill>
            <a:srgbClr val="162B41"/>
          </a:solidFill>
          <a:ln>
            <a:solidFill>
              <a:srgbClr val="DAA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1417320"/>
            <a:ext cx="6537960" cy="4754880"/>
          </a:xfrm>
          <a:prstGeom prst="rect">
            <a:avLst/>
          </a:prstGeom>
          <a:noFill/>
        </p:spPr>
        <p:txBody>
          <a:bodyPr wrap="square" lIns="27432" rIns="27432">
            <a:spAutoFit/>
          </a:bodyPr>
          <a:lstStyle/>
          <a:p>
            <a:pPr>
              <a:lnSpc>
                <a:spcPct val="105000"/>
              </a:lnSpc>
              <a:spcAft>
                <a:spcPts val="700"/>
              </a:spcAft>
            </a:pPr>
            <a:r>
              <a:rPr sz="1480">
                <a:solidFill>
                  <a:srgbClr val="FCF4E6"/>
                </a:solidFill>
                <a:latin typeface="Aptos"/>
              </a:rPr>
              <a:t>• Mission Sunday or local outreach emphasis</a:t>
            </a:r>
          </a:p>
          <a:p>
            <a:pPr>
              <a:lnSpc>
                <a:spcPct val="105000"/>
              </a:lnSpc>
              <a:spcAft>
                <a:spcPts val="700"/>
              </a:spcAft>
            </a:pPr>
            <a:r>
              <a:rPr sz="1480">
                <a:solidFill>
                  <a:srgbClr val="FCF4E6"/>
                </a:solidFill>
                <a:latin typeface="Aptos"/>
              </a:rPr>
              <a:t>• Sunday school teacher or volunteer dedication</a:t>
            </a:r>
          </a:p>
          <a:p>
            <a:pPr>
              <a:lnSpc>
                <a:spcPct val="105000"/>
              </a:lnSpc>
              <a:spcAft>
                <a:spcPts val="700"/>
              </a:spcAft>
            </a:pPr>
            <a:r>
              <a:rPr sz="1480">
                <a:solidFill>
                  <a:srgbClr val="FCF4E6"/>
                </a:solidFill>
                <a:latin typeface="Aptos"/>
              </a:rPr>
              <a:t>• Lessons on vocation, stewardship, and daily discipleship</a:t>
            </a:r>
          </a:p>
          <a:p>
            <a:pPr>
              <a:lnSpc>
                <a:spcPct val="105000"/>
              </a:lnSpc>
              <a:spcAft>
                <a:spcPts val="700"/>
              </a:spcAft>
            </a:pPr>
            <a:r>
              <a:rPr sz="1480">
                <a:solidFill>
                  <a:srgbClr val="FCF4E6"/>
                </a:solidFill>
                <a:latin typeface="Aptos"/>
              </a:rPr>
              <a:t>• Choir rehearsal devotion about ministry through quiet
faithfulness</a:t>
            </a:r>
          </a:p>
          <a:p>
            <a:pPr>
              <a:lnSpc>
                <a:spcPct val="105000"/>
              </a:lnSpc>
              <a:spcAft>
                <a:spcPts val="700"/>
              </a:spcAft>
            </a:pPr>
            <a:r>
              <a:rPr sz="1480">
                <a:solidFill>
                  <a:srgbClr val="FCF4E6"/>
                </a:solidFill>
                <a:latin typeface="Aptos"/>
              </a:rPr>
              <a:t>• Closing song after a sermon on Matthew 5:14-16 or
Galatians 6:9-10</a:t>
            </a:r>
          </a:p>
        </p:txBody>
      </p:sp>
      <p:sp>
        <p:nvSpPr>
          <p:cNvPr id="9" name="TextBox 8"/>
          <p:cNvSpPr txBox="1"/>
          <p:nvPr/>
        </p:nvSpPr>
        <p:spPr>
          <a:xfrm>
            <a:off x="548640" y="6547104"/>
            <a:ext cx="11064240" cy="201168"/>
          </a:xfrm>
          <a:prstGeom prst="rect">
            <a:avLst/>
          </a:prstGeom>
          <a:noFill/>
        </p:spPr>
        <p:txBody>
          <a:bodyPr wrap="none">
            <a:spAutoFit/>
          </a:bodyPr>
          <a:lstStyle/>
          <a:p>
            <a:pPr algn="ctr"/>
            <a:r>
              <a:rPr sz="700">
                <a:solidFill>
                  <a:srgbClr val="ECDECD"/>
                </a:solidFill>
                <a:latin typeface="Aptos"/>
              </a:rPr>
              <a:t>Prepared for teaching and small group use - hymninfo.com</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D1E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g2.jpg"/>
          <p:cNvPicPr>
            <a:picLocks noChangeAspect="1"/>
          </p:cNvPicPr>
          <p:nvPr/>
        </p:nvPicPr>
        <p:blipFill>
          <a:blip r:embed="rId2"/>
          <a:stretch>
            <a:fillRect/>
          </a:stretch>
        </p:blipFill>
        <p:spPr>
          <a:xfrm>
            <a:off x="7452360" y="0"/>
            <a:ext cx="4736592" cy="6858000"/>
          </a:xfrm>
          <a:prstGeom prst="rect">
            <a:avLst/>
          </a:prstGeom>
        </p:spPr>
      </p:pic>
      <p:sp>
        <p:nvSpPr>
          <p:cNvPr id="4" name="Rectangle 3"/>
          <p:cNvSpPr/>
          <p:nvPr/>
        </p:nvSpPr>
        <p:spPr>
          <a:xfrm>
            <a:off x="475488" y="859536"/>
            <a:ext cx="6720840" cy="27432"/>
          </a:xfrm>
          <a:prstGeom prst="rect">
            <a:avLst/>
          </a:prstGeom>
          <a:solidFill>
            <a:srgbClr val="DAA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329184"/>
            <a:ext cx="6812280" cy="502920"/>
          </a:xfrm>
          <a:prstGeom prst="rect">
            <a:avLst/>
          </a:prstGeom>
          <a:noFill/>
        </p:spPr>
        <p:txBody>
          <a:bodyPr wrap="none">
            <a:spAutoFit/>
          </a:bodyPr>
          <a:lstStyle/>
          <a:p>
            <a:r>
              <a:rPr b="1" sz="2800">
                <a:solidFill>
                  <a:srgbClr val="FCF4E6"/>
                </a:solidFill>
                <a:latin typeface="Georgia"/>
              </a:rPr>
              <a:t>Teaching Questions</a:t>
            </a:r>
          </a:p>
        </p:txBody>
      </p:sp>
      <p:sp>
        <p:nvSpPr>
          <p:cNvPr id="6" name="TextBox 5"/>
          <p:cNvSpPr txBox="1"/>
          <p:nvPr/>
        </p:nvSpPr>
        <p:spPr>
          <a:xfrm>
            <a:off x="594360" y="932688"/>
            <a:ext cx="6629400" cy="320040"/>
          </a:xfrm>
          <a:prstGeom prst="rect">
            <a:avLst/>
          </a:prstGeom>
          <a:noFill/>
        </p:spPr>
        <p:txBody>
          <a:bodyPr wrap="none">
            <a:spAutoFit/>
          </a:bodyPr>
          <a:lstStyle/>
          <a:p>
            <a:r>
              <a:rPr sz="1300">
                <a:solidFill>
                  <a:srgbClr val="DAA848"/>
                </a:solidFill>
                <a:latin typeface="Aptos"/>
              </a:rPr>
              <a:t>For class, choir, or group discussion</a:t>
            </a:r>
          </a:p>
        </p:txBody>
      </p:sp>
      <p:sp>
        <p:nvSpPr>
          <p:cNvPr id="7" name="Rounded Rectangle 6"/>
          <p:cNvSpPr/>
          <p:nvPr/>
        </p:nvSpPr>
        <p:spPr>
          <a:xfrm>
            <a:off x="548640" y="1280160"/>
            <a:ext cx="6775704" cy="4983480"/>
          </a:xfrm>
          <a:prstGeom prst="roundRect">
            <a:avLst/>
          </a:prstGeom>
          <a:solidFill>
            <a:srgbClr val="162B41"/>
          </a:solidFill>
          <a:ln>
            <a:solidFill>
              <a:srgbClr val="DAA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1417320"/>
            <a:ext cx="6537960" cy="4754880"/>
          </a:xfrm>
          <a:prstGeom prst="rect">
            <a:avLst/>
          </a:prstGeom>
          <a:noFill/>
        </p:spPr>
        <p:txBody>
          <a:bodyPr wrap="square" lIns="27432" rIns="27432">
            <a:spAutoFit/>
          </a:bodyPr>
          <a:lstStyle/>
          <a:p>
            <a:pPr>
              <a:lnSpc>
                <a:spcPct val="105000"/>
              </a:lnSpc>
              <a:spcAft>
                <a:spcPts val="700"/>
              </a:spcAft>
            </a:pPr>
            <a:r>
              <a:rPr sz="1460">
                <a:solidFill>
                  <a:srgbClr val="FCF4E6"/>
                </a:solidFill>
                <a:latin typeface="Aptos"/>
              </a:rPr>
              <a:t>• Where are believers tempted to wait for larger service
while neglecting present duties?</a:t>
            </a:r>
          </a:p>
          <a:p>
            <a:pPr>
              <a:lnSpc>
                <a:spcPct val="105000"/>
              </a:lnSpc>
              <a:spcAft>
                <a:spcPts val="700"/>
              </a:spcAft>
            </a:pPr>
            <a:r>
              <a:rPr sz="1460">
                <a:solidFill>
                  <a:srgbClr val="FCF4E6"/>
                </a:solidFill>
                <a:latin typeface="Aptos"/>
              </a:rPr>
              <a:t>• How does Matthew 5 keep witness from becoming self-
promotion?</a:t>
            </a:r>
          </a:p>
          <a:p>
            <a:pPr>
              <a:lnSpc>
                <a:spcPct val="105000"/>
              </a:lnSpc>
              <a:spcAft>
                <a:spcPts val="700"/>
              </a:spcAft>
            </a:pPr>
            <a:r>
              <a:rPr sz="1460">
                <a:solidFill>
                  <a:srgbClr val="FCF4E6"/>
                </a:solidFill>
                <a:latin typeface="Aptos"/>
              </a:rPr>
              <a:t>• What is one ordinary place where kindness could become
ministry this week?</a:t>
            </a:r>
          </a:p>
          <a:p>
            <a:pPr>
              <a:lnSpc>
                <a:spcPct val="105000"/>
              </a:lnSpc>
              <a:spcAft>
                <a:spcPts val="700"/>
              </a:spcAft>
            </a:pPr>
            <a:r>
              <a:rPr sz="1460">
                <a:solidFill>
                  <a:srgbClr val="FCF4E6"/>
                </a:solidFill>
                <a:latin typeface="Aptos"/>
              </a:rPr>
              <a:t>• How can a church encourage hidden servants who rarely
receive thanks?</a:t>
            </a:r>
          </a:p>
          <a:p>
            <a:pPr>
              <a:lnSpc>
                <a:spcPct val="105000"/>
              </a:lnSpc>
              <a:spcAft>
                <a:spcPts val="700"/>
              </a:spcAft>
            </a:pPr>
            <a:r>
              <a:rPr sz="1460">
                <a:solidFill>
                  <a:srgbClr val="FCF4E6"/>
                </a:solidFill>
                <a:latin typeface="Aptos"/>
              </a:rPr>
              <a:t>• What does it mean to do good without growing weary?</a:t>
            </a:r>
          </a:p>
        </p:txBody>
      </p:sp>
      <p:sp>
        <p:nvSpPr>
          <p:cNvPr id="9" name="TextBox 8"/>
          <p:cNvSpPr txBox="1"/>
          <p:nvPr/>
        </p:nvSpPr>
        <p:spPr>
          <a:xfrm>
            <a:off x="548640" y="6547104"/>
            <a:ext cx="11064240" cy="201168"/>
          </a:xfrm>
          <a:prstGeom prst="rect">
            <a:avLst/>
          </a:prstGeom>
          <a:noFill/>
        </p:spPr>
        <p:txBody>
          <a:bodyPr wrap="none">
            <a:spAutoFit/>
          </a:bodyPr>
          <a:lstStyle/>
          <a:p>
            <a:pPr algn="ctr"/>
            <a:r>
              <a:rPr sz="700">
                <a:solidFill>
                  <a:srgbClr val="ECDECD"/>
                </a:solidFill>
                <a:latin typeface="Aptos"/>
              </a:rPr>
              <a:t>Prepared for teaching and small group use - hymninfo.com</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D1E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g3.jpg"/>
          <p:cNvPicPr>
            <a:picLocks noChangeAspect="1"/>
          </p:cNvPicPr>
          <p:nvPr/>
        </p:nvPicPr>
        <p:blipFill>
          <a:blip r:embed="rId2"/>
          <a:stretch>
            <a:fillRect/>
          </a:stretch>
        </p:blipFill>
        <p:spPr>
          <a:xfrm>
            <a:off x="7452360" y="0"/>
            <a:ext cx="4736592" cy="6858000"/>
          </a:xfrm>
          <a:prstGeom prst="rect">
            <a:avLst/>
          </a:prstGeom>
        </p:spPr>
      </p:pic>
      <p:sp>
        <p:nvSpPr>
          <p:cNvPr id="4" name="Rectangle 3"/>
          <p:cNvSpPr/>
          <p:nvPr/>
        </p:nvSpPr>
        <p:spPr>
          <a:xfrm>
            <a:off x="475488" y="859536"/>
            <a:ext cx="6720840" cy="27432"/>
          </a:xfrm>
          <a:prstGeom prst="rect">
            <a:avLst/>
          </a:prstGeom>
          <a:solidFill>
            <a:srgbClr val="DAA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329184"/>
            <a:ext cx="6812280" cy="502920"/>
          </a:xfrm>
          <a:prstGeom prst="rect">
            <a:avLst/>
          </a:prstGeom>
          <a:noFill/>
        </p:spPr>
        <p:txBody>
          <a:bodyPr wrap="none">
            <a:spAutoFit/>
          </a:bodyPr>
          <a:lstStyle/>
          <a:p>
            <a:r>
              <a:rPr b="1" sz="2800">
                <a:solidFill>
                  <a:srgbClr val="FCF4E6"/>
                </a:solidFill>
                <a:latin typeface="Georgia"/>
              </a:rPr>
              <a:t>Application: This Week</a:t>
            </a:r>
          </a:p>
        </p:txBody>
      </p:sp>
      <p:sp>
        <p:nvSpPr>
          <p:cNvPr id="6" name="TextBox 5"/>
          <p:cNvSpPr txBox="1"/>
          <p:nvPr/>
        </p:nvSpPr>
        <p:spPr>
          <a:xfrm>
            <a:off x="594360" y="932688"/>
            <a:ext cx="6629400" cy="320040"/>
          </a:xfrm>
          <a:prstGeom prst="rect">
            <a:avLst/>
          </a:prstGeom>
          <a:noFill/>
        </p:spPr>
        <p:txBody>
          <a:bodyPr wrap="none">
            <a:spAutoFit/>
          </a:bodyPr>
          <a:lstStyle/>
          <a:p>
            <a:r>
              <a:rPr sz="1300">
                <a:solidFill>
                  <a:srgbClr val="DAA848"/>
                </a:solidFill>
                <a:latin typeface="Aptos"/>
              </a:rPr>
              <a:t>Turning the hymn into obedience</a:t>
            </a:r>
          </a:p>
        </p:txBody>
      </p:sp>
      <p:sp>
        <p:nvSpPr>
          <p:cNvPr id="7" name="Rounded Rectangle 6"/>
          <p:cNvSpPr/>
          <p:nvPr/>
        </p:nvSpPr>
        <p:spPr>
          <a:xfrm>
            <a:off x="548640" y="1280160"/>
            <a:ext cx="6775704" cy="4983480"/>
          </a:xfrm>
          <a:prstGeom prst="roundRect">
            <a:avLst/>
          </a:prstGeom>
          <a:solidFill>
            <a:srgbClr val="162B41"/>
          </a:solidFill>
          <a:ln>
            <a:solidFill>
              <a:srgbClr val="DAA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1417320"/>
            <a:ext cx="6537960" cy="4754880"/>
          </a:xfrm>
          <a:prstGeom prst="rect">
            <a:avLst/>
          </a:prstGeom>
          <a:noFill/>
        </p:spPr>
        <p:txBody>
          <a:bodyPr wrap="square" lIns="27432" rIns="27432">
            <a:spAutoFit/>
          </a:bodyPr>
          <a:lstStyle/>
          <a:p>
            <a:pPr>
              <a:lnSpc>
                <a:spcPct val="105000"/>
              </a:lnSpc>
              <a:spcAft>
                <a:spcPts val="700"/>
              </a:spcAft>
            </a:pPr>
            <a:r>
              <a:rPr sz="1480">
                <a:solidFill>
                  <a:srgbClr val="FCF4E6"/>
                </a:solidFill>
                <a:latin typeface="Aptos"/>
              </a:rPr>
              <a:t>• Name one nearby person who needs encouragement.</a:t>
            </a:r>
          </a:p>
          <a:p>
            <a:pPr>
              <a:lnSpc>
                <a:spcPct val="105000"/>
              </a:lnSpc>
              <a:spcAft>
                <a:spcPts val="700"/>
              </a:spcAft>
            </a:pPr>
            <a:r>
              <a:rPr sz="1480">
                <a:solidFill>
                  <a:srgbClr val="FCF4E6"/>
                </a:solidFill>
                <a:latin typeface="Aptos"/>
              </a:rPr>
              <a:t>• Choose one ordinary duty to do consciously as for the
Lord.</a:t>
            </a:r>
          </a:p>
          <a:p>
            <a:pPr>
              <a:lnSpc>
                <a:spcPct val="105000"/>
              </a:lnSpc>
              <a:spcAft>
                <a:spcPts val="700"/>
              </a:spcAft>
            </a:pPr>
            <a:r>
              <a:rPr sz="1480">
                <a:solidFill>
                  <a:srgbClr val="FCF4E6"/>
                </a:solidFill>
                <a:latin typeface="Aptos"/>
              </a:rPr>
              <a:t>• Pray each morning for eyes to see a corner where Christ
can be served.</a:t>
            </a:r>
          </a:p>
          <a:p>
            <a:pPr>
              <a:lnSpc>
                <a:spcPct val="105000"/>
              </a:lnSpc>
              <a:spcAft>
                <a:spcPts val="700"/>
              </a:spcAft>
            </a:pPr>
            <a:r>
              <a:rPr sz="1480">
                <a:solidFill>
                  <a:srgbClr val="FCF4E6"/>
                </a:solidFill>
                <a:latin typeface="Aptos"/>
              </a:rPr>
              <a:t>• Thank one hidden servant in your church or home.</a:t>
            </a:r>
          </a:p>
          <a:p>
            <a:pPr>
              <a:lnSpc>
                <a:spcPct val="105000"/>
              </a:lnSpc>
              <a:spcAft>
                <a:spcPts val="700"/>
              </a:spcAft>
            </a:pPr>
            <a:r>
              <a:rPr sz="1480">
                <a:solidFill>
                  <a:srgbClr val="FCF4E6"/>
                </a:solidFill>
                <a:latin typeface="Aptos"/>
              </a:rPr>
              <a:t>• Do one quiet act of good without announcing it.</a:t>
            </a:r>
          </a:p>
        </p:txBody>
      </p:sp>
      <p:sp>
        <p:nvSpPr>
          <p:cNvPr id="9" name="TextBox 8"/>
          <p:cNvSpPr txBox="1"/>
          <p:nvPr/>
        </p:nvSpPr>
        <p:spPr>
          <a:xfrm>
            <a:off x="548640" y="6547104"/>
            <a:ext cx="11064240" cy="201168"/>
          </a:xfrm>
          <a:prstGeom prst="rect">
            <a:avLst/>
          </a:prstGeom>
          <a:noFill/>
        </p:spPr>
        <p:txBody>
          <a:bodyPr wrap="none">
            <a:spAutoFit/>
          </a:bodyPr>
          <a:lstStyle/>
          <a:p>
            <a:pPr algn="ctr"/>
            <a:r>
              <a:rPr sz="700">
                <a:solidFill>
                  <a:srgbClr val="ECDECD"/>
                </a:solidFill>
                <a:latin typeface="Aptos"/>
              </a:rPr>
              <a:t>Prepared for teaching and small group use - hymninfo.com</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D1E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g4.jpg"/>
          <p:cNvPicPr>
            <a:picLocks noChangeAspect="1"/>
          </p:cNvPicPr>
          <p:nvPr/>
        </p:nvPicPr>
        <p:blipFill>
          <a:blip r:embed="rId2"/>
          <a:stretch>
            <a:fillRect/>
          </a:stretch>
        </p:blipFill>
        <p:spPr>
          <a:xfrm>
            <a:off x="7452360" y="0"/>
            <a:ext cx="4736592" cy="6858000"/>
          </a:xfrm>
          <a:prstGeom prst="rect">
            <a:avLst/>
          </a:prstGeom>
        </p:spPr>
      </p:pic>
      <p:sp>
        <p:nvSpPr>
          <p:cNvPr id="4" name="Rectangle 3"/>
          <p:cNvSpPr/>
          <p:nvPr/>
        </p:nvSpPr>
        <p:spPr>
          <a:xfrm>
            <a:off x="475488" y="859536"/>
            <a:ext cx="6720840" cy="27432"/>
          </a:xfrm>
          <a:prstGeom prst="rect">
            <a:avLst/>
          </a:prstGeom>
          <a:solidFill>
            <a:srgbClr val="DAA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329184"/>
            <a:ext cx="6812280" cy="502920"/>
          </a:xfrm>
          <a:prstGeom prst="rect">
            <a:avLst/>
          </a:prstGeom>
          <a:noFill/>
        </p:spPr>
        <p:txBody>
          <a:bodyPr wrap="none">
            <a:spAutoFit/>
          </a:bodyPr>
          <a:lstStyle/>
          <a:p>
            <a:r>
              <a:rPr b="1" sz="2800">
                <a:solidFill>
                  <a:srgbClr val="FCF4E6"/>
                </a:solidFill>
                <a:latin typeface="Georgia"/>
              </a:rPr>
              <a:t>Suggested 30-Minute Lesson Flow</a:t>
            </a:r>
          </a:p>
        </p:txBody>
      </p:sp>
      <p:sp>
        <p:nvSpPr>
          <p:cNvPr id="6" name="TextBox 5"/>
          <p:cNvSpPr txBox="1"/>
          <p:nvPr/>
        </p:nvSpPr>
        <p:spPr>
          <a:xfrm>
            <a:off x="594360" y="932688"/>
            <a:ext cx="6629400" cy="320040"/>
          </a:xfrm>
          <a:prstGeom prst="rect">
            <a:avLst/>
          </a:prstGeom>
          <a:noFill/>
        </p:spPr>
        <p:txBody>
          <a:bodyPr wrap="none">
            <a:spAutoFit/>
          </a:bodyPr>
          <a:lstStyle/>
          <a:p>
            <a:r>
              <a:rPr sz="1300">
                <a:solidFill>
                  <a:srgbClr val="DAA848"/>
                </a:solidFill>
                <a:latin typeface="Aptos"/>
              </a:rPr>
              <a:t>A simple plan for Sunday school or choir devotion</a:t>
            </a:r>
          </a:p>
        </p:txBody>
      </p:sp>
      <p:sp>
        <p:nvSpPr>
          <p:cNvPr id="7" name="Rounded Rectangle 6"/>
          <p:cNvSpPr/>
          <p:nvPr/>
        </p:nvSpPr>
        <p:spPr>
          <a:xfrm>
            <a:off x="548640" y="1280160"/>
            <a:ext cx="6775704" cy="4983480"/>
          </a:xfrm>
          <a:prstGeom prst="roundRect">
            <a:avLst/>
          </a:prstGeom>
          <a:solidFill>
            <a:srgbClr val="162B41"/>
          </a:solidFill>
          <a:ln>
            <a:solidFill>
              <a:srgbClr val="DAA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1417320"/>
            <a:ext cx="6537960" cy="4754880"/>
          </a:xfrm>
          <a:prstGeom prst="rect">
            <a:avLst/>
          </a:prstGeom>
          <a:noFill/>
        </p:spPr>
        <p:txBody>
          <a:bodyPr wrap="square" lIns="27432" rIns="27432">
            <a:spAutoFit/>
          </a:bodyPr>
          <a:lstStyle/>
          <a:p>
            <a:pPr>
              <a:lnSpc>
                <a:spcPct val="105000"/>
              </a:lnSpc>
              <a:spcAft>
                <a:spcPts val="700"/>
              </a:spcAft>
            </a:pPr>
            <a:r>
              <a:rPr sz="1460">
                <a:solidFill>
                  <a:srgbClr val="FCF4E6"/>
                </a:solidFill>
                <a:latin typeface="Aptos"/>
              </a:rPr>
              <a:t>• 5 min - Read Matthew 5:14-16 and introduce the hymn.</a:t>
            </a:r>
          </a:p>
          <a:p>
            <a:pPr>
              <a:lnSpc>
                <a:spcPct val="105000"/>
              </a:lnSpc>
              <a:spcAft>
                <a:spcPts val="700"/>
              </a:spcAft>
            </a:pPr>
            <a:r>
              <a:rPr sz="1460">
                <a:solidFill>
                  <a:srgbClr val="FCF4E6"/>
                </a:solidFill>
                <a:latin typeface="Aptos"/>
              </a:rPr>
              <a:t>• 7 min - Brief background: Ogdon, Gabriel, and gospel-song
setting.</a:t>
            </a:r>
          </a:p>
          <a:p>
            <a:pPr>
              <a:lnSpc>
                <a:spcPct val="105000"/>
              </a:lnSpc>
              <a:spcAft>
                <a:spcPts val="700"/>
              </a:spcAft>
            </a:pPr>
            <a:r>
              <a:rPr sz="1460">
                <a:solidFill>
                  <a:srgbClr val="FCF4E6"/>
                </a:solidFill>
                <a:latin typeface="Aptos"/>
              </a:rPr>
              <a:t>• 8 min - Study nearby duty, one heart, and offered talent.</a:t>
            </a:r>
          </a:p>
          <a:p>
            <a:pPr>
              <a:lnSpc>
                <a:spcPct val="105000"/>
              </a:lnSpc>
              <a:spcAft>
                <a:spcPts val="700"/>
              </a:spcAft>
            </a:pPr>
            <a:r>
              <a:rPr sz="1460">
                <a:solidFill>
                  <a:srgbClr val="FCF4E6"/>
                </a:solidFill>
                <a:latin typeface="Aptos"/>
              </a:rPr>
              <a:t>• 7 min - Discuss one present corner of service.</a:t>
            </a:r>
          </a:p>
          <a:p>
            <a:pPr>
              <a:lnSpc>
                <a:spcPct val="105000"/>
              </a:lnSpc>
              <a:spcAft>
                <a:spcPts val="700"/>
              </a:spcAft>
            </a:pPr>
            <a:r>
              <a:rPr sz="1460">
                <a:solidFill>
                  <a:srgbClr val="FCF4E6"/>
                </a:solidFill>
                <a:latin typeface="Aptos"/>
              </a:rPr>
              <a:t>• 3 min - Closing prayer and commitment.</a:t>
            </a:r>
          </a:p>
        </p:txBody>
      </p:sp>
      <p:sp>
        <p:nvSpPr>
          <p:cNvPr id="9" name="TextBox 8"/>
          <p:cNvSpPr txBox="1"/>
          <p:nvPr/>
        </p:nvSpPr>
        <p:spPr>
          <a:xfrm>
            <a:off x="548640" y="6547104"/>
            <a:ext cx="11064240" cy="201168"/>
          </a:xfrm>
          <a:prstGeom prst="rect">
            <a:avLst/>
          </a:prstGeom>
          <a:noFill/>
        </p:spPr>
        <p:txBody>
          <a:bodyPr wrap="none">
            <a:spAutoFit/>
          </a:bodyPr>
          <a:lstStyle/>
          <a:p>
            <a:pPr algn="ctr"/>
            <a:r>
              <a:rPr sz="700">
                <a:solidFill>
                  <a:srgbClr val="ECDECD"/>
                </a:solidFill>
                <a:latin typeface="Aptos"/>
              </a:rPr>
              <a:t>Prepared for teaching and small group use - hymninfo.com</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D1E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g6.jpg"/>
          <p:cNvPicPr>
            <a:picLocks noChangeAspect="1"/>
          </p:cNvPicPr>
          <p:nvPr/>
        </p:nvPicPr>
        <p:blipFill>
          <a:blip r:embed="rId2"/>
          <a:stretch>
            <a:fillRect/>
          </a:stretch>
        </p:blipFill>
        <p:spPr>
          <a:xfrm>
            <a:off x="7452360" y="0"/>
            <a:ext cx="4736592" cy="6858000"/>
          </a:xfrm>
          <a:prstGeom prst="rect">
            <a:avLst/>
          </a:prstGeom>
        </p:spPr>
      </p:pic>
      <p:sp>
        <p:nvSpPr>
          <p:cNvPr id="4" name="Rectangle 3"/>
          <p:cNvSpPr/>
          <p:nvPr/>
        </p:nvSpPr>
        <p:spPr>
          <a:xfrm>
            <a:off x="475488" y="859536"/>
            <a:ext cx="6720840" cy="27432"/>
          </a:xfrm>
          <a:prstGeom prst="rect">
            <a:avLst/>
          </a:prstGeom>
          <a:solidFill>
            <a:srgbClr val="DAA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329184"/>
            <a:ext cx="6812280" cy="502920"/>
          </a:xfrm>
          <a:prstGeom prst="rect">
            <a:avLst/>
          </a:prstGeom>
          <a:noFill/>
        </p:spPr>
        <p:txBody>
          <a:bodyPr wrap="none">
            <a:spAutoFit/>
          </a:bodyPr>
          <a:lstStyle/>
          <a:p>
            <a:r>
              <a:rPr b="1" sz="2800">
                <a:solidFill>
                  <a:srgbClr val="FCF4E6"/>
                </a:solidFill>
                <a:latin typeface="Georgia"/>
              </a:rPr>
              <a:t>Suggested 60-Minute Lesson Flow</a:t>
            </a:r>
          </a:p>
        </p:txBody>
      </p:sp>
      <p:sp>
        <p:nvSpPr>
          <p:cNvPr id="6" name="TextBox 5"/>
          <p:cNvSpPr txBox="1"/>
          <p:nvPr/>
        </p:nvSpPr>
        <p:spPr>
          <a:xfrm>
            <a:off x="594360" y="932688"/>
            <a:ext cx="6629400" cy="320040"/>
          </a:xfrm>
          <a:prstGeom prst="rect">
            <a:avLst/>
          </a:prstGeom>
          <a:noFill/>
        </p:spPr>
        <p:txBody>
          <a:bodyPr wrap="none">
            <a:spAutoFit/>
          </a:bodyPr>
          <a:lstStyle/>
          <a:p>
            <a:r>
              <a:rPr sz="1300">
                <a:solidFill>
                  <a:srgbClr val="DAA848"/>
                </a:solidFill>
                <a:latin typeface="Aptos"/>
              </a:rPr>
              <a:t>A deeper teaching plan</a:t>
            </a:r>
          </a:p>
        </p:txBody>
      </p:sp>
      <p:sp>
        <p:nvSpPr>
          <p:cNvPr id="7" name="Rounded Rectangle 6"/>
          <p:cNvSpPr/>
          <p:nvPr/>
        </p:nvSpPr>
        <p:spPr>
          <a:xfrm>
            <a:off x="548640" y="1280160"/>
            <a:ext cx="6775704" cy="4983480"/>
          </a:xfrm>
          <a:prstGeom prst="roundRect">
            <a:avLst/>
          </a:prstGeom>
          <a:solidFill>
            <a:srgbClr val="162B41"/>
          </a:solidFill>
          <a:ln>
            <a:solidFill>
              <a:srgbClr val="DAA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1417320"/>
            <a:ext cx="6537960" cy="4754880"/>
          </a:xfrm>
          <a:prstGeom prst="rect">
            <a:avLst/>
          </a:prstGeom>
          <a:noFill/>
        </p:spPr>
        <p:txBody>
          <a:bodyPr wrap="square" lIns="27432" rIns="27432">
            <a:spAutoFit/>
          </a:bodyPr>
          <a:lstStyle/>
          <a:p>
            <a:pPr>
              <a:lnSpc>
                <a:spcPct val="105000"/>
              </a:lnSpc>
              <a:spcAft>
                <a:spcPts val="700"/>
              </a:spcAft>
            </a:pPr>
            <a:r>
              <a:rPr sz="1460">
                <a:solidFill>
                  <a:srgbClr val="FCF4E6"/>
                </a:solidFill>
                <a:latin typeface="Aptos"/>
              </a:rPr>
              <a:t>• 10 min - Opening reflection and Scripture reading.</a:t>
            </a:r>
          </a:p>
          <a:p>
            <a:pPr>
              <a:lnSpc>
                <a:spcPct val="105000"/>
              </a:lnSpc>
              <a:spcAft>
                <a:spcPts val="700"/>
              </a:spcAft>
            </a:pPr>
            <a:r>
              <a:rPr sz="1460">
                <a:solidFill>
                  <a:srgbClr val="FCF4E6"/>
                </a:solidFill>
                <a:latin typeface="Aptos"/>
              </a:rPr>
              <a:t>• 10 min - Historical background and gospel-song context.</a:t>
            </a:r>
          </a:p>
          <a:p>
            <a:pPr>
              <a:lnSpc>
                <a:spcPct val="105000"/>
              </a:lnSpc>
              <a:spcAft>
                <a:spcPts val="700"/>
              </a:spcAft>
            </a:pPr>
            <a:r>
              <a:rPr sz="1460">
                <a:solidFill>
                  <a:srgbClr val="FCF4E6"/>
                </a:solidFill>
                <a:latin typeface="Aptos"/>
              </a:rPr>
              <a:t>• 15 min - Biblical foundations: Matthew 5, Colossians 3,
Galatians 6.</a:t>
            </a:r>
          </a:p>
          <a:p>
            <a:pPr>
              <a:lnSpc>
                <a:spcPct val="105000"/>
              </a:lnSpc>
              <a:spcAft>
                <a:spcPts val="700"/>
              </a:spcAft>
            </a:pPr>
            <a:r>
              <a:rPr sz="1460">
                <a:solidFill>
                  <a:srgbClr val="FCF4E6"/>
                </a:solidFill>
                <a:latin typeface="Aptos"/>
              </a:rPr>
              <a:t>• 10 min - Song movement and musical observations.</a:t>
            </a:r>
          </a:p>
          <a:p>
            <a:pPr>
              <a:lnSpc>
                <a:spcPct val="105000"/>
              </a:lnSpc>
              <a:spcAft>
                <a:spcPts val="700"/>
              </a:spcAft>
            </a:pPr>
            <a:r>
              <a:rPr sz="1460">
                <a:solidFill>
                  <a:srgbClr val="FCF4E6"/>
                </a:solidFill>
                <a:latin typeface="Aptos"/>
              </a:rPr>
              <a:t>• 10 min - Group discussion and personal application.</a:t>
            </a:r>
          </a:p>
          <a:p>
            <a:pPr>
              <a:lnSpc>
                <a:spcPct val="105000"/>
              </a:lnSpc>
              <a:spcAft>
                <a:spcPts val="700"/>
              </a:spcAft>
            </a:pPr>
            <a:r>
              <a:rPr sz="1460">
                <a:solidFill>
                  <a:srgbClr val="FCF4E6"/>
                </a:solidFill>
                <a:latin typeface="Aptos"/>
              </a:rPr>
              <a:t>• 5 min - Prayer for faithful local witness.</a:t>
            </a:r>
          </a:p>
        </p:txBody>
      </p:sp>
      <p:sp>
        <p:nvSpPr>
          <p:cNvPr id="9" name="TextBox 8"/>
          <p:cNvSpPr txBox="1"/>
          <p:nvPr/>
        </p:nvSpPr>
        <p:spPr>
          <a:xfrm>
            <a:off x="548640" y="6547104"/>
            <a:ext cx="11064240" cy="201168"/>
          </a:xfrm>
          <a:prstGeom prst="rect">
            <a:avLst/>
          </a:prstGeom>
          <a:noFill/>
        </p:spPr>
        <p:txBody>
          <a:bodyPr wrap="none">
            <a:spAutoFit/>
          </a:bodyPr>
          <a:lstStyle/>
          <a:p>
            <a:pPr algn="ctr"/>
            <a:r>
              <a:rPr sz="700">
                <a:solidFill>
                  <a:srgbClr val="ECDECD"/>
                </a:solidFill>
                <a:latin typeface="Aptos"/>
              </a:rPr>
              <a:t>Prepared for teaching and small group use - hymninfo.com</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D1E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g5.jpg"/>
          <p:cNvPicPr>
            <a:picLocks noChangeAspect="1"/>
          </p:cNvPicPr>
          <p:nvPr/>
        </p:nvPicPr>
        <p:blipFill>
          <a:blip r:embed="rId2"/>
          <a:stretch>
            <a:fillRect/>
          </a:stretch>
        </p:blipFill>
        <p:spPr>
          <a:xfrm>
            <a:off x="7452360" y="0"/>
            <a:ext cx="4736592" cy="6858000"/>
          </a:xfrm>
          <a:prstGeom prst="rect">
            <a:avLst/>
          </a:prstGeom>
        </p:spPr>
      </p:pic>
      <p:sp>
        <p:nvSpPr>
          <p:cNvPr id="4" name="Rectangle 3"/>
          <p:cNvSpPr/>
          <p:nvPr/>
        </p:nvSpPr>
        <p:spPr>
          <a:xfrm>
            <a:off x="475488" y="859536"/>
            <a:ext cx="6720840" cy="27432"/>
          </a:xfrm>
          <a:prstGeom prst="rect">
            <a:avLst/>
          </a:prstGeom>
          <a:solidFill>
            <a:srgbClr val="DAA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329184"/>
            <a:ext cx="6812280" cy="502920"/>
          </a:xfrm>
          <a:prstGeom prst="rect">
            <a:avLst/>
          </a:prstGeom>
          <a:noFill/>
        </p:spPr>
        <p:txBody>
          <a:bodyPr wrap="none">
            <a:spAutoFit/>
          </a:bodyPr>
          <a:lstStyle/>
          <a:p>
            <a:r>
              <a:rPr b="1" sz="2800">
                <a:solidFill>
                  <a:srgbClr val="FCF4E6"/>
                </a:solidFill>
                <a:latin typeface="Georgia"/>
              </a:rPr>
              <a:t>Closing Summary</a:t>
            </a:r>
          </a:p>
        </p:txBody>
      </p:sp>
      <p:sp>
        <p:nvSpPr>
          <p:cNvPr id="6" name="TextBox 5"/>
          <p:cNvSpPr txBox="1"/>
          <p:nvPr/>
        </p:nvSpPr>
        <p:spPr>
          <a:xfrm>
            <a:off x="594360" y="932688"/>
            <a:ext cx="6629400" cy="320040"/>
          </a:xfrm>
          <a:prstGeom prst="rect">
            <a:avLst/>
          </a:prstGeom>
          <a:noFill/>
        </p:spPr>
        <p:txBody>
          <a:bodyPr wrap="none">
            <a:spAutoFit/>
          </a:bodyPr>
          <a:lstStyle/>
          <a:p>
            <a:r>
              <a:rPr sz="1300">
                <a:solidFill>
                  <a:srgbClr val="DAA848"/>
                </a:solidFill>
                <a:latin typeface="Aptos"/>
              </a:rPr>
              <a:t>The place before you is not beneath God’s notice</a:t>
            </a:r>
          </a:p>
        </p:txBody>
      </p:sp>
      <p:sp>
        <p:nvSpPr>
          <p:cNvPr id="7" name="Rounded Rectangle 6"/>
          <p:cNvSpPr/>
          <p:nvPr/>
        </p:nvSpPr>
        <p:spPr>
          <a:xfrm>
            <a:off x="548640" y="1280160"/>
            <a:ext cx="6775704" cy="4983480"/>
          </a:xfrm>
          <a:prstGeom prst="roundRect">
            <a:avLst/>
          </a:prstGeom>
          <a:solidFill>
            <a:srgbClr val="162B41"/>
          </a:solidFill>
          <a:ln>
            <a:solidFill>
              <a:srgbClr val="DAA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1417320"/>
            <a:ext cx="6537960" cy="4754880"/>
          </a:xfrm>
          <a:prstGeom prst="rect">
            <a:avLst/>
          </a:prstGeom>
          <a:noFill/>
        </p:spPr>
        <p:txBody>
          <a:bodyPr wrap="square" lIns="27432" rIns="27432">
            <a:spAutoFit/>
          </a:bodyPr>
          <a:lstStyle/>
          <a:p>
            <a:pPr>
              <a:lnSpc>
                <a:spcPct val="105000"/>
              </a:lnSpc>
              <a:spcAft>
                <a:spcPts val="700"/>
              </a:spcAft>
            </a:pPr>
            <a:r>
              <a:rPr sz="1500">
                <a:solidFill>
                  <a:srgbClr val="FCF4E6"/>
                </a:solidFill>
                <a:latin typeface="Aptos"/>
              </a:rPr>
              <a:t>• The hymn calls believers away from delayed obedience and
toward present faithfulness.</a:t>
            </a:r>
          </a:p>
          <a:p>
            <a:pPr>
              <a:lnSpc>
                <a:spcPct val="105000"/>
              </a:lnSpc>
              <a:spcAft>
                <a:spcPts val="700"/>
              </a:spcAft>
            </a:pPr>
            <a:r>
              <a:rPr sz="1500">
                <a:solidFill>
                  <a:srgbClr val="FCF4E6"/>
                </a:solidFill>
                <a:latin typeface="Aptos"/>
              </a:rPr>
              <a:t>• Its central pastoral word is simple: serve Christ here,
with what you have, among the people near you.</a:t>
            </a:r>
          </a:p>
          <a:p>
            <a:pPr>
              <a:lnSpc>
                <a:spcPct val="105000"/>
              </a:lnSpc>
              <a:spcAft>
                <a:spcPts val="700"/>
              </a:spcAft>
            </a:pPr>
            <a:r>
              <a:rPr sz="1500">
                <a:solidFill>
                  <a:srgbClr val="FCF4E6"/>
                </a:solidFill>
                <a:latin typeface="Aptos"/>
              </a:rPr>
              <a:t>• When the church lives this way, small lights become a
faithful witness to the Father’s glory.</a:t>
            </a:r>
          </a:p>
        </p:txBody>
      </p:sp>
      <p:sp>
        <p:nvSpPr>
          <p:cNvPr id="9" name="TextBox 8"/>
          <p:cNvSpPr txBox="1"/>
          <p:nvPr/>
        </p:nvSpPr>
        <p:spPr>
          <a:xfrm>
            <a:off x="548640" y="6547104"/>
            <a:ext cx="11064240" cy="201168"/>
          </a:xfrm>
          <a:prstGeom prst="rect">
            <a:avLst/>
          </a:prstGeom>
          <a:noFill/>
        </p:spPr>
        <p:txBody>
          <a:bodyPr wrap="none">
            <a:spAutoFit/>
          </a:bodyPr>
          <a:lstStyle/>
          <a:p>
            <a:pPr algn="ctr"/>
            <a:r>
              <a:rPr sz="700">
                <a:solidFill>
                  <a:srgbClr val="ECDECD"/>
                </a:solidFill>
                <a:latin typeface="Aptos"/>
              </a:rPr>
              <a:t>Prepared for teaching and small group use - hymninfo.com</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D1E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g2.jpg"/>
          <p:cNvPicPr>
            <a:picLocks noChangeAspect="1"/>
          </p:cNvPicPr>
          <p:nvPr/>
        </p:nvPicPr>
        <p:blipFill>
          <a:blip r:embed="rId2"/>
          <a:stretch>
            <a:fillRect/>
          </a:stretch>
        </p:blipFill>
        <p:spPr>
          <a:xfrm>
            <a:off x="7452360" y="0"/>
            <a:ext cx="4736592" cy="6858000"/>
          </a:xfrm>
          <a:prstGeom prst="rect">
            <a:avLst/>
          </a:prstGeom>
        </p:spPr>
      </p:pic>
      <p:sp>
        <p:nvSpPr>
          <p:cNvPr id="4" name="Rectangle 3"/>
          <p:cNvSpPr/>
          <p:nvPr/>
        </p:nvSpPr>
        <p:spPr>
          <a:xfrm>
            <a:off x="475488" y="859536"/>
            <a:ext cx="6720840" cy="27432"/>
          </a:xfrm>
          <a:prstGeom prst="rect">
            <a:avLst/>
          </a:prstGeom>
          <a:solidFill>
            <a:srgbClr val="DAA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329184"/>
            <a:ext cx="6812280" cy="502920"/>
          </a:xfrm>
          <a:prstGeom prst="rect">
            <a:avLst/>
          </a:prstGeom>
          <a:noFill/>
        </p:spPr>
        <p:txBody>
          <a:bodyPr wrap="none">
            <a:spAutoFit/>
          </a:bodyPr>
          <a:lstStyle/>
          <a:p>
            <a:r>
              <a:rPr b="1" sz="2800">
                <a:solidFill>
                  <a:srgbClr val="FCF4E6"/>
                </a:solidFill>
                <a:latin typeface="Georgia"/>
              </a:rPr>
              <a:t>Closing Prayer</a:t>
            </a:r>
          </a:p>
        </p:txBody>
      </p:sp>
      <p:sp>
        <p:nvSpPr>
          <p:cNvPr id="6" name="TextBox 5"/>
          <p:cNvSpPr txBox="1"/>
          <p:nvPr/>
        </p:nvSpPr>
        <p:spPr>
          <a:xfrm>
            <a:off x="594360" y="932688"/>
            <a:ext cx="6629400" cy="320040"/>
          </a:xfrm>
          <a:prstGeom prst="rect">
            <a:avLst/>
          </a:prstGeom>
          <a:noFill/>
        </p:spPr>
        <p:txBody>
          <a:bodyPr wrap="none">
            <a:spAutoFit/>
          </a:bodyPr>
          <a:lstStyle/>
          <a:p>
            <a:r>
              <a:rPr sz="1300">
                <a:solidFill>
                  <a:srgbClr val="DAA848"/>
                </a:solidFill>
                <a:latin typeface="Aptos"/>
              </a:rPr>
              <a:t>For faithful light in ordinary places</a:t>
            </a:r>
          </a:p>
        </p:txBody>
      </p:sp>
      <p:sp>
        <p:nvSpPr>
          <p:cNvPr id="7" name="Rounded Rectangle 6"/>
          <p:cNvSpPr/>
          <p:nvPr/>
        </p:nvSpPr>
        <p:spPr>
          <a:xfrm>
            <a:off x="548640" y="1280160"/>
            <a:ext cx="6775704" cy="4983480"/>
          </a:xfrm>
          <a:prstGeom prst="roundRect">
            <a:avLst/>
          </a:prstGeom>
          <a:solidFill>
            <a:srgbClr val="162B41"/>
          </a:solidFill>
          <a:ln>
            <a:solidFill>
              <a:srgbClr val="DAA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1417320"/>
            <a:ext cx="6537960" cy="4754880"/>
          </a:xfrm>
          <a:prstGeom prst="rect">
            <a:avLst/>
          </a:prstGeom>
          <a:noFill/>
        </p:spPr>
        <p:txBody>
          <a:bodyPr wrap="square" lIns="27432" rIns="27432">
            <a:spAutoFit/>
          </a:bodyPr>
          <a:lstStyle/>
          <a:p>
            <a:pPr>
              <a:lnSpc>
                <a:spcPct val="105000"/>
              </a:lnSpc>
              <a:spcAft>
                <a:spcPts val="700"/>
              </a:spcAft>
            </a:pPr>
            <a:r>
              <a:rPr sz="1240">
                <a:solidFill>
                  <a:srgbClr val="FCF4E6"/>
                </a:solidFill>
                <a:latin typeface="Aptos"/>
              </a:rPr>
              <a:t>• Lord Jesus, make us faithful where You have placed us.
Save us from waiting for impressive opportunities while
neglecting the duties and neighbors near at hand. Let our
work, words, kindness, and perseverance reflect Your
light, so that others may glorify our Father in heaven.
Amen.</a:t>
            </a:r>
          </a:p>
          <a:p>
            <a:pPr>
              <a:lnSpc>
                <a:spcPct val="105000"/>
              </a:lnSpc>
              <a:spcAft>
                <a:spcPts val="700"/>
              </a:spcAft>
            </a:pPr>
            <a:r>
              <a:rPr sz="1240">
                <a:solidFill>
                  <a:srgbClr val="FCF4E6"/>
                </a:solidFill>
                <a:latin typeface="Aptos"/>
              </a:rPr>
              <a:t>• © HymnInfo.com. Free for personal, church, classroom, and
small-group teaching use. Please do not sell, repost, or
redistribute as downloadable files without permission.</a:t>
            </a:r>
          </a:p>
        </p:txBody>
      </p:sp>
      <p:sp>
        <p:nvSpPr>
          <p:cNvPr id="9" name="TextBox 8"/>
          <p:cNvSpPr txBox="1"/>
          <p:nvPr/>
        </p:nvSpPr>
        <p:spPr>
          <a:xfrm>
            <a:off x="548640" y="6547104"/>
            <a:ext cx="11064240" cy="201168"/>
          </a:xfrm>
          <a:prstGeom prst="rect">
            <a:avLst/>
          </a:prstGeom>
          <a:noFill/>
        </p:spPr>
        <p:txBody>
          <a:bodyPr wrap="none">
            <a:spAutoFit/>
          </a:bodyPr>
          <a:lstStyle/>
          <a:p>
            <a:pPr algn="ctr"/>
            <a:r>
              <a:rPr sz="700">
                <a:solidFill>
                  <a:srgbClr val="ECDECD"/>
                </a:solidFill>
                <a:latin typeface="Aptos"/>
              </a:rPr>
              <a:t>Prepared for teaching and small group use - hymninfo.com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Hymn study resource</dc:subject>
  <dc:creator>HymnInfo.com</dc:creator>
  <cp:keywords>hymn study, Christian worship, church teaching, HymnInfo</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