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1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85800" y="1051560"/>
            <a:ext cx="6675120" cy="4389120"/>
          </a:xfrm>
          <a:prstGeom prst="roundRect">
            <a:avLst/>
          </a:prstGeom>
          <a:solidFill>
            <a:srgbClr val="0D1726"/>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1417320"/>
            <a:ext cx="10972800" cy="594360"/>
          </a:xfrm>
          <a:prstGeom prst="rect">
            <a:avLst/>
          </a:prstGeom>
          <a:noFill/>
        </p:spPr>
        <p:txBody>
          <a:bodyPr wrap="square" lIns="0" rIns="0" tIns="0" bIns="0">
            <a:spAutoFit/>
          </a:bodyPr>
          <a:lstStyle/>
          <a:p>
            <a:r>
              <a:rPr sz="4000" b="1">
                <a:solidFill>
                  <a:srgbClr val="FFFFFF"/>
                </a:solidFill>
                <a:latin typeface="Aptos Display"/>
              </a:rPr>
              <a:t>Awake, My Heart, with Gladness</a:t>
            </a:r>
          </a:p>
        </p:txBody>
      </p:sp>
      <p:sp>
        <p:nvSpPr>
          <p:cNvPr id="5" name="TextBox 4"/>
          <p:cNvSpPr txBox="1"/>
          <p:nvPr/>
        </p:nvSpPr>
        <p:spPr>
          <a:xfrm>
            <a:off x="640080" y="2148840"/>
            <a:ext cx="10789920" cy="411480"/>
          </a:xfrm>
          <a:prstGeom prst="rect">
            <a:avLst/>
          </a:prstGeom>
          <a:noFill/>
        </p:spPr>
        <p:txBody>
          <a:bodyPr wrap="square" lIns="0" rIns="0" tIns="0" bIns="0">
            <a:spAutoFit/>
          </a:bodyPr>
          <a:lstStyle/>
          <a:p>
            <a:r>
              <a:rPr sz="1800">
                <a:solidFill>
                  <a:srgbClr val="F6E8C8"/>
                </a:solidFill>
                <a:latin typeface="Aptos"/>
              </a:rPr>
              <a:t>Easter joy, Christ's victory, and living hope</a:t>
            </a:r>
          </a:p>
        </p:txBody>
      </p:sp>
      <p:sp>
        <p:nvSpPr>
          <p:cNvPr id="6" name="TextBox 5"/>
          <p:cNvSpPr txBox="1"/>
          <p:nvPr/>
        </p:nvSpPr>
        <p:spPr>
          <a:xfrm>
            <a:off x="749808" y="2834640"/>
            <a:ext cx="6309360" cy="548640"/>
          </a:xfrm>
          <a:prstGeom prst="rect">
            <a:avLst/>
          </a:prstGeom>
          <a:noFill/>
        </p:spPr>
        <p:txBody>
          <a:bodyPr wrap="square" lIns="45720" rIns="45720" tIns="27432" bIns="27432">
            <a:normAutofit/>
          </a:bodyPr>
          <a:lstStyle/>
          <a:p>
            <a:r>
              <a:rPr sz="1300" b="0">
                <a:solidFill>
                  <a:srgbClr val="E8E1D6"/>
                </a:solidFill>
                <a:latin typeface="Aptos"/>
              </a:rPr>
              <a:t>Paul Gerhardt | translated by John Kelly | Johann Crüger's tune AUF, AUF, MEIN HERZ</a:t>
            </a:r>
          </a:p>
        </p:txBody>
      </p:sp>
      <p:sp>
        <p:nvSpPr>
          <p:cNvPr id="7" name="TextBox 6"/>
          <p:cNvSpPr txBox="1"/>
          <p:nvPr/>
        </p:nvSpPr>
        <p:spPr>
          <a:xfrm>
            <a:off x="749808" y="4251960"/>
            <a:ext cx="5212080" cy="411480"/>
          </a:xfrm>
          <a:prstGeom prst="rect">
            <a:avLst/>
          </a:prstGeom>
          <a:noFill/>
        </p:spPr>
        <p:txBody>
          <a:bodyPr wrap="square" lIns="45720" rIns="45720" tIns="27432" bIns="27432">
            <a:normAutofit/>
          </a:bodyPr>
          <a:lstStyle/>
          <a:p>
            <a:r>
              <a:rPr sz="1600" b="1">
                <a:solidFill>
                  <a:srgbClr val="F6E8C8"/>
                </a:solidFill>
                <a:latin typeface="Aptos"/>
              </a:rPr>
              <a:t>Primary Scripture: Colossians 2:15</a:t>
            </a:r>
          </a:p>
        </p:txBody>
      </p:sp>
      <p:sp>
        <p:nvSpPr>
          <p:cNvPr id="8" name="TextBox 7"/>
          <p:cNvSpPr txBox="1"/>
          <p:nvPr/>
        </p:nvSpPr>
        <p:spPr>
          <a:xfrm>
            <a:off x="320040" y="6510528"/>
            <a:ext cx="11521440" cy="228600"/>
          </a:xfrm>
          <a:prstGeom prst="rect">
            <a:avLst/>
          </a:prstGeom>
          <a:noFill/>
        </p:spPr>
        <p:txBody>
          <a:bodyPr wrap="none" lIns="0" rIns="0" tIns="0" bIns="0">
            <a:spAutoFit/>
          </a:bodyPr>
          <a:lstStyle/>
          <a:p>
            <a:pPr algn="ctr"/>
            <a:r>
              <a:rPr sz="800">
                <a:solidFill>
                  <a:srgbClr val="E8E1D6"/>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mg1_soft.jpg"/>
          <p:cNvPicPr>
            <a:picLocks noChangeAspect="1"/>
          </p:cNvPicPr>
          <p:nvPr/>
        </p:nvPicPr>
        <p:blipFill>
          <a:blip r:embed="rId2"/>
          <a:stretch>
            <a:fillRect/>
          </a:stretch>
        </p:blipFill>
        <p:spPr>
          <a:xfrm>
            <a:off x="6903720" y="0"/>
            <a:ext cx="5285232" cy="6858000"/>
          </a:xfrm>
          <a:prstGeom prst="rect">
            <a:avLst/>
          </a:prstGeom>
        </p:spPr>
      </p:pic>
      <p:sp>
        <p:nvSpPr>
          <p:cNvPr id="4" name="TextBox 3"/>
          <p:cNvSpPr txBox="1"/>
          <p:nvPr/>
        </p:nvSpPr>
        <p:spPr>
          <a:xfrm>
            <a:off x="594360" y="411480"/>
            <a:ext cx="10972800" cy="594360"/>
          </a:xfrm>
          <a:prstGeom prst="rect">
            <a:avLst/>
          </a:prstGeom>
          <a:noFill/>
        </p:spPr>
        <p:txBody>
          <a:bodyPr wrap="square" lIns="0" rIns="0" tIns="0" bIns="0">
            <a:spAutoFit/>
          </a:bodyPr>
          <a:lstStyle/>
          <a:p>
            <a:r>
              <a:rPr sz="3000" b="1">
                <a:solidFill>
                  <a:srgbClr val="132238"/>
                </a:solidFill>
                <a:latin typeface="Aptos Display"/>
              </a:rPr>
              <a:t>1. The heart awakens</a:t>
            </a:r>
          </a:p>
        </p:txBody>
      </p:sp>
      <p:sp>
        <p:nvSpPr>
          <p:cNvPr id="5" name="Rectangle 4"/>
          <p:cNvSpPr/>
          <p:nvPr/>
        </p:nvSpPr>
        <p:spPr>
          <a:xfrm>
            <a:off x="640080" y="1078992"/>
            <a:ext cx="5577840" cy="18288"/>
          </a:xfrm>
          <a:prstGeom prst="rect">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417320"/>
            <a:ext cx="5669280" cy="2011680"/>
          </a:xfrm>
          <a:prstGeom prst="rect">
            <a:avLst/>
          </a:prstGeom>
          <a:noFill/>
        </p:spPr>
        <p:txBody>
          <a:bodyPr wrap="square" lIns="45720" rIns="45720" tIns="27432" bIns="27432">
            <a:normAutofit/>
          </a:bodyPr>
          <a:lstStyle/>
          <a:p>
            <a:r>
              <a:rPr sz="2200" b="0">
                <a:solidFill>
                  <a:srgbClr val="232323"/>
                </a:solidFill>
                <a:latin typeface="Aptos"/>
              </a:rPr>
              <a:t>The opening summons the heart to joy because Christ's resurrection has changed everything. Gladness is not forced cheerfulness; it is faith answering Easter truth.</a:t>
            </a:r>
          </a:p>
        </p:txBody>
      </p:sp>
      <p:sp>
        <p:nvSpPr>
          <p:cNvPr id="7" name="Rounded Rectangle 6"/>
          <p:cNvSpPr/>
          <p:nvPr/>
        </p:nvSpPr>
        <p:spPr>
          <a:xfrm>
            <a:off x="713232" y="3886200"/>
            <a:ext cx="5166360" cy="96012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4041648"/>
            <a:ext cx="2377440" cy="274320"/>
          </a:xfrm>
          <a:prstGeom prst="rect">
            <a:avLst/>
          </a:prstGeom>
          <a:noFill/>
        </p:spPr>
        <p:txBody>
          <a:bodyPr wrap="square" lIns="45720" rIns="45720" tIns="27432" bIns="27432">
            <a:normAutofit/>
          </a:bodyPr>
          <a:lstStyle/>
          <a:p>
            <a:r>
              <a:rPr sz="1100" b="1">
                <a:solidFill>
                  <a:srgbClr val="8F5E3C"/>
                </a:solidFill>
                <a:latin typeface="Aptos"/>
              </a:rPr>
              <a:t>Scripture connection</a:t>
            </a:r>
          </a:p>
        </p:txBody>
      </p:sp>
      <p:sp>
        <p:nvSpPr>
          <p:cNvPr id="9" name="TextBox 8"/>
          <p:cNvSpPr txBox="1"/>
          <p:nvPr/>
        </p:nvSpPr>
        <p:spPr>
          <a:xfrm>
            <a:off x="960120" y="4315968"/>
            <a:ext cx="4297680" cy="310896"/>
          </a:xfrm>
          <a:prstGeom prst="rect">
            <a:avLst/>
          </a:prstGeom>
          <a:noFill/>
        </p:spPr>
        <p:txBody>
          <a:bodyPr wrap="square" lIns="45720" rIns="45720" tIns="27432" bIns="27432">
            <a:normAutofit/>
          </a:bodyPr>
          <a:lstStyle/>
          <a:p>
            <a:r>
              <a:rPr sz="1700" b="1">
                <a:solidFill>
                  <a:srgbClr val="132238"/>
                </a:solidFill>
                <a:latin typeface="Aptos"/>
              </a:rPr>
              <a:t>1 Peter 1:3</a:t>
            </a:r>
          </a:p>
        </p:txBody>
      </p:sp>
      <p:sp>
        <p:nvSpPr>
          <p:cNvPr id="10" name="TextBox 9"/>
          <p:cNvSpPr txBox="1"/>
          <p:nvPr/>
        </p:nvSpPr>
        <p:spPr>
          <a:xfrm>
            <a:off x="758952" y="5230368"/>
            <a:ext cx="5852160" cy="502920"/>
          </a:xfrm>
          <a:prstGeom prst="rect">
            <a:avLst/>
          </a:prstGeom>
          <a:noFill/>
        </p:spPr>
        <p:txBody>
          <a:bodyPr wrap="square" lIns="45720" rIns="45720" tIns="27432" bIns="27432">
            <a:normAutofit/>
          </a:bodyPr>
          <a:lstStyle/>
          <a:p>
            <a:r>
              <a:rPr sz="1600" b="0">
                <a:solidFill>
                  <a:srgbClr val="132238"/>
                </a:solidFill>
                <a:latin typeface="Aptos"/>
              </a:rPr>
              <a:t>Teaching emphasis: preach the truth to the heart until fear gives way to faith.</a:t>
            </a:r>
          </a:p>
        </p:txBody>
      </p:sp>
      <p:sp>
        <p:nvSpPr>
          <p:cNvPr id="11" name="TextBox 10"/>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mg2_soft.jpg"/>
          <p:cNvPicPr>
            <a:picLocks noChangeAspect="1"/>
          </p:cNvPicPr>
          <p:nvPr/>
        </p:nvPicPr>
        <p:blipFill>
          <a:blip r:embed="rId2"/>
          <a:stretch>
            <a:fillRect/>
          </a:stretch>
        </p:blipFill>
        <p:spPr>
          <a:xfrm>
            <a:off x="6903720" y="0"/>
            <a:ext cx="5285232" cy="6858000"/>
          </a:xfrm>
          <a:prstGeom prst="rect">
            <a:avLst/>
          </a:prstGeom>
        </p:spPr>
      </p:pic>
      <p:sp>
        <p:nvSpPr>
          <p:cNvPr id="4" name="TextBox 3"/>
          <p:cNvSpPr txBox="1"/>
          <p:nvPr/>
        </p:nvSpPr>
        <p:spPr>
          <a:xfrm>
            <a:off x="594360" y="411480"/>
            <a:ext cx="10972800" cy="594360"/>
          </a:xfrm>
          <a:prstGeom prst="rect">
            <a:avLst/>
          </a:prstGeom>
          <a:noFill/>
        </p:spPr>
        <p:txBody>
          <a:bodyPr wrap="square" lIns="0" rIns="0" tIns="0" bIns="0">
            <a:spAutoFit/>
          </a:bodyPr>
          <a:lstStyle/>
          <a:p>
            <a:r>
              <a:rPr sz="3000" b="1">
                <a:solidFill>
                  <a:srgbClr val="132238"/>
                </a:solidFill>
                <a:latin typeface="Aptos Display"/>
              </a:rPr>
              <a:t>2. The enemy is defeated</a:t>
            </a:r>
          </a:p>
        </p:txBody>
      </p:sp>
      <p:sp>
        <p:nvSpPr>
          <p:cNvPr id="5" name="Rectangle 4"/>
          <p:cNvSpPr/>
          <p:nvPr/>
        </p:nvSpPr>
        <p:spPr>
          <a:xfrm>
            <a:off x="640080" y="1078992"/>
            <a:ext cx="5577840" cy="18288"/>
          </a:xfrm>
          <a:prstGeom prst="rect">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417320"/>
            <a:ext cx="5669280" cy="2011680"/>
          </a:xfrm>
          <a:prstGeom prst="rect">
            <a:avLst/>
          </a:prstGeom>
          <a:noFill/>
        </p:spPr>
        <p:txBody>
          <a:bodyPr wrap="square" lIns="45720" rIns="45720" tIns="27432" bIns="27432">
            <a:normAutofit/>
          </a:bodyPr>
          <a:lstStyle/>
          <a:p>
            <a:r>
              <a:rPr sz="2200" b="0">
                <a:solidFill>
                  <a:srgbClr val="232323"/>
                </a:solidFill>
                <a:latin typeface="Aptos"/>
              </a:rPr>
              <a:t>The grave appeared to win, but the resurrection reversed the verdict. Christ's victory exposes the weakness of every power that accuses, enslaves, or terrifies.</a:t>
            </a:r>
          </a:p>
        </p:txBody>
      </p:sp>
      <p:sp>
        <p:nvSpPr>
          <p:cNvPr id="7" name="Rounded Rectangle 6"/>
          <p:cNvSpPr/>
          <p:nvPr/>
        </p:nvSpPr>
        <p:spPr>
          <a:xfrm>
            <a:off x="713232" y="3886200"/>
            <a:ext cx="5166360" cy="96012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4041648"/>
            <a:ext cx="2377440" cy="274320"/>
          </a:xfrm>
          <a:prstGeom prst="rect">
            <a:avLst/>
          </a:prstGeom>
          <a:noFill/>
        </p:spPr>
        <p:txBody>
          <a:bodyPr wrap="square" lIns="45720" rIns="45720" tIns="27432" bIns="27432">
            <a:normAutofit/>
          </a:bodyPr>
          <a:lstStyle/>
          <a:p>
            <a:r>
              <a:rPr sz="1100" b="1">
                <a:solidFill>
                  <a:srgbClr val="8F5E3C"/>
                </a:solidFill>
                <a:latin typeface="Aptos"/>
              </a:rPr>
              <a:t>Scripture connection</a:t>
            </a:r>
          </a:p>
        </p:txBody>
      </p:sp>
      <p:sp>
        <p:nvSpPr>
          <p:cNvPr id="9" name="TextBox 8"/>
          <p:cNvSpPr txBox="1"/>
          <p:nvPr/>
        </p:nvSpPr>
        <p:spPr>
          <a:xfrm>
            <a:off x="960120" y="4315968"/>
            <a:ext cx="4297680" cy="310896"/>
          </a:xfrm>
          <a:prstGeom prst="rect">
            <a:avLst/>
          </a:prstGeom>
          <a:noFill/>
        </p:spPr>
        <p:txBody>
          <a:bodyPr wrap="square" lIns="45720" rIns="45720" tIns="27432" bIns="27432">
            <a:normAutofit/>
          </a:bodyPr>
          <a:lstStyle/>
          <a:p>
            <a:r>
              <a:rPr sz="1700" b="1">
                <a:solidFill>
                  <a:srgbClr val="132238"/>
                </a:solidFill>
                <a:latin typeface="Aptos"/>
              </a:rPr>
              <a:t>Colossians 2:15</a:t>
            </a:r>
          </a:p>
        </p:txBody>
      </p:sp>
      <p:sp>
        <p:nvSpPr>
          <p:cNvPr id="10" name="TextBox 9"/>
          <p:cNvSpPr txBox="1"/>
          <p:nvPr/>
        </p:nvSpPr>
        <p:spPr>
          <a:xfrm>
            <a:off x="758952" y="5230368"/>
            <a:ext cx="5852160" cy="502920"/>
          </a:xfrm>
          <a:prstGeom prst="rect">
            <a:avLst/>
          </a:prstGeom>
          <a:noFill/>
        </p:spPr>
        <p:txBody>
          <a:bodyPr wrap="square" lIns="45720" rIns="45720" tIns="27432" bIns="27432">
            <a:normAutofit/>
          </a:bodyPr>
          <a:lstStyle/>
          <a:p>
            <a:r>
              <a:rPr sz="1600" b="0">
                <a:solidFill>
                  <a:srgbClr val="132238"/>
                </a:solidFill>
                <a:latin typeface="Aptos"/>
              </a:rPr>
              <a:t>Teaching emphasis: preach the truth to the heart until fear gives way to faith.</a:t>
            </a:r>
          </a:p>
        </p:txBody>
      </p:sp>
      <p:sp>
        <p:nvSpPr>
          <p:cNvPr id="11" name="TextBox 10"/>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mg5_soft.jpg"/>
          <p:cNvPicPr>
            <a:picLocks noChangeAspect="1"/>
          </p:cNvPicPr>
          <p:nvPr/>
        </p:nvPicPr>
        <p:blipFill>
          <a:blip r:embed="rId2"/>
          <a:stretch>
            <a:fillRect/>
          </a:stretch>
        </p:blipFill>
        <p:spPr>
          <a:xfrm>
            <a:off x="6903720" y="0"/>
            <a:ext cx="5285232" cy="6858000"/>
          </a:xfrm>
          <a:prstGeom prst="rect">
            <a:avLst/>
          </a:prstGeom>
        </p:spPr>
      </p:pic>
      <p:sp>
        <p:nvSpPr>
          <p:cNvPr id="4" name="TextBox 3"/>
          <p:cNvSpPr txBox="1"/>
          <p:nvPr/>
        </p:nvSpPr>
        <p:spPr>
          <a:xfrm>
            <a:off x="594360" y="411480"/>
            <a:ext cx="10972800" cy="594360"/>
          </a:xfrm>
          <a:prstGeom prst="rect">
            <a:avLst/>
          </a:prstGeom>
          <a:noFill/>
        </p:spPr>
        <p:txBody>
          <a:bodyPr wrap="square" lIns="0" rIns="0" tIns="0" bIns="0">
            <a:spAutoFit/>
          </a:bodyPr>
          <a:lstStyle/>
          <a:p>
            <a:r>
              <a:rPr sz="3000" b="1">
                <a:solidFill>
                  <a:srgbClr val="132238"/>
                </a:solidFill>
                <a:latin typeface="Aptos Display"/>
              </a:rPr>
              <a:t>3. The believer shares the victory</a:t>
            </a:r>
          </a:p>
        </p:txBody>
      </p:sp>
      <p:sp>
        <p:nvSpPr>
          <p:cNvPr id="5" name="Rectangle 4"/>
          <p:cNvSpPr/>
          <p:nvPr/>
        </p:nvSpPr>
        <p:spPr>
          <a:xfrm>
            <a:off x="640080" y="1078992"/>
            <a:ext cx="5577840" cy="18288"/>
          </a:xfrm>
          <a:prstGeom prst="rect">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417320"/>
            <a:ext cx="5669280" cy="2011680"/>
          </a:xfrm>
          <a:prstGeom prst="rect">
            <a:avLst/>
          </a:prstGeom>
          <a:noFill/>
        </p:spPr>
        <p:txBody>
          <a:bodyPr wrap="square" lIns="45720" rIns="45720" tIns="27432" bIns="27432">
            <a:normAutofit/>
          </a:bodyPr>
          <a:lstStyle/>
          <a:p>
            <a:r>
              <a:rPr sz="2200" b="0">
                <a:solidFill>
                  <a:srgbClr val="232323"/>
                </a:solidFill>
                <a:latin typeface="Aptos"/>
              </a:rPr>
              <a:t>Christ's triumph becomes the courage of those who trust him. The hymn turns Easter proclamation into personal assurance and baptismal identity.</a:t>
            </a:r>
          </a:p>
        </p:txBody>
      </p:sp>
      <p:sp>
        <p:nvSpPr>
          <p:cNvPr id="7" name="Rounded Rectangle 6"/>
          <p:cNvSpPr/>
          <p:nvPr/>
        </p:nvSpPr>
        <p:spPr>
          <a:xfrm>
            <a:off x="713232" y="3886200"/>
            <a:ext cx="5166360" cy="96012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4041648"/>
            <a:ext cx="2377440" cy="274320"/>
          </a:xfrm>
          <a:prstGeom prst="rect">
            <a:avLst/>
          </a:prstGeom>
          <a:noFill/>
        </p:spPr>
        <p:txBody>
          <a:bodyPr wrap="square" lIns="45720" rIns="45720" tIns="27432" bIns="27432">
            <a:normAutofit/>
          </a:bodyPr>
          <a:lstStyle/>
          <a:p>
            <a:r>
              <a:rPr sz="1100" b="1">
                <a:solidFill>
                  <a:srgbClr val="8F5E3C"/>
                </a:solidFill>
                <a:latin typeface="Aptos"/>
              </a:rPr>
              <a:t>Scripture connection</a:t>
            </a:r>
          </a:p>
        </p:txBody>
      </p:sp>
      <p:sp>
        <p:nvSpPr>
          <p:cNvPr id="9" name="TextBox 8"/>
          <p:cNvSpPr txBox="1"/>
          <p:nvPr/>
        </p:nvSpPr>
        <p:spPr>
          <a:xfrm>
            <a:off x="960120" y="4315968"/>
            <a:ext cx="4297680" cy="310896"/>
          </a:xfrm>
          <a:prstGeom prst="rect">
            <a:avLst/>
          </a:prstGeom>
          <a:noFill/>
        </p:spPr>
        <p:txBody>
          <a:bodyPr wrap="square" lIns="45720" rIns="45720" tIns="27432" bIns="27432">
            <a:normAutofit/>
          </a:bodyPr>
          <a:lstStyle/>
          <a:p>
            <a:r>
              <a:rPr sz="1700" b="1">
                <a:solidFill>
                  <a:srgbClr val="132238"/>
                </a:solidFill>
                <a:latin typeface="Aptos"/>
              </a:rPr>
              <a:t>Romans 6:4</a:t>
            </a:r>
          </a:p>
        </p:txBody>
      </p:sp>
      <p:sp>
        <p:nvSpPr>
          <p:cNvPr id="10" name="TextBox 9"/>
          <p:cNvSpPr txBox="1"/>
          <p:nvPr/>
        </p:nvSpPr>
        <p:spPr>
          <a:xfrm>
            <a:off x="758952" y="5230368"/>
            <a:ext cx="5852160" cy="502920"/>
          </a:xfrm>
          <a:prstGeom prst="rect">
            <a:avLst/>
          </a:prstGeom>
          <a:noFill/>
        </p:spPr>
        <p:txBody>
          <a:bodyPr wrap="square" lIns="45720" rIns="45720" tIns="27432" bIns="27432">
            <a:normAutofit/>
          </a:bodyPr>
          <a:lstStyle/>
          <a:p>
            <a:r>
              <a:rPr sz="1600" b="0">
                <a:solidFill>
                  <a:srgbClr val="132238"/>
                </a:solidFill>
                <a:latin typeface="Aptos"/>
              </a:rPr>
              <a:t>Teaching emphasis: preach the truth to the heart until fear gives way to faith.</a:t>
            </a:r>
          </a:p>
        </p:txBody>
      </p:sp>
      <p:sp>
        <p:nvSpPr>
          <p:cNvPr id="11" name="TextBox 10"/>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mg1_soft.jpg"/>
          <p:cNvPicPr>
            <a:picLocks noChangeAspect="1"/>
          </p:cNvPicPr>
          <p:nvPr/>
        </p:nvPicPr>
        <p:blipFill>
          <a:blip r:embed="rId2"/>
          <a:stretch>
            <a:fillRect/>
          </a:stretch>
        </p:blipFill>
        <p:spPr>
          <a:xfrm>
            <a:off x="6903720" y="0"/>
            <a:ext cx="5285232" cy="6858000"/>
          </a:xfrm>
          <a:prstGeom prst="rect">
            <a:avLst/>
          </a:prstGeom>
        </p:spPr>
      </p:pic>
      <p:sp>
        <p:nvSpPr>
          <p:cNvPr id="4" name="TextBox 3"/>
          <p:cNvSpPr txBox="1"/>
          <p:nvPr/>
        </p:nvSpPr>
        <p:spPr>
          <a:xfrm>
            <a:off x="594360" y="411480"/>
            <a:ext cx="10972800" cy="594360"/>
          </a:xfrm>
          <a:prstGeom prst="rect">
            <a:avLst/>
          </a:prstGeom>
          <a:noFill/>
        </p:spPr>
        <p:txBody>
          <a:bodyPr wrap="square" lIns="0" rIns="0" tIns="0" bIns="0">
            <a:spAutoFit/>
          </a:bodyPr>
          <a:lstStyle/>
          <a:p>
            <a:r>
              <a:rPr sz="3000" b="1">
                <a:solidFill>
                  <a:srgbClr val="132238"/>
                </a:solidFill>
                <a:latin typeface="Aptos Display"/>
              </a:rPr>
              <a:t>4. Hope reaches final glory</a:t>
            </a:r>
          </a:p>
        </p:txBody>
      </p:sp>
      <p:sp>
        <p:nvSpPr>
          <p:cNvPr id="5" name="Rectangle 4"/>
          <p:cNvSpPr/>
          <p:nvPr/>
        </p:nvSpPr>
        <p:spPr>
          <a:xfrm>
            <a:off x="640080" y="1078992"/>
            <a:ext cx="5577840" cy="18288"/>
          </a:xfrm>
          <a:prstGeom prst="rect">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417320"/>
            <a:ext cx="5669280" cy="2011680"/>
          </a:xfrm>
          <a:prstGeom prst="rect">
            <a:avLst/>
          </a:prstGeom>
          <a:noFill/>
        </p:spPr>
        <p:txBody>
          <a:bodyPr wrap="square" lIns="45720" rIns="45720" tIns="27432" bIns="27432">
            <a:normAutofit/>
          </a:bodyPr>
          <a:lstStyle/>
          <a:p>
            <a:r>
              <a:rPr sz="2200" b="0">
                <a:solidFill>
                  <a:srgbClr val="232323"/>
                </a:solidFill>
                <a:latin typeface="Aptos"/>
              </a:rPr>
              <a:t>The hymn looks beyond present struggle to the promised crown. Easter joy becomes perseverance because the risen Lord holds authority over death.</a:t>
            </a:r>
          </a:p>
        </p:txBody>
      </p:sp>
      <p:sp>
        <p:nvSpPr>
          <p:cNvPr id="7" name="Rounded Rectangle 6"/>
          <p:cNvSpPr/>
          <p:nvPr/>
        </p:nvSpPr>
        <p:spPr>
          <a:xfrm>
            <a:off x="713232" y="3886200"/>
            <a:ext cx="5166360" cy="96012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4041648"/>
            <a:ext cx="2377440" cy="274320"/>
          </a:xfrm>
          <a:prstGeom prst="rect">
            <a:avLst/>
          </a:prstGeom>
          <a:noFill/>
        </p:spPr>
        <p:txBody>
          <a:bodyPr wrap="square" lIns="45720" rIns="45720" tIns="27432" bIns="27432">
            <a:normAutofit/>
          </a:bodyPr>
          <a:lstStyle/>
          <a:p>
            <a:r>
              <a:rPr sz="1100" b="1">
                <a:solidFill>
                  <a:srgbClr val="8F5E3C"/>
                </a:solidFill>
                <a:latin typeface="Aptos"/>
              </a:rPr>
              <a:t>Scripture connection</a:t>
            </a:r>
          </a:p>
        </p:txBody>
      </p:sp>
      <p:sp>
        <p:nvSpPr>
          <p:cNvPr id="9" name="TextBox 8"/>
          <p:cNvSpPr txBox="1"/>
          <p:nvPr/>
        </p:nvSpPr>
        <p:spPr>
          <a:xfrm>
            <a:off x="960120" y="4315968"/>
            <a:ext cx="4297680" cy="310896"/>
          </a:xfrm>
          <a:prstGeom prst="rect">
            <a:avLst/>
          </a:prstGeom>
          <a:noFill/>
        </p:spPr>
        <p:txBody>
          <a:bodyPr wrap="square" lIns="45720" rIns="45720" tIns="27432" bIns="27432">
            <a:normAutofit/>
          </a:bodyPr>
          <a:lstStyle/>
          <a:p>
            <a:r>
              <a:rPr sz="1700" b="1">
                <a:solidFill>
                  <a:srgbClr val="132238"/>
                </a:solidFill>
                <a:latin typeface="Aptos"/>
              </a:rPr>
              <a:t>Revelation 1:18</a:t>
            </a:r>
          </a:p>
        </p:txBody>
      </p:sp>
      <p:sp>
        <p:nvSpPr>
          <p:cNvPr id="10" name="TextBox 9"/>
          <p:cNvSpPr txBox="1"/>
          <p:nvPr/>
        </p:nvSpPr>
        <p:spPr>
          <a:xfrm>
            <a:off x="758952" y="5230368"/>
            <a:ext cx="5852160" cy="502920"/>
          </a:xfrm>
          <a:prstGeom prst="rect">
            <a:avLst/>
          </a:prstGeom>
          <a:noFill/>
        </p:spPr>
        <p:txBody>
          <a:bodyPr wrap="square" lIns="45720" rIns="45720" tIns="27432" bIns="27432">
            <a:normAutofit/>
          </a:bodyPr>
          <a:lstStyle/>
          <a:p>
            <a:r>
              <a:rPr sz="1600" b="0">
                <a:solidFill>
                  <a:srgbClr val="132238"/>
                </a:solidFill>
                <a:latin typeface="Aptos"/>
              </a:rPr>
              <a:t>Teaching emphasis: preach the truth to the heart until fear gives way to faith.</a:t>
            </a:r>
          </a:p>
        </p:txBody>
      </p:sp>
      <p:sp>
        <p:nvSpPr>
          <p:cNvPr id="11" name="TextBox 10"/>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3_sof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594360"/>
          </a:xfrm>
          <a:prstGeom prst="rect">
            <a:avLst/>
          </a:prstGeom>
          <a:noFill/>
        </p:spPr>
        <p:txBody>
          <a:bodyPr wrap="square" lIns="0" rIns="0" tIns="0" bIns="0">
            <a:spAutoFit/>
          </a:bodyPr>
          <a:lstStyle/>
          <a:p>
            <a:r>
              <a:rPr sz="3200" b="1">
                <a:solidFill>
                  <a:srgbClr val="132238"/>
                </a:solidFill>
                <a:latin typeface="Aptos Display"/>
              </a:rPr>
              <a:t>Theological Themes</a:t>
            </a:r>
          </a:p>
        </p:txBody>
      </p:sp>
      <p:sp>
        <p:nvSpPr>
          <p:cNvPr id="4" name="Rounded Rectangle 3"/>
          <p:cNvSpPr/>
          <p:nvPr/>
        </p:nvSpPr>
        <p:spPr>
          <a:xfrm>
            <a:off x="731520" y="1234440"/>
            <a:ext cx="324612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417320"/>
            <a:ext cx="2788920" cy="320040"/>
          </a:xfrm>
          <a:prstGeom prst="rect">
            <a:avLst/>
          </a:prstGeom>
          <a:noFill/>
        </p:spPr>
        <p:txBody>
          <a:bodyPr wrap="square" lIns="45720" rIns="45720" tIns="27432" bIns="27432">
            <a:normAutofit/>
          </a:bodyPr>
          <a:lstStyle/>
          <a:p>
            <a:r>
              <a:rPr sz="1500" b="1">
                <a:solidFill>
                  <a:srgbClr val="8F5E3C"/>
                </a:solidFill>
                <a:latin typeface="Aptos"/>
              </a:rPr>
              <a:t>Christ the Victor</a:t>
            </a:r>
          </a:p>
        </p:txBody>
      </p:sp>
      <p:sp>
        <p:nvSpPr>
          <p:cNvPr id="6" name="TextBox 5"/>
          <p:cNvSpPr txBox="1"/>
          <p:nvPr/>
        </p:nvSpPr>
        <p:spPr>
          <a:xfrm>
            <a:off x="960120" y="1801368"/>
            <a:ext cx="2743200" cy="566928"/>
          </a:xfrm>
          <a:prstGeom prst="rect">
            <a:avLst/>
          </a:prstGeom>
          <a:noFill/>
        </p:spPr>
        <p:txBody>
          <a:bodyPr wrap="square" lIns="45720" rIns="45720" tIns="27432" bIns="27432">
            <a:normAutofit/>
          </a:bodyPr>
          <a:lstStyle/>
          <a:p>
            <a:r>
              <a:rPr sz="1500" b="0">
                <a:solidFill>
                  <a:srgbClr val="132238"/>
                </a:solidFill>
                <a:latin typeface="Aptos"/>
              </a:rPr>
              <a:t>The risen Lord defeats death and hostile powers.</a:t>
            </a:r>
          </a:p>
        </p:txBody>
      </p:sp>
      <p:sp>
        <p:nvSpPr>
          <p:cNvPr id="7" name="Rounded Rectangle 6"/>
          <p:cNvSpPr/>
          <p:nvPr/>
        </p:nvSpPr>
        <p:spPr>
          <a:xfrm>
            <a:off x="4480559" y="1234440"/>
            <a:ext cx="324612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709159" y="1417320"/>
            <a:ext cx="2788920" cy="320040"/>
          </a:xfrm>
          <a:prstGeom prst="rect">
            <a:avLst/>
          </a:prstGeom>
          <a:noFill/>
        </p:spPr>
        <p:txBody>
          <a:bodyPr wrap="square" lIns="45720" rIns="45720" tIns="27432" bIns="27432">
            <a:normAutofit/>
          </a:bodyPr>
          <a:lstStyle/>
          <a:p>
            <a:r>
              <a:rPr sz="1500" b="1">
                <a:solidFill>
                  <a:srgbClr val="8F5E3C"/>
                </a:solidFill>
                <a:latin typeface="Aptos"/>
              </a:rPr>
              <a:t>Resurrection hope</a:t>
            </a:r>
          </a:p>
        </p:txBody>
      </p:sp>
      <p:sp>
        <p:nvSpPr>
          <p:cNvPr id="9" name="TextBox 8"/>
          <p:cNvSpPr txBox="1"/>
          <p:nvPr/>
        </p:nvSpPr>
        <p:spPr>
          <a:xfrm>
            <a:off x="4709159" y="1801368"/>
            <a:ext cx="2743200" cy="566928"/>
          </a:xfrm>
          <a:prstGeom prst="rect">
            <a:avLst/>
          </a:prstGeom>
          <a:noFill/>
        </p:spPr>
        <p:txBody>
          <a:bodyPr wrap="square" lIns="45720" rIns="45720" tIns="27432" bIns="27432">
            <a:normAutofit/>
          </a:bodyPr>
          <a:lstStyle/>
          <a:p>
            <a:r>
              <a:rPr sz="1500" b="0">
                <a:solidFill>
                  <a:srgbClr val="132238"/>
                </a:solidFill>
                <a:latin typeface="Aptos"/>
              </a:rPr>
              <a:t>Easter joy rests on a living Savior.</a:t>
            </a:r>
          </a:p>
        </p:txBody>
      </p:sp>
      <p:sp>
        <p:nvSpPr>
          <p:cNvPr id="10" name="Rounded Rectangle 9"/>
          <p:cNvSpPr/>
          <p:nvPr/>
        </p:nvSpPr>
        <p:spPr>
          <a:xfrm>
            <a:off x="8229600" y="1234440"/>
            <a:ext cx="324612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458200" y="1417320"/>
            <a:ext cx="2788920" cy="320040"/>
          </a:xfrm>
          <a:prstGeom prst="rect">
            <a:avLst/>
          </a:prstGeom>
          <a:noFill/>
        </p:spPr>
        <p:txBody>
          <a:bodyPr wrap="square" lIns="45720" rIns="45720" tIns="27432" bIns="27432">
            <a:normAutofit/>
          </a:bodyPr>
          <a:lstStyle/>
          <a:p>
            <a:r>
              <a:rPr sz="1500" b="1">
                <a:solidFill>
                  <a:srgbClr val="8F5E3C"/>
                </a:solidFill>
                <a:latin typeface="Aptos"/>
              </a:rPr>
              <a:t>Assurance</a:t>
            </a:r>
          </a:p>
        </p:txBody>
      </p:sp>
      <p:sp>
        <p:nvSpPr>
          <p:cNvPr id="12" name="TextBox 11"/>
          <p:cNvSpPr txBox="1"/>
          <p:nvPr/>
        </p:nvSpPr>
        <p:spPr>
          <a:xfrm>
            <a:off x="8458200" y="1801368"/>
            <a:ext cx="2743200" cy="566928"/>
          </a:xfrm>
          <a:prstGeom prst="rect">
            <a:avLst/>
          </a:prstGeom>
          <a:noFill/>
        </p:spPr>
        <p:txBody>
          <a:bodyPr wrap="square" lIns="45720" rIns="45720" tIns="27432" bIns="27432">
            <a:normAutofit/>
          </a:bodyPr>
          <a:lstStyle/>
          <a:p>
            <a:r>
              <a:rPr sz="1500" b="0">
                <a:solidFill>
                  <a:srgbClr val="132238"/>
                </a:solidFill>
                <a:latin typeface="Aptos"/>
              </a:rPr>
              <a:t>The believer's comfort is grounded in Christ.</a:t>
            </a:r>
          </a:p>
        </p:txBody>
      </p:sp>
      <p:sp>
        <p:nvSpPr>
          <p:cNvPr id="13" name="Rounded Rectangle 12"/>
          <p:cNvSpPr/>
          <p:nvPr/>
        </p:nvSpPr>
        <p:spPr>
          <a:xfrm>
            <a:off x="731520" y="3154680"/>
            <a:ext cx="324612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60120" y="3337560"/>
            <a:ext cx="2788920" cy="320040"/>
          </a:xfrm>
          <a:prstGeom prst="rect">
            <a:avLst/>
          </a:prstGeom>
          <a:noFill/>
        </p:spPr>
        <p:txBody>
          <a:bodyPr wrap="square" lIns="45720" rIns="45720" tIns="27432" bIns="27432">
            <a:normAutofit/>
          </a:bodyPr>
          <a:lstStyle/>
          <a:p>
            <a:r>
              <a:rPr sz="1500" b="1">
                <a:solidFill>
                  <a:srgbClr val="8F5E3C"/>
                </a:solidFill>
                <a:latin typeface="Aptos"/>
              </a:rPr>
              <a:t>New life</a:t>
            </a:r>
          </a:p>
        </p:txBody>
      </p:sp>
      <p:sp>
        <p:nvSpPr>
          <p:cNvPr id="15" name="TextBox 14"/>
          <p:cNvSpPr txBox="1"/>
          <p:nvPr/>
        </p:nvSpPr>
        <p:spPr>
          <a:xfrm>
            <a:off x="960120" y="3721608"/>
            <a:ext cx="2743200" cy="566928"/>
          </a:xfrm>
          <a:prstGeom prst="rect">
            <a:avLst/>
          </a:prstGeom>
          <a:noFill/>
        </p:spPr>
        <p:txBody>
          <a:bodyPr wrap="square" lIns="45720" rIns="45720" tIns="27432" bIns="27432">
            <a:normAutofit/>
          </a:bodyPr>
          <a:lstStyle/>
          <a:p>
            <a:r>
              <a:rPr sz="1500" b="0">
                <a:solidFill>
                  <a:srgbClr val="132238"/>
                </a:solidFill>
                <a:latin typeface="Aptos"/>
              </a:rPr>
              <a:t>Baptismal identity becomes daily discipleship.</a:t>
            </a:r>
          </a:p>
        </p:txBody>
      </p:sp>
      <p:sp>
        <p:nvSpPr>
          <p:cNvPr id="16" name="Rounded Rectangle 15"/>
          <p:cNvSpPr/>
          <p:nvPr/>
        </p:nvSpPr>
        <p:spPr>
          <a:xfrm>
            <a:off x="4480559" y="3154680"/>
            <a:ext cx="324612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709159" y="3337560"/>
            <a:ext cx="2788920" cy="320040"/>
          </a:xfrm>
          <a:prstGeom prst="rect">
            <a:avLst/>
          </a:prstGeom>
          <a:noFill/>
        </p:spPr>
        <p:txBody>
          <a:bodyPr wrap="square" lIns="45720" rIns="45720" tIns="27432" bIns="27432">
            <a:normAutofit/>
          </a:bodyPr>
          <a:lstStyle/>
          <a:p>
            <a:r>
              <a:rPr sz="1500" b="1">
                <a:solidFill>
                  <a:srgbClr val="8F5E3C"/>
                </a:solidFill>
                <a:latin typeface="Aptos"/>
              </a:rPr>
              <a:t>Spiritual warfare</a:t>
            </a:r>
          </a:p>
        </p:txBody>
      </p:sp>
      <p:sp>
        <p:nvSpPr>
          <p:cNvPr id="18" name="TextBox 17"/>
          <p:cNvSpPr txBox="1"/>
          <p:nvPr/>
        </p:nvSpPr>
        <p:spPr>
          <a:xfrm>
            <a:off x="4709159" y="3721608"/>
            <a:ext cx="2743200" cy="566928"/>
          </a:xfrm>
          <a:prstGeom prst="rect">
            <a:avLst/>
          </a:prstGeom>
          <a:noFill/>
        </p:spPr>
        <p:txBody>
          <a:bodyPr wrap="square" lIns="45720" rIns="45720" tIns="27432" bIns="27432">
            <a:normAutofit/>
          </a:bodyPr>
          <a:lstStyle/>
          <a:p>
            <a:r>
              <a:rPr sz="1500" b="0">
                <a:solidFill>
                  <a:srgbClr val="132238"/>
                </a:solidFill>
                <a:latin typeface="Aptos"/>
              </a:rPr>
              <a:t>Fear and accusation are answered by Christ's triumph.</a:t>
            </a:r>
          </a:p>
        </p:txBody>
      </p:sp>
      <p:sp>
        <p:nvSpPr>
          <p:cNvPr id="19" name="Rounded Rectangle 18"/>
          <p:cNvSpPr/>
          <p:nvPr/>
        </p:nvSpPr>
        <p:spPr>
          <a:xfrm>
            <a:off x="8229600" y="3154680"/>
            <a:ext cx="324612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458200" y="3337560"/>
            <a:ext cx="2788920" cy="320040"/>
          </a:xfrm>
          <a:prstGeom prst="rect">
            <a:avLst/>
          </a:prstGeom>
          <a:noFill/>
        </p:spPr>
        <p:txBody>
          <a:bodyPr wrap="square" lIns="45720" rIns="45720" tIns="27432" bIns="27432">
            <a:normAutofit/>
          </a:bodyPr>
          <a:lstStyle/>
          <a:p>
            <a:r>
              <a:rPr sz="1500" b="1">
                <a:solidFill>
                  <a:srgbClr val="8F5E3C"/>
                </a:solidFill>
                <a:latin typeface="Aptos"/>
              </a:rPr>
              <a:t>Final glory</a:t>
            </a:r>
          </a:p>
        </p:txBody>
      </p:sp>
      <p:sp>
        <p:nvSpPr>
          <p:cNvPr id="21" name="TextBox 20"/>
          <p:cNvSpPr txBox="1"/>
          <p:nvPr/>
        </p:nvSpPr>
        <p:spPr>
          <a:xfrm>
            <a:off x="8458200" y="3721608"/>
            <a:ext cx="2743200" cy="566928"/>
          </a:xfrm>
          <a:prstGeom prst="rect">
            <a:avLst/>
          </a:prstGeom>
          <a:noFill/>
        </p:spPr>
        <p:txBody>
          <a:bodyPr wrap="square" lIns="45720" rIns="45720" tIns="27432" bIns="27432">
            <a:normAutofit/>
          </a:bodyPr>
          <a:lstStyle/>
          <a:p>
            <a:r>
              <a:rPr sz="1500" b="0">
                <a:solidFill>
                  <a:srgbClr val="132238"/>
                </a:solidFill>
                <a:latin typeface="Aptos"/>
              </a:rPr>
              <a:t>The cross-shaped road ends in resurrection life.</a:t>
            </a:r>
          </a:p>
        </p:txBody>
      </p:sp>
      <p:sp>
        <p:nvSpPr>
          <p:cNvPr id="22" name="TextBox 21"/>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mg4_soft.jpg"/>
          <p:cNvPicPr>
            <a:picLocks noChangeAspect="1"/>
          </p:cNvPicPr>
          <p:nvPr/>
        </p:nvPicPr>
        <p:blipFill>
          <a:blip r:embed="rId2"/>
          <a:stretch>
            <a:fillRect/>
          </a:stretch>
        </p:blipFill>
        <p:spPr>
          <a:xfrm>
            <a:off x="0" y="0"/>
            <a:ext cx="12191999" cy="6858000"/>
          </a:xfrm>
          <a:prstGeom prst="rect">
            <a:avLst/>
          </a:prstGeom>
        </p:spPr>
      </p:pic>
      <p:sp>
        <p:nvSpPr>
          <p:cNvPr id="4" name="Rectangle 3"/>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94360" y="411480"/>
            <a:ext cx="10972800" cy="594360"/>
          </a:xfrm>
          <a:prstGeom prst="rect">
            <a:avLst/>
          </a:prstGeom>
          <a:noFill/>
        </p:spPr>
        <p:txBody>
          <a:bodyPr wrap="square" lIns="0" rIns="0" tIns="0" bIns="0">
            <a:spAutoFit/>
          </a:bodyPr>
          <a:lstStyle/>
          <a:p>
            <a:r>
              <a:rPr sz="3000" b="1">
                <a:solidFill>
                  <a:srgbClr val="132238"/>
                </a:solidFill>
                <a:latin typeface="Aptos Display"/>
              </a:rPr>
              <a:t>Literary and Musical Observations</a:t>
            </a:r>
          </a:p>
        </p:txBody>
      </p:sp>
      <p:sp>
        <p:nvSpPr>
          <p:cNvPr id="6" name="Rounded Rectangle 5"/>
          <p:cNvSpPr/>
          <p:nvPr/>
        </p:nvSpPr>
        <p:spPr>
          <a:xfrm>
            <a:off x="777240" y="1325880"/>
            <a:ext cx="4937760" cy="123444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1508760"/>
            <a:ext cx="1737360" cy="274320"/>
          </a:xfrm>
          <a:prstGeom prst="rect">
            <a:avLst/>
          </a:prstGeom>
          <a:noFill/>
        </p:spPr>
        <p:txBody>
          <a:bodyPr wrap="square" lIns="45720" rIns="45720" tIns="27432" bIns="27432">
            <a:normAutofit/>
          </a:bodyPr>
          <a:lstStyle/>
          <a:p>
            <a:r>
              <a:rPr sz="1500" b="1">
                <a:solidFill>
                  <a:srgbClr val="8F5E3C"/>
                </a:solidFill>
                <a:latin typeface="Aptos"/>
              </a:rPr>
              <a:t>Movement</a:t>
            </a:r>
          </a:p>
        </p:txBody>
      </p:sp>
      <p:sp>
        <p:nvSpPr>
          <p:cNvPr id="8" name="TextBox 7"/>
          <p:cNvSpPr txBox="1"/>
          <p:nvPr/>
        </p:nvSpPr>
        <p:spPr>
          <a:xfrm>
            <a:off x="1005840" y="1856231"/>
            <a:ext cx="4480560" cy="502920"/>
          </a:xfrm>
          <a:prstGeom prst="rect">
            <a:avLst/>
          </a:prstGeom>
          <a:noFill/>
        </p:spPr>
        <p:txBody>
          <a:bodyPr wrap="square" lIns="45720" rIns="45720" tIns="27432" bIns="27432">
            <a:normAutofit/>
          </a:bodyPr>
          <a:lstStyle/>
          <a:p>
            <a:r>
              <a:rPr sz="1500" b="0">
                <a:solidFill>
                  <a:srgbClr val="132238"/>
                </a:solidFill>
                <a:latin typeface="Aptos"/>
              </a:rPr>
              <a:t>The hymn moves from heart-awakening joy to Christ's victory and the believer's final hope.</a:t>
            </a:r>
          </a:p>
        </p:txBody>
      </p:sp>
      <p:sp>
        <p:nvSpPr>
          <p:cNvPr id="9" name="Rounded Rectangle 8"/>
          <p:cNvSpPr/>
          <p:nvPr/>
        </p:nvSpPr>
        <p:spPr>
          <a:xfrm>
            <a:off x="6263640" y="1325880"/>
            <a:ext cx="4937760" cy="123444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92240" y="1508760"/>
            <a:ext cx="1737360" cy="274320"/>
          </a:xfrm>
          <a:prstGeom prst="rect">
            <a:avLst/>
          </a:prstGeom>
          <a:noFill/>
        </p:spPr>
        <p:txBody>
          <a:bodyPr wrap="square" lIns="45720" rIns="45720" tIns="27432" bIns="27432">
            <a:normAutofit/>
          </a:bodyPr>
          <a:lstStyle/>
          <a:p>
            <a:r>
              <a:rPr sz="1500" b="1">
                <a:solidFill>
                  <a:srgbClr val="8F5E3C"/>
                </a:solidFill>
                <a:latin typeface="Aptos"/>
              </a:rPr>
              <a:t>Imagery</a:t>
            </a:r>
          </a:p>
        </p:txBody>
      </p:sp>
      <p:sp>
        <p:nvSpPr>
          <p:cNvPr id="11" name="TextBox 10"/>
          <p:cNvSpPr txBox="1"/>
          <p:nvPr/>
        </p:nvSpPr>
        <p:spPr>
          <a:xfrm>
            <a:off x="6492240" y="1856231"/>
            <a:ext cx="4480560" cy="502920"/>
          </a:xfrm>
          <a:prstGeom prst="rect">
            <a:avLst/>
          </a:prstGeom>
          <a:noFill/>
        </p:spPr>
        <p:txBody>
          <a:bodyPr wrap="square" lIns="45720" rIns="45720" tIns="27432" bIns="27432">
            <a:normAutofit/>
          </a:bodyPr>
          <a:lstStyle/>
          <a:p>
            <a:r>
              <a:rPr sz="1500" b="0">
                <a:solidFill>
                  <a:srgbClr val="132238"/>
                </a:solidFill>
                <a:latin typeface="Aptos"/>
              </a:rPr>
              <a:t>Battle, burial, triumph, crown, and awakening give Easter a muscular vocabulary.</a:t>
            </a:r>
          </a:p>
        </p:txBody>
      </p:sp>
      <p:sp>
        <p:nvSpPr>
          <p:cNvPr id="12" name="Rounded Rectangle 11"/>
          <p:cNvSpPr/>
          <p:nvPr/>
        </p:nvSpPr>
        <p:spPr>
          <a:xfrm>
            <a:off x="777240" y="3063239"/>
            <a:ext cx="4937760" cy="123444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05840" y="3246120"/>
            <a:ext cx="1737360" cy="274320"/>
          </a:xfrm>
          <a:prstGeom prst="rect">
            <a:avLst/>
          </a:prstGeom>
          <a:noFill/>
        </p:spPr>
        <p:txBody>
          <a:bodyPr wrap="square" lIns="45720" rIns="45720" tIns="27432" bIns="27432">
            <a:normAutofit/>
          </a:bodyPr>
          <a:lstStyle/>
          <a:p>
            <a:r>
              <a:rPr sz="1500" b="1">
                <a:solidFill>
                  <a:srgbClr val="8F5E3C"/>
                </a:solidFill>
                <a:latin typeface="Aptos"/>
              </a:rPr>
              <a:t>Tune</a:t>
            </a:r>
          </a:p>
        </p:txBody>
      </p:sp>
      <p:sp>
        <p:nvSpPr>
          <p:cNvPr id="14" name="TextBox 13"/>
          <p:cNvSpPr txBox="1"/>
          <p:nvPr/>
        </p:nvSpPr>
        <p:spPr>
          <a:xfrm>
            <a:off x="1005840" y="3593591"/>
            <a:ext cx="4480560" cy="502920"/>
          </a:xfrm>
          <a:prstGeom prst="rect">
            <a:avLst/>
          </a:prstGeom>
          <a:noFill/>
        </p:spPr>
        <p:txBody>
          <a:bodyPr wrap="square" lIns="45720" rIns="45720" tIns="27432" bIns="27432">
            <a:normAutofit/>
          </a:bodyPr>
          <a:lstStyle/>
          <a:p>
            <a:r>
              <a:rPr sz="1500" b="0">
                <a:solidFill>
                  <a:srgbClr val="132238"/>
                </a:solidFill>
                <a:latin typeface="Aptos"/>
              </a:rPr>
              <a:t>AUF, AUF, MEIN HERZ has short, vigorous phrases suited to bright Easter proclamation.</a:t>
            </a:r>
          </a:p>
        </p:txBody>
      </p:sp>
      <p:sp>
        <p:nvSpPr>
          <p:cNvPr id="15" name="Rounded Rectangle 14"/>
          <p:cNvSpPr/>
          <p:nvPr/>
        </p:nvSpPr>
        <p:spPr>
          <a:xfrm>
            <a:off x="6263640" y="3063239"/>
            <a:ext cx="4937760" cy="123444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92240" y="3246120"/>
            <a:ext cx="1737360" cy="274320"/>
          </a:xfrm>
          <a:prstGeom prst="rect">
            <a:avLst/>
          </a:prstGeom>
          <a:noFill/>
        </p:spPr>
        <p:txBody>
          <a:bodyPr wrap="square" lIns="45720" rIns="45720" tIns="27432" bIns="27432">
            <a:normAutofit/>
          </a:bodyPr>
          <a:lstStyle/>
          <a:p>
            <a:r>
              <a:rPr sz="1500" b="1">
                <a:solidFill>
                  <a:srgbClr val="8F5E3C"/>
                </a:solidFill>
                <a:latin typeface="Aptos"/>
              </a:rPr>
              <a:t>Singing</a:t>
            </a:r>
          </a:p>
        </p:txBody>
      </p:sp>
      <p:sp>
        <p:nvSpPr>
          <p:cNvPr id="17" name="TextBox 16"/>
          <p:cNvSpPr txBox="1"/>
          <p:nvPr/>
        </p:nvSpPr>
        <p:spPr>
          <a:xfrm>
            <a:off x="6492240" y="3593591"/>
            <a:ext cx="4480560" cy="502920"/>
          </a:xfrm>
          <a:prstGeom prst="rect">
            <a:avLst/>
          </a:prstGeom>
          <a:noFill/>
        </p:spPr>
        <p:txBody>
          <a:bodyPr wrap="square" lIns="45720" rIns="45720" tIns="27432" bIns="27432">
            <a:normAutofit/>
          </a:bodyPr>
          <a:lstStyle/>
          <a:p>
            <a:r>
              <a:rPr sz="1500" b="0">
                <a:solidFill>
                  <a:srgbClr val="132238"/>
                </a:solidFill>
                <a:latin typeface="Aptos"/>
              </a:rPr>
              <a:t>Keep the tempo confident but not rushed so the doctrinal text is clearly heard.</a:t>
            </a:r>
          </a:p>
        </p:txBody>
      </p:sp>
      <p:sp>
        <p:nvSpPr>
          <p:cNvPr id="18" name="TextBox 17"/>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5_sof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594360"/>
          </a:xfrm>
          <a:prstGeom prst="rect">
            <a:avLst/>
          </a:prstGeom>
          <a:noFill/>
        </p:spPr>
        <p:txBody>
          <a:bodyPr wrap="square" lIns="0" rIns="0" tIns="0" bIns="0">
            <a:spAutoFit/>
          </a:bodyPr>
          <a:lstStyle/>
          <a:p>
            <a:r>
              <a:rPr sz="3200" b="1">
                <a:solidFill>
                  <a:srgbClr val="132238"/>
                </a:solidFill>
                <a:latin typeface="Aptos Display"/>
              </a:rPr>
              <a:t>Pastoral and Worship Use</a:t>
            </a:r>
          </a:p>
        </p:txBody>
      </p:sp>
      <p:sp>
        <p:nvSpPr>
          <p:cNvPr id="4" name="Rounded Rectangle 3"/>
          <p:cNvSpPr/>
          <p:nvPr/>
        </p:nvSpPr>
        <p:spPr>
          <a:xfrm>
            <a:off x="594360" y="1115568"/>
            <a:ext cx="5577840" cy="434340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1417320"/>
            <a:ext cx="5120640" cy="3611880"/>
          </a:xfrm>
          <a:prstGeom prst="rect">
            <a:avLst/>
          </a:prstGeom>
          <a:noFill/>
        </p:spPr>
        <p:txBody>
          <a:bodyPr wrap="square" lIns="45720" rIns="36576" tIns="18288" bIns="18288">
            <a:normAutofit/>
          </a:bodyPr>
          <a:lstStyle/>
          <a:p>
            <a:pPr>
              <a:spcAft>
                <a:spcPts val="400"/>
              </a:spcAft>
              <a:defRPr sz="1900">
                <a:solidFill>
                  <a:srgbClr val="132238"/>
                </a:solidFill>
                <a:latin typeface="Aptos"/>
              </a:defRPr>
            </a:pPr>
            <a:r>
              <a:t>Easter Day and Easter season</a:t>
            </a:r>
          </a:p>
          <a:p>
            <a:pPr>
              <a:spcAft>
                <a:spcPts val="400"/>
              </a:spcAft>
              <a:defRPr sz="1900">
                <a:solidFill>
                  <a:srgbClr val="132238"/>
                </a:solidFill>
                <a:latin typeface="Aptos"/>
              </a:defRPr>
            </a:pPr>
            <a:r>
              <a:t>Funerals and services of comfort</a:t>
            </a:r>
          </a:p>
          <a:p>
            <a:pPr>
              <a:spcAft>
                <a:spcPts val="400"/>
              </a:spcAft>
              <a:defRPr sz="1900">
                <a:solidFill>
                  <a:srgbClr val="132238"/>
                </a:solidFill>
                <a:latin typeface="Aptos"/>
              </a:defRPr>
            </a:pPr>
            <a:r>
              <a:t>Baptismal teaching on Romans 6</a:t>
            </a:r>
          </a:p>
          <a:p>
            <a:pPr>
              <a:spcAft>
                <a:spcPts val="400"/>
              </a:spcAft>
              <a:defRPr sz="1900">
                <a:solidFill>
                  <a:srgbClr val="132238"/>
                </a:solidFill>
                <a:latin typeface="Aptos"/>
              </a:defRPr>
            </a:pPr>
            <a:r>
              <a:t>Services of assurance and praise</a:t>
            </a:r>
          </a:p>
          <a:p>
            <a:pPr>
              <a:spcAft>
                <a:spcPts val="400"/>
              </a:spcAft>
              <a:defRPr sz="1900">
                <a:solidFill>
                  <a:srgbClr val="132238"/>
                </a:solidFill>
                <a:latin typeface="Aptos"/>
              </a:defRPr>
            </a:pPr>
            <a:r>
              <a:t>Choir rehearsals focused on chorale singing</a:t>
            </a:r>
          </a:p>
          <a:p>
            <a:pPr>
              <a:spcAft>
                <a:spcPts val="400"/>
              </a:spcAft>
              <a:defRPr sz="1900">
                <a:solidFill>
                  <a:srgbClr val="132238"/>
                </a:solidFill>
                <a:latin typeface="Aptos"/>
              </a:defRPr>
            </a:pPr>
            <a:r>
              <a:t>Small groups studying resurrection hope</a:t>
            </a:r>
          </a:p>
        </p:txBody>
      </p:sp>
      <p:sp>
        <p:nvSpPr>
          <p:cNvPr id="6" name="Rounded Rectangle 5"/>
          <p:cNvSpPr/>
          <p:nvPr/>
        </p:nvSpPr>
        <p:spPr>
          <a:xfrm>
            <a:off x="6537960" y="1234440"/>
            <a:ext cx="4480560" cy="324612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903720" y="1508760"/>
            <a:ext cx="3749039" cy="329184"/>
          </a:xfrm>
          <a:prstGeom prst="rect">
            <a:avLst/>
          </a:prstGeom>
          <a:noFill/>
        </p:spPr>
        <p:txBody>
          <a:bodyPr wrap="square" lIns="45720" rIns="45720" tIns="27432" bIns="27432">
            <a:normAutofit/>
          </a:bodyPr>
          <a:lstStyle/>
          <a:p>
            <a:r>
              <a:rPr sz="1800" b="1">
                <a:solidFill>
                  <a:srgbClr val="8F5E3C"/>
                </a:solidFill>
                <a:latin typeface="Aptos"/>
              </a:rPr>
              <a:t>Worship planning note</a:t>
            </a:r>
          </a:p>
        </p:txBody>
      </p:sp>
      <p:sp>
        <p:nvSpPr>
          <p:cNvPr id="8" name="TextBox 7"/>
          <p:cNvSpPr txBox="1"/>
          <p:nvPr/>
        </p:nvSpPr>
        <p:spPr>
          <a:xfrm>
            <a:off x="6903720" y="1965960"/>
            <a:ext cx="3657600" cy="1645920"/>
          </a:xfrm>
          <a:prstGeom prst="rect">
            <a:avLst/>
          </a:prstGeom>
          <a:noFill/>
        </p:spPr>
        <p:txBody>
          <a:bodyPr wrap="square" lIns="45720" rIns="45720" tIns="27432" bIns="27432">
            <a:normAutofit/>
          </a:bodyPr>
          <a:lstStyle/>
          <a:p>
            <a:r>
              <a:rPr sz="2000" b="0">
                <a:solidFill>
                  <a:srgbClr val="132238"/>
                </a:solidFill>
                <a:latin typeface="Aptos"/>
              </a:rPr>
              <a:t>This hymn works well after the Easter Gospel, during Easter Communion, or as a closing hymn of victory. Let the tune carry the text with energy and clarity.</a:t>
            </a:r>
          </a:p>
        </p:txBody>
      </p:sp>
      <p:sp>
        <p:nvSpPr>
          <p:cNvPr id="9" name="TextBox 8"/>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10972800" cy="594360"/>
          </a:xfrm>
          <a:prstGeom prst="rect">
            <a:avLst/>
          </a:prstGeom>
          <a:noFill/>
        </p:spPr>
        <p:txBody>
          <a:bodyPr wrap="square" lIns="0" rIns="0" tIns="0" bIns="0">
            <a:spAutoFit/>
          </a:bodyPr>
          <a:lstStyle/>
          <a:p>
            <a:r>
              <a:rPr sz="3200" b="1">
                <a:solidFill>
                  <a:srgbClr val="132238"/>
                </a:solidFill>
                <a:latin typeface="Aptos Display"/>
              </a:rPr>
              <a:t>Suggested Lesson Flow</a:t>
            </a:r>
          </a:p>
        </p:txBody>
      </p:sp>
      <p:sp>
        <p:nvSpPr>
          <p:cNvPr id="4" name="Rectangle 3"/>
          <p:cNvSpPr/>
          <p:nvPr/>
        </p:nvSpPr>
        <p:spPr>
          <a:xfrm>
            <a:off x="914400" y="3063240"/>
            <a:ext cx="10058400" cy="18288"/>
          </a:xfrm>
          <a:prstGeom prst="rect">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1188720" y="26060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243584" y="27523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1</a:t>
            </a:r>
          </a:p>
        </p:txBody>
      </p:sp>
      <p:sp>
        <p:nvSpPr>
          <p:cNvPr id="7" name="TextBox 6"/>
          <p:cNvSpPr txBox="1"/>
          <p:nvPr/>
        </p:nvSpPr>
        <p:spPr>
          <a:xfrm>
            <a:off x="960120" y="34107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Open</a:t>
            </a:r>
          </a:p>
        </p:txBody>
      </p:sp>
      <p:sp>
        <p:nvSpPr>
          <p:cNvPr id="8" name="TextBox 7"/>
          <p:cNvSpPr txBox="1"/>
          <p:nvPr/>
        </p:nvSpPr>
        <p:spPr>
          <a:xfrm>
            <a:off x="731520" y="3886200"/>
            <a:ext cx="1645920" cy="640080"/>
          </a:xfrm>
          <a:prstGeom prst="rect">
            <a:avLst/>
          </a:prstGeom>
          <a:noFill/>
        </p:spPr>
        <p:txBody>
          <a:bodyPr wrap="square" lIns="45720" rIns="45720" tIns="27432" bIns="27432">
            <a:normAutofit/>
          </a:bodyPr>
          <a:lstStyle/>
          <a:p>
            <a:pPr algn="ctr"/>
            <a:r>
              <a:rPr sz="1400" b="0">
                <a:solidFill>
                  <a:srgbClr val="132238"/>
                </a:solidFill>
                <a:latin typeface="Aptos"/>
              </a:rPr>
              <a:t>Read Col. 2:15</a:t>
            </a:r>
          </a:p>
        </p:txBody>
      </p:sp>
      <p:sp>
        <p:nvSpPr>
          <p:cNvPr id="9" name="Oval 8"/>
          <p:cNvSpPr/>
          <p:nvPr/>
        </p:nvSpPr>
        <p:spPr>
          <a:xfrm>
            <a:off x="3429000" y="26060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483864" y="27523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2</a:t>
            </a:r>
          </a:p>
        </p:txBody>
      </p:sp>
      <p:sp>
        <p:nvSpPr>
          <p:cNvPr id="11" name="TextBox 10"/>
          <p:cNvSpPr txBox="1"/>
          <p:nvPr/>
        </p:nvSpPr>
        <p:spPr>
          <a:xfrm>
            <a:off x="3200400" y="34107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Teach</a:t>
            </a:r>
          </a:p>
        </p:txBody>
      </p:sp>
      <p:sp>
        <p:nvSpPr>
          <p:cNvPr id="12" name="TextBox 11"/>
          <p:cNvSpPr txBox="1"/>
          <p:nvPr/>
        </p:nvSpPr>
        <p:spPr>
          <a:xfrm>
            <a:off x="2971800" y="3886200"/>
            <a:ext cx="1645920" cy="640080"/>
          </a:xfrm>
          <a:prstGeom prst="rect">
            <a:avLst/>
          </a:prstGeom>
          <a:noFill/>
        </p:spPr>
        <p:txBody>
          <a:bodyPr wrap="square" lIns="45720" rIns="45720" tIns="27432" bIns="27432">
            <a:normAutofit/>
          </a:bodyPr>
          <a:lstStyle/>
          <a:p>
            <a:pPr algn="ctr"/>
            <a:r>
              <a:rPr sz="1400" b="0">
                <a:solidFill>
                  <a:srgbClr val="132238"/>
                </a:solidFill>
                <a:latin typeface="Aptos"/>
              </a:rPr>
              <a:t>History and hymn identity</a:t>
            </a:r>
          </a:p>
        </p:txBody>
      </p:sp>
      <p:sp>
        <p:nvSpPr>
          <p:cNvPr id="13" name="Oval 12"/>
          <p:cNvSpPr/>
          <p:nvPr/>
        </p:nvSpPr>
        <p:spPr>
          <a:xfrm>
            <a:off x="5669280" y="26060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724144" y="27523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3</a:t>
            </a:r>
          </a:p>
        </p:txBody>
      </p:sp>
      <p:sp>
        <p:nvSpPr>
          <p:cNvPr id="15" name="TextBox 14"/>
          <p:cNvSpPr txBox="1"/>
          <p:nvPr/>
        </p:nvSpPr>
        <p:spPr>
          <a:xfrm>
            <a:off x="5440680" y="34107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Study</a:t>
            </a:r>
          </a:p>
        </p:txBody>
      </p:sp>
      <p:sp>
        <p:nvSpPr>
          <p:cNvPr id="16" name="TextBox 15"/>
          <p:cNvSpPr txBox="1"/>
          <p:nvPr/>
        </p:nvSpPr>
        <p:spPr>
          <a:xfrm>
            <a:off x="5212080" y="3886200"/>
            <a:ext cx="1645920" cy="640080"/>
          </a:xfrm>
          <a:prstGeom prst="rect">
            <a:avLst/>
          </a:prstGeom>
          <a:noFill/>
        </p:spPr>
        <p:txBody>
          <a:bodyPr wrap="square" lIns="45720" rIns="45720" tIns="27432" bIns="27432">
            <a:normAutofit/>
          </a:bodyPr>
          <a:lstStyle/>
          <a:p>
            <a:pPr algn="ctr"/>
            <a:r>
              <a:rPr sz="1400" b="0">
                <a:solidFill>
                  <a:srgbClr val="132238"/>
                </a:solidFill>
                <a:latin typeface="Aptos"/>
              </a:rPr>
              <a:t>Four hymn movements</a:t>
            </a:r>
          </a:p>
        </p:txBody>
      </p:sp>
      <p:sp>
        <p:nvSpPr>
          <p:cNvPr id="17" name="Oval 16"/>
          <p:cNvSpPr/>
          <p:nvPr/>
        </p:nvSpPr>
        <p:spPr>
          <a:xfrm>
            <a:off x="7909560" y="26060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964424" y="27523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4</a:t>
            </a:r>
          </a:p>
        </p:txBody>
      </p:sp>
      <p:sp>
        <p:nvSpPr>
          <p:cNvPr id="19" name="TextBox 18"/>
          <p:cNvSpPr txBox="1"/>
          <p:nvPr/>
        </p:nvSpPr>
        <p:spPr>
          <a:xfrm>
            <a:off x="7680960" y="34107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Discuss</a:t>
            </a:r>
          </a:p>
        </p:txBody>
      </p:sp>
      <p:sp>
        <p:nvSpPr>
          <p:cNvPr id="20" name="TextBox 19"/>
          <p:cNvSpPr txBox="1"/>
          <p:nvPr/>
        </p:nvSpPr>
        <p:spPr>
          <a:xfrm>
            <a:off x="7452360" y="3886200"/>
            <a:ext cx="1645920" cy="640080"/>
          </a:xfrm>
          <a:prstGeom prst="rect">
            <a:avLst/>
          </a:prstGeom>
          <a:noFill/>
        </p:spPr>
        <p:txBody>
          <a:bodyPr wrap="square" lIns="45720" rIns="45720" tIns="27432" bIns="27432">
            <a:normAutofit/>
          </a:bodyPr>
          <a:lstStyle/>
          <a:p>
            <a:pPr algn="ctr"/>
            <a:r>
              <a:rPr sz="1400" b="0">
                <a:solidFill>
                  <a:srgbClr val="132238"/>
                </a:solidFill>
                <a:latin typeface="Aptos"/>
              </a:rPr>
              <a:t>Easter courage today</a:t>
            </a:r>
          </a:p>
        </p:txBody>
      </p:sp>
      <p:sp>
        <p:nvSpPr>
          <p:cNvPr id="21" name="Oval 20"/>
          <p:cNvSpPr/>
          <p:nvPr/>
        </p:nvSpPr>
        <p:spPr>
          <a:xfrm>
            <a:off x="10149840" y="26060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0204704" y="27523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5</a:t>
            </a:r>
          </a:p>
        </p:txBody>
      </p:sp>
      <p:sp>
        <p:nvSpPr>
          <p:cNvPr id="23" name="TextBox 22"/>
          <p:cNvSpPr txBox="1"/>
          <p:nvPr/>
        </p:nvSpPr>
        <p:spPr>
          <a:xfrm>
            <a:off x="9921240" y="34107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Pray</a:t>
            </a:r>
          </a:p>
        </p:txBody>
      </p:sp>
      <p:sp>
        <p:nvSpPr>
          <p:cNvPr id="24" name="TextBox 23"/>
          <p:cNvSpPr txBox="1"/>
          <p:nvPr/>
        </p:nvSpPr>
        <p:spPr>
          <a:xfrm>
            <a:off x="9692640" y="3886200"/>
            <a:ext cx="1645920" cy="640080"/>
          </a:xfrm>
          <a:prstGeom prst="rect">
            <a:avLst/>
          </a:prstGeom>
          <a:noFill/>
        </p:spPr>
        <p:txBody>
          <a:bodyPr wrap="square" lIns="45720" rIns="45720" tIns="27432" bIns="27432">
            <a:normAutofit/>
          </a:bodyPr>
          <a:lstStyle/>
          <a:p>
            <a:pPr algn="ctr"/>
            <a:r>
              <a:rPr sz="1400" b="0">
                <a:solidFill>
                  <a:srgbClr val="132238"/>
                </a:solidFill>
                <a:latin typeface="Aptos"/>
              </a:rPr>
              <a:t>Living hope in Christ</a:t>
            </a:r>
          </a:p>
        </p:txBody>
      </p:sp>
      <p:sp>
        <p:nvSpPr>
          <p:cNvPr id="25" name="Rounded Rectangle 24"/>
          <p:cNvSpPr/>
          <p:nvPr/>
        </p:nvSpPr>
        <p:spPr>
          <a:xfrm>
            <a:off x="914400" y="4983480"/>
            <a:ext cx="4572000" cy="77724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1143000" y="5166360"/>
            <a:ext cx="4160520" cy="310896"/>
          </a:xfrm>
          <a:prstGeom prst="rect">
            <a:avLst/>
          </a:prstGeom>
          <a:noFill/>
        </p:spPr>
        <p:txBody>
          <a:bodyPr wrap="square" lIns="45720" rIns="45720" tIns="27432" bIns="27432">
            <a:normAutofit/>
          </a:bodyPr>
          <a:lstStyle/>
          <a:p>
            <a:r>
              <a:rPr sz="1400" b="0">
                <a:solidFill>
                  <a:srgbClr val="132238"/>
                </a:solidFill>
                <a:latin typeface="Aptos"/>
              </a:rPr>
              <a:t>30 minutes: Scripture, hymn background, two key movements, prayer.</a:t>
            </a:r>
          </a:p>
        </p:txBody>
      </p:sp>
      <p:sp>
        <p:nvSpPr>
          <p:cNvPr id="27" name="Rounded Rectangle 26"/>
          <p:cNvSpPr/>
          <p:nvPr/>
        </p:nvSpPr>
        <p:spPr>
          <a:xfrm>
            <a:off x="6400800" y="4983480"/>
            <a:ext cx="4572000" cy="777240"/>
          </a:xfrm>
          <a:prstGeom prst="roundRect">
            <a:avLst/>
          </a:prstGeom>
          <a:solidFill>
            <a:srgbClr val="FFF4DB"/>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629400" y="5166360"/>
            <a:ext cx="4160520" cy="310896"/>
          </a:xfrm>
          <a:prstGeom prst="rect">
            <a:avLst/>
          </a:prstGeom>
          <a:noFill/>
        </p:spPr>
        <p:txBody>
          <a:bodyPr wrap="square" lIns="45720" rIns="45720" tIns="27432" bIns="27432">
            <a:normAutofit/>
          </a:bodyPr>
          <a:lstStyle/>
          <a:p>
            <a:r>
              <a:rPr sz="1400" b="0">
                <a:solidFill>
                  <a:srgbClr val="132238"/>
                </a:solidFill>
                <a:latin typeface="Aptos"/>
              </a:rPr>
              <a:t>60 minutes: Add full section study, discussion table, and worship planning.</a:t>
            </a:r>
          </a:p>
        </p:txBody>
      </p:sp>
      <p:sp>
        <p:nvSpPr>
          <p:cNvPr id="29" name="TextBox 28"/>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1_dark.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D17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685800"/>
            <a:ext cx="10972800" cy="594360"/>
          </a:xfrm>
          <a:prstGeom prst="rect">
            <a:avLst/>
          </a:prstGeom>
          <a:noFill/>
        </p:spPr>
        <p:txBody>
          <a:bodyPr wrap="square" lIns="0" rIns="0" tIns="0" bIns="0">
            <a:spAutoFit/>
          </a:bodyPr>
          <a:lstStyle/>
          <a:p>
            <a:r>
              <a:rPr sz="3400" b="1">
                <a:solidFill>
                  <a:srgbClr val="FFFFFF"/>
                </a:solidFill>
                <a:latin typeface="Aptos Display"/>
              </a:rPr>
              <a:t>Closing Summary and Prayer</a:t>
            </a:r>
          </a:p>
        </p:txBody>
      </p:sp>
      <p:sp>
        <p:nvSpPr>
          <p:cNvPr id="5" name="TextBox 4"/>
          <p:cNvSpPr txBox="1"/>
          <p:nvPr/>
        </p:nvSpPr>
        <p:spPr>
          <a:xfrm>
            <a:off x="731520" y="1417320"/>
            <a:ext cx="6766560" cy="731520"/>
          </a:xfrm>
          <a:prstGeom prst="rect">
            <a:avLst/>
          </a:prstGeom>
          <a:noFill/>
        </p:spPr>
        <p:txBody>
          <a:bodyPr wrap="square" lIns="45720" rIns="45720" tIns="27432" bIns="27432">
            <a:normAutofit/>
          </a:bodyPr>
          <a:lstStyle/>
          <a:p>
            <a:r>
              <a:rPr sz="2200" b="1">
                <a:solidFill>
                  <a:srgbClr val="F6E8C8"/>
                </a:solidFill>
                <a:latin typeface="Aptos"/>
              </a:rPr>
              <a:t>Christ is risen. Death is defeated. The heart may awaken with gladness.</a:t>
            </a:r>
          </a:p>
        </p:txBody>
      </p:sp>
      <p:sp>
        <p:nvSpPr>
          <p:cNvPr id="6" name="Rounded Rectangle 5"/>
          <p:cNvSpPr/>
          <p:nvPr/>
        </p:nvSpPr>
        <p:spPr>
          <a:xfrm>
            <a:off x="749808" y="2834640"/>
            <a:ext cx="7406640" cy="2194560"/>
          </a:xfrm>
          <a:prstGeom prst="roundRect">
            <a:avLst/>
          </a:prstGeom>
          <a:solidFill>
            <a:srgbClr val="0D1726"/>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3182112"/>
            <a:ext cx="6720840" cy="1325880"/>
          </a:xfrm>
          <a:prstGeom prst="rect">
            <a:avLst/>
          </a:prstGeom>
          <a:noFill/>
        </p:spPr>
        <p:txBody>
          <a:bodyPr wrap="square" lIns="45720" rIns="45720" tIns="27432" bIns="27432">
            <a:normAutofit/>
          </a:bodyPr>
          <a:lstStyle/>
          <a:p>
            <a:r>
              <a:rPr sz="2000" b="0">
                <a:solidFill>
                  <a:srgbClr val="FFFFFF"/>
                </a:solidFill>
                <a:latin typeface="Aptos"/>
              </a:rPr>
              <a:t>Risen Lord Jesus, awaken our hearts with gladness. Teach us to live in your victory, to comfort one another with living hope, and to walk in newness of life until the day when every enemy is finally put under your feet. Amen.</a:t>
            </a:r>
          </a:p>
        </p:txBody>
      </p:sp>
      <p:sp>
        <p:nvSpPr>
          <p:cNvPr id="8" name="TextBox 7"/>
          <p:cNvSpPr txBox="1"/>
          <p:nvPr/>
        </p:nvSpPr>
        <p:spPr>
          <a:xfrm>
            <a:off x="685800" y="6035040"/>
            <a:ext cx="10881360" cy="256032"/>
          </a:xfrm>
          <a:prstGeom prst="rect">
            <a:avLst/>
          </a:prstGeom>
          <a:noFill/>
        </p:spPr>
        <p:txBody>
          <a:bodyPr wrap="square" lIns="45720" rIns="45720" tIns="27432" bIns="27432">
            <a:normAutofit/>
          </a:bodyPr>
          <a:lstStyle/>
          <a:p>
            <a:pPr algn="ctr"/>
            <a:r>
              <a:rPr sz="700" b="0">
                <a:solidFill>
                  <a:srgbClr val="D8D1C7"/>
                </a:solidFill>
                <a:latin typeface="Aptos"/>
              </a:rPr>
              <a:t>© HymnInfo.com. Free for personal, church, classroom, and small-group teaching use. Please do not sell, repost, or redistribute as downloadable files without permission.</a:t>
            </a:r>
          </a:p>
        </p:txBody>
      </p:sp>
      <p:sp>
        <p:nvSpPr>
          <p:cNvPr id="9" name="TextBox 8"/>
          <p:cNvSpPr txBox="1"/>
          <p:nvPr/>
        </p:nvSpPr>
        <p:spPr>
          <a:xfrm>
            <a:off x="320040" y="6510528"/>
            <a:ext cx="11521440" cy="228600"/>
          </a:xfrm>
          <a:prstGeom prst="rect">
            <a:avLst/>
          </a:prstGeom>
          <a:noFill/>
        </p:spPr>
        <p:txBody>
          <a:bodyPr wrap="none" lIns="0" rIns="0" tIns="0" bIns="0">
            <a:spAutoFit/>
          </a:bodyPr>
          <a:lstStyle/>
          <a:p>
            <a:pPr algn="ctr"/>
            <a:r>
              <a:rPr sz="800">
                <a:solidFill>
                  <a:srgbClr val="E8E1D6"/>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5_sof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594360"/>
          </a:xfrm>
          <a:prstGeom prst="rect">
            <a:avLst/>
          </a:prstGeom>
          <a:noFill/>
        </p:spPr>
        <p:txBody>
          <a:bodyPr wrap="square" lIns="0" rIns="0" tIns="0" bIns="0">
            <a:spAutoFit/>
          </a:bodyPr>
          <a:lstStyle/>
          <a:p>
            <a:r>
              <a:rPr sz="3200" b="1">
                <a:solidFill>
                  <a:srgbClr val="132238"/>
                </a:solidFill>
                <a:latin typeface="Aptos Display"/>
              </a:rPr>
              <a:t>Teaching Aim</a:t>
            </a:r>
          </a:p>
        </p:txBody>
      </p:sp>
      <p:sp>
        <p:nvSpPr>
          <p:cNvPr id="4" name="TextBox 3"/>
          <p:cNvSpPr txBox="1"/>
          <p:nvPr/>
        </p:nvSpPr>
        <p:spPr>
          <a:xfrm>
            <a:off x="640080" y="1051560"/>
            <a:ext cx="7955279" cy="365760"/>
          </a:xfrm>
          <a:prstGeom prst="rect">
            <a:avLst/>
          </a:prstGeom>
          <a:noFill/>
        </p:spPr>
        <p:txBody>
          <a:bodyPr wrap="square" lIns="45720" rIns="45720" tIns="27432" bIns="27432">
            <a:normAutofit/>
          </a:bodyPr>
          <a:lstStyle/>
          <a:p>
            <a:r>
              <a:rPr sz="1700" b="0">
                <a:solidFill>
                  <a:srgbClr val="333333"/>
                </a:solidFill>
                <a:latin typeface="Aptos"/>
              </a:rPr>
              <a:t>By the end of the session, learners should be able to:</a:t>
            </a:r>
          </a:p>
        </p:txBody>
      </p:sp>
      <p:sp>
        <p:nvSpPr>
          <p:cNvPr id="5" name="Rounded Rectangle 4"/>
          <p:cNvSpPr/>
          <p:nvPr/>
        </p:nvSpPr>
        <p:spPr>
          <a:xfrm>
            <a:off x="822960" y="1828800"/>
            <a:ext cx="3154680" cy="288036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2066544" y="21488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121408" y="22951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1</a:t>
            </a:r>
          </a:p>
        </p:txBody>
      </p:sp>
      <p:sp>
        <p:nvSpPr>
          <p:cNvPr id="8" name="TextBox 7"/>
          <p:cNvSpPr txBox="1"/>
          <p:nvPr/>
        </p:nvSpPr>
        <p:spPr>
          <a:xfrm>
            <a:off x="1837944" y="29535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Understand</a:t>
            </a:r>
          </a:p>
        </p:txBody>
      </p:sp>
      <p:sp>
        <p:nvSpPr>
          <p:cNvPr id="9" name="TextBox 8"/>
          <p:cNvSpPr txBox="1"/>
          <p:nvPr/>
        </p:nvSpPr>
        <p:spPr>
          <a:xfrm>
            <a:off x="1170432" y="3246120"/>
            <a:ext cx="2468880" cy="1097280"/>
          </a:xfrm>
          <a:prstGeom prst="rect">
            <a:avLst/>
          </a:prstGeom>
          <a:noFill/>
        </p:spPr>
        <p:txBody>
          <a:bodyPr wrap="square" lIns="45720" rIns="45720" tIns="27432" bIns="27432">
            <a:normAutofit/>
          </a:bodyPr>
          <a:lstStyle/>
          <a:p>
            <a:pPr algn="ctr"/>
            <a:r>
              <a:rPr sz="1800" b="0">
                <a:solidFill>
                  <a:srgbClr val="132238"/>
                </a:solidFill>
                <a:latin typeface="Aptos"/>
              </a:rPr>
              <a:t>Christ's resurrection as victory over death and hostile powers.</a:t>
            </a:r>
          </a:p>
        </p:txBody>
      </p:sp>
      <p:sp>
        <p:nvSpPr>
          <p:cNvPr id="10" name="Rounded Rectangle 9"/>
          <p:cNvSpPr/>
          <p:nvPr/>
        </p:nvSpPr>
        <p:spPr>
          <a:xfrm>
            <a:off x="4572000" y="1828800"/>
            <a:ext cx="3154680" cy="288036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5815584" y="21488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870448" y="22951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2</a:t>
            </a:r>
          </a:p>
        </p:txBody>
      </p:sp>
      <p:sp>
        <p:nvSpPr>
          <p:cNvPr id="13" name="TextBox 12"/>
          <p:cNvSpPr txBox="1"/>
          <p:nvPr/>
        </p:nvSpPr>
        <p:spPr>
          <a:xfrm>
            <a:off x="5586984" y="29535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Feel</a:t>
            </a:r>
          </a:p>
        </p:txBody>
      </p:sp>
      <p:sp>
        <p:nvSpPr>
          <p:cNvPr id="14" name="TextBox 13"/>
          <p:cNvSpPr txBox="1"/>
          <p:nvPr/>
        </p:nvSpPr>
        <p:spPr>
          <a:xfrm>
            <a:off x="4919472" y="3246120"/>
            <a:ext cx="2468880" cy="1097280"/>
          </a:xfrm>
          <a:prstGeom prst="rect">
            <a:avLst/>
          </a:prstGeom>
          <a:noFill/>
        </p:spPr>
        <p:txBody>
          <a:bodyPr wrap="square" lIns="45720" rIns="45720" tIns="27432" bIns="27432">
            <a:normAutofit/>
          </a:bodyPr>
          <a:lstStyle/>
          <a:p>
            <a:pPr algn="ctr"/>
            <a:r>
              <a:rPr sz="1800" b="0">
                <a:solidFill>
                  <a:srgbClr val="132238"/>
                </a:solidFill>
                <a:latin typeface="Aptos"/>
              </a:rPr>
              <a:t>Easter gladness that can speak to fear, grief, and spiritual conflict.</a:t>
            </a:r>
          </a:p>
        </p:txBody>
      </p:sp>
      <p:sp>
        <p:nvSpPr>
          <p:cNvPr id="15" name="Rounded Rectangle 14"/>
          <p:cNvSpPr/>
          <p:nvPr/>
        </p:nvSpPr>
        <p:spPr>
          <a:xfrm>
            <a:off x="8321040" y="1828800"/>
            <a:ext cx="3154680" cy="288036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9564624" y="2148840"/>
            <a:ext cx="658368" cy="658368"/>
          </a:xfrm>
          <a:prstGeom prst="ellipse">
            <a:avLst/>
          </a:prstGeom>
          <a:solidFill>
            <a:srgbClr val="D6A1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619488" y="2295144"/>
            <a:ext cx="548640" cy="329184"/>
          </a:xfrm>
          <a:prstGeom prst="rect">
            <a:avLst/>
          </a:prstGeom>
          <a:noFill/>
        </p:spPr>
        <p:txBody>
          <a:bodyPr wrap="square" lIns="45720" rIns="45720" tIns="27432" bIns="27432">
            <a:normAutofit/>
          </a:bodyPr>
          <a:lstStyle/>
          <a:p>
            <a:pPr algn="ctr"/>
            <a:r>
              <a:rPr sz="1800" b="1">
                <a:solidFill>
                  <a:srgbClr val="FFFFFF"/>
                </a:solidFill>
                <a:latin typeface="Aptos"/>
              </a:rPr>
              <a:t>3</a:t>
            </a:r>
          </a:p>
        </p:txBody>
      </p:sp>
      <p:sp>
        <p:nvSpPr>
          <p:cNvPr id="18" name="TextBox 17"/>
          <p:cNvSpPr txBox="1"/>
          <p:nvPr/>
        </p:nvSpPr>
        <p:spPr>
          <a:xfrm>
            <a:off x="9336024" y="2953512"/>
            <a:ext cx="1115568" cy="365760"/>
          </a:xfrm>
          <a:prstGeom prst="rect">
            <a:avLst/>
          </a:prstGeom>
          <a:noFill/>
        </p:spPr>
        <p:txBody>
          <a:bodyPr wrap="square" lIns="45720" rIns="45720" tIns="27432" bIns="27432">
            <a:normAutofit/>
          </a:bodyPr>
          <a:lstStyle/>
          <a:p>
            <a:pPr algn="ctr"/>
            <a:r>
              <a:rPr sz="1200" b="1">
                <a:solidFill>
                  <a:srgbClr val="132238"/>
                </a:solidFill>
                <a:latin typeface="Aptos"/>
              </a:rPr>
              <a:t>Practice</a:t>
            </a:r>
          </a:p>
        </p:txBody>
      </p:sp>
      <p:sp>
        <p:nvSpPr>
          <p:cNvPr id="19" name="TextBox 18"/>
          <p:cNvSpPr txBox="1"/>
          <p:nvPr/>
        </p:nvSpPr>
        <p:spPr>
          <a:xfrm>
            <a:off x="8668512" y="3246120"/>
            <a:ext cx="2468880" cy="1097280"/>
          </a:xfrm>
          <a:prstGeom prst="rect">
            <a:avLst/>
          </a:prstGeom>
          <a:noFill/>
        </p:spPr>
        <p:txBody>
          <a:bodyPr wrap="square" lIns="45720" rIns="45720" tIns="27432" bIns="27432">
            <a:normAutofit/>
          </a:bodyPr>
          <a:lstStyle/>
          <a:p>
            <a:pPr algn="ctr"/>
            <a:r>
              <a:rPr sz="1800" b="0">
                <a:solidFill>
                  <a:srgbClr val="132238"/>
                </a:solidFill>
                <a:latin typeface="Aptos"/>
              </a:rPr>
              <a:t>Daily courage grounded in the risen Lord and living hope.</a:t>
            </a:r>
          </a:p>
        </p:txBody>
      </p:sp>
      <p:sp>
        <p:nvSpPr>
          <p:cNvPr id="20" name="TextBox 19"/>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4_sof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594360"/>
          </a:xfrm>
          <a:prstGeom prst="rect">
            <a:avLst/>
          </a:prstGeom>
          <a:noFill/>
        </p:spPr>
        <p:txBody>
          <a:bodyPr wrap="square" lIns="0" rIns="0" tIns="0" bIns="0">
            <a:spAutoFit/>
          </a:bodyPr>
          <a:lstStyle/>
          <a:p>
            <a:r>
              <a:rPr sz="3200" b="1">
                <a:solidFill>
                  <a:srgbClr val="132238"/>
                </a:solidFill>
                <a:latin typeface="Aptos Display"/>
              </a:rPr>
              <a:t>Hymn Identity</a:t>
            </a:r>
          </a:p>
        </p:txBody>
      </p:sp>
      <p:sp>
        <p:nvSpPr>
          <p:cNvPr id="4" name="Rounded Rectangle 3"/>
          <p:cNvSpPr/>
          <p:nvPr/>
        </p:nvSpPr>
        <p:spPr>
          <a:xfrm>
            <a:off x="731520" y="1234440"/>
            <a:ext cx="5074920" cy="86868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362456"/>
            <a:ext cx="2011680" cy="256032"/>
          </a:xfrm>
          <a:prstGeom prst="rect">
            <a:avLst/>
          </a:prstGeom>
          <a:noFill/>
        </p:spPr>
        <p:txBody>
          <a:bodyPr wrap="square" lIns="45720" rIns="45720" tIns="27432" bIns="27432">
            <a:normAutofit/>
          </a:bodyPr>
          <a:lstStyle/>
          <a:p>
            <a:r>
              <a:rPr sz="900" b="1">
                <a:solidFill>
                  <a:srgbClr val="8F5E3C"/>
                </a:solidFill>
                <a:latin typeface="Aptos"/>
              </a:rPr>
              <a:t>ORIGINAL GERMAN</a:t>
            </a:r>
          </a:p>
        </p:txBody>
      </p:sp>
      <p:sp>
        <p:nvSpPr>
          <p:cNvPr id="6" name="TextBox 5"/>
          <p:cNvSpPr txBox="1"/>
          <p:nvPr/>
        </p:nvSpPr>
        <p:spPr>
          <a:xfrm>
            <a:off x="960120" y="1636776"/>
            <a:ext cx="4526280" cy="310896"/>
          </a:xfrm>
          <a:prstGeom prst="rect">
            <a:avLst/>
          </a:prstGeom>
          <a:noFill/>
        </p:spPr>
        <p:txBody>
          <a:bodyPr wrap="square" lIns="45720" rIns="45720" tIns="27432" bIns="27432">
            <a:normAutofit/>
          </a:bodyPr>
          <a:lstStyle/>
          <a:p>
            <a:r>
              <a:rPr sz="1500" b="1">
                <a:solidFill>
                  <a:srgbClr val="132238"/>
                </a:solidFill>
                <a:latin typeface="Aptos"/>
              </a:rPr>
              <a:t>Auf, auf, mein Herz, mit Freuden</a:t>
            </a:r>
          </a:p>
        </p:txBody>
      </p:sp>
      <p:sp>
        <p:nvSpPr>
          <p:cNvPr id="7" name="Rounded Rectangle 6"/>
          <p:cNvSpPr/>
          <p:nvPr/>
        </p:nvSpPr>
        <p:spPr>
          <a:xfrm>
            <a:off x="6263640" y="1234440"/>
            <a:ext cx="5074920" cy="86868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92240" y="1362456"/>
            <a:ext cx="2011680" cy="256032"/>
          </a:xfrm>
          <a:prstGeom prst="rect">
            <a:avLst/>
          </a:prstGeom>
          <a:noFill/>
        </p:spPr>
        <p:txBody>
          <a:bodyPr wrap="square" lIns="45720" rIns="45720" tIns="27432" bIns="27432">
            <a:normAutofit/>
          </a:bodyPr>
          <a:lstStyle/>
          <a:p>
            <a:r>
              <a:rPr sz="900" b="1">
                <a:solidFill>
                  <a:srgbClr val="8F5E3C"/>
                </a:solidFill>
                <a:latin typeface="Aptos"/>
              </a:rPr>
              <a:t>ENGLISH TITLE</a:t>
            </a:r>
          </a:p>
        </p:txBody>
      </p:sp>
      <p:sp>
        <p:nvSpPr>
          <p:cNvPr id="9" name="TextBox 8"/>
          <p:cNvSpPr txBox="1"/>
          <p:nvPr/>
        </p:nvSpPr>
        <p:spPr>
          <a:xfrm>
            <a:off x="6492240" y="1636776"/>
            <a:ext cx="4526280" cy="310896"/>
          </a:xfrm>
          <a:prstGeom prst="rect">
            <a:avLst/>
          </a:prstGeom>
          <a:noFill/>
        </p:spPr>
        <p:txBody>
          <a:bodyPr wrap="square" lIns="45720" rIns="45720" tIns="27432" bIns="27432">
            <a:normAutofit/>
          </a:bodyPr>
          <a:lstStyle/>
          <a:p>
            <a:r>
              <a:rPr sz="1500" b="1">
                <a:solidFill>
                  <a:srgbClr val="132238"/>
                </a:solidFill>
                <a:latin typeface="Aptos"/>
              </a:rPr>
              <a:t>Awake, My Heart, with Gladness</a:t>
            </a:r>
          </a:p>
        </p:txBody>
      </p:sp>
      <p:sp>
        <p:nvSpPr>
          <p:cNvPr id="10" name="Rounded Rectangle 9"/>
          <p:cNvSpPr/>
          <p:nvPr/>
        </p:nvSpPr>
        <p:spPr>
          <a:xfrm>
            <a:off x="731520" y="2468880"/>
            <a:ext cx="5074920" cy="86868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60120" y="2596896"/>
            <a:ext cx="2011680" cy="256032"/>
          </a:xfrm>
          <a:prstGeom prst="rect">
            <a:avLst/>
          </a:prstGeom>
          <a:noFill/>
        </p:spPr>
        <p:txBody>
          <a:bodyPr wrap="square" lIns="45720" rIns="45720" tIns="27432" bIns="27432">
            <a:normAutofit/>
          </a:bodyPr>
          <a:lstStyle/>
          <a:p>
            <a:r>
              <a:rPr sz="900" b="1">
                <a:solidFill>
                  <a:srgbClr val="8F5E3C"/>
                </a:solidFill>
                <a:latin typeface="Aptos"/>
              </a:rPr>
              <a:t>TEXT</a:t>
            </a:r>
          </a:p>
        </p:txBody>
      </p:sp>
      <p:sp>
        <p:nvSpPr>
          <p:cNvPr id="12" name="TextBox 11"/>
          <p:cNvSpPr txBox="1"/>
          <p:nvPr/>
        </p:nvSpPr>
        <p:spPr>
          <a:xfrm>
            <a:off x="960120" y="2871216"/>
            <a:ext cx="4526280" cy="310896"/>
          </a:xfrm>
          <a:prstGeom prst="rect">
            <a:avLst/>
          </a:prstGeom>
          <a:noFill/>
        </p:spPr>
        <p:txBody>
          <a:bodyPr wrap="square" lIns="45720" rIns="45720" tIns="27432" bIns="27432">
            <a:normAutofit/>
          </a:bodyPr>
          <a:lstStyle/>
          <a:p>
            <a:r>
              <a:rPr sz="1500" b="1">
                <a:solidFill>
                  <a:srgbClr val="132238"/>
                </a:solidFill>
                <a:latin typeface="Aptos"/>
              </a:rPr>
              <a:t>Paul Gerhardt, 1647; published 1648</a:t>
            </a:r>
          </a:p>
        </p:txBody>
      </p:sp>
      <p:sp>
        <p:nvSpPr>
          <p:cNvPr id="13" name="Rounded Rectangle 12"/>
          <p:cNvSpPr/>
          <p:nvPr/>
        </p:nvSpPr>
        <p:spPr>
          <a:xfrm>
            <a:off x="6263640" y="2468880"/>
            <a:ext cx="5074920" cy="86868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92240" y="2596896"/>
            <a:ext cx="2011680" cy="256032"/>
          </a:xfrm>
          <a:prstGeom prst="rect">
            <a:avLst/>
          </a:prstGeom>
          <a:noFill/>
        </p:spPr>
        <p:txBody>
          <a:bodyPr wrap="square" lIns="45720" rIns="45720" tIns="27432" bIns="27432">
            <a:normAutofit/>
          </a:bodyPr>
          <a:lstStyle/>
          <a:p>
            <a:r>
              <a:rPr sz="900" b="1">
                <a:solidFill>
                  <a:srgbClr val="8F5E3C"/>
                </a:solidFill>
                <a:latin typeface="Aptos"/>
              </a:rPr>
              <a:t>TRANSLATION</a:t>
            </a:r>
          </a:p>
        </p:txBody>
      </p:sp>
      <p:sp>
        <p:nvSpPr>
          <p:cNvPr id="15" name="TextBox 14"/>
          <p:cNvSpPr txBox="1"/>
          <p:nvPr/>
        </p:nvSpPr>
        <p:spPr>
          <a:xfrm>
            <a:off x="6492240" y="2871216"/>
            <a:ext cx="4526280" cy="310896"/>
          </a:xfrm>
          <a:prstGeom prst="rect">
            <a:avLst/>
          </a:prstGeom>
          <a:noFill/>
        </p:spPr>
        <p:txBody>
          <a:bodyPr wrap="square" lIns="45720" rIns="45720" tIns="27432" bIns="27432">
            <a:normAutofit/>
          </a:bodyPr>
          <a:lstStyle/>
          <a:p>
            <a:r>
              <a:rPr sz="1500" b="1">
                <a:solidFill>
                  <a:srgbClr val="132238"/>
                </a:solidFill>
                <a:latin typeface="Aptos"/>
              </a:rPr>
              <a:t>John Kelly, 1867 translation tradition</a:t>
            </a:r>
          </a:p>
        </p:txBody>
      </p:sp>
      <p:sp>
        <p:nvSpPr>
          <p:cNvPr id="16" name="Rounded Rectangle 15"/>
          <p:cNvSpPr/>
          <p:nvPr/>
        </p:nvSpPr>
        <p:spPr>
          <a:xfrm>
            <a:off x="731520" y="3703320"/>
            <a:ext cx="5074920" cy="86868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60120" y="3831336"/>
            <a:ext cx="2011680" cy="256032"/>
          </a:xfrm>
          <a:prstGeom prst="rect">
            <a:avLst/>
          </a:prstGeom>
          <a:noFill/>
        </p:spPr>
        <p:txBody>
          <a:bodyPr wrap="square" lIns="45720" rIns="45720" tIns="27432" bIns="27432">
            <a:normAutofit/>
          </a:bodyPr>
          <a:lstStyle/>
          <a:p>
            <a:r>
              <a:rPr sz="900" b="1">
                <a:solidFill>
                  <a:srgbClr val="8F5E3C"/>
                </a:solidFill>
                <a:latin typeface="Aptos"/>
              </a:rPr>
              <a:t>TUNE</a:t>
            </a:r>
          </a:p>
        </p:txBody>
      </p:sp>
      <p:sp>
        <p:nvSpPr>
          <p:cNvPr id="18" name="TextBox 17"/>
          <p:cNvSpPr txBox="1"/>
          <p:nvPr/>
        </p:nvSpPr>
        <p:spPr>
          <a:xfrm>
            <a:off x="960120" y="4105656"/>
            <a:ext cx="4526280" cy="310896"/>
          </a:xfrm>
          <a:prstGeom prst="rect">
            <a:avLst/>
          </a:prstGeom>
          <a:noFill/>
        </p:spPr>
        <p:txBody>
          <a:bodyPr wrap="square" lIns="45720" rIns="45720" tIns="27432" bIns="27432">
            <a:normAutofit/>
          </a:bodyPr>
          <a:lstStyle/>
          <a:p>
            <a:r>
              <a:rPr sz="1500" b="1">
                <a:solidFill>
                  <a:srgbClr val="132238"/>
                </a:solidFill>
                <a:latin typeface="Aptos"/>
              </a:rPr>
              <a:t>AUF, AUF, MEIN HERZ by Johann Crüger</a:t>
            </a:r>
          </a:p>
        </p:txBody>
      </p:sp>
      <p:sp>
        <p:nvSpPr>
          <p:cNvPr id="19" name="Rounded Rectangle 18"/>
          <p:cNvSpPr/>
          <p:nvPr/>
        </p:nvSpPr>
        <p:spPr>
          <a:xfrm>
            <a:off x="6263640" y="3703320"/>
            <a:ext cx="5074920" cy="86868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492240" y="3831336"/>
            <a:ext cx="2011680" cy="256032"/>
          </a:xfrm>
          <a:prstGeom prst="rect">
            <a:avLst/>
          </a:prstGeom>
          <a:noFill/>
        </p:spPr>
        <p:txBody>
          <a:bodyPr wrap="square" lIns="45720" rIns="45720" tIns="27432" bIns="27432">
            <a:normAutofit/>
          </a:bodyPr>
          <a:lstStyle/>
          <a:p>
            <a:r>
              <a:rPr sz="900" b="1">
                <a:solidFill>
                  <a:srgbClr val="8F5E3C"/>
                </a:solidFill>
                <a:latin typeface="Aptos"/>
              </a:rPr>
              <a:t>METER</a:t>
            </a:r>
          </a:p>
        </p:txBody>
      </p:sp>
      <p:sp>
        <p:nvSpPr>
          <p:cNvPr id="21" name="TextBox 20"/>
          <p:cNvSpPr txBox="1"/>
          <p:nvPr/>
        </p:nvSpPr>
        <p:spPr>
          <a:xfrm>
            <a:off x="6492240" y="4105656"/>
            <a:ext cx="4526280" cy="310896"/>
          </a:xfrm>
          <a:prstGeom prst="rect">
            <a:avLst/>
          </a:prstGeom>
          <a:noFill/>
        </p:spPr>
        <p:txBody>
          <a:bodyPr wrap="square" lIns="45720" rIns="45720" tIns="27432" bIns="27432">
            <a:normAutofit/>
          </a:bodyPr>
          <a:lstStyle/>
          <a:p>
            <a:r>
              <a:rPr sz="1500" b="1">
                <a:solidFill>
                  <a:srgbClr val="132238"/>
                </a:solidFill>
                <a:latin typeface="Aptos"/>
              </a:rPr>
              <a:t>7.6.7.6.6.6.6.6</a:t>
            </a:r>
          </a:p>
        </p:txBody>
      </p:sp>
      <p:sp>
        <p:nvSpPr>
          <p:cNvPr id="22" name="TextBox 21"/>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4_dark.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D17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1097280"/>
            <a:ext cx="10972800" cy="594360"/>
          </a:xfrm>
          <a:prstGeom prst="rect">
            <a:avLst/>
          </a:prstGeom>
          <a:noFill/>
        </p:spPr>
        <p:txBody>
          <a:bodyPr wrap="square" lIns="0" rIns="0" tIns="0" bIns="0">
            <a:spAutoFit/>
          </a:bodyPr>
          <a:lstStyle/>
          <a:p>
            <a:r>
              <a:rPr sz="3800" b="1">
                <a:solidFill>
                  <a:srgbClr val="FFFFFF"/>
                </a:solidFill>
                <a:latin typeface="Aptos Display"/>
              </a:rPr>
              <a:t>A Lutheran Easter Chorale</a:t>
            </a:r>
          </a:p>
        </p:txBody>
      </p:sp>
      <p:sp>
        <p:nvSpPr>
          <p:cNvPr id="5" name="TextBox 4"/>
          <p:cNvSpPr txBox="1"/>
          <p:nvPr/>
        </p:nvSpPr>
        <p:spPr>
          <a:xfrm>
            <a:off x="640080" y="1874519"/>
            <a:ext cx="10789920" cy="411480"/>
          </a:xfrm>
          <a:prstGeom prst="rect">
            <a:avLst/>
          </a:prstGeom>
          <a:noFill/>
        </p:spPr>
        <p:txBody>
          <a:bodyPr wrap="square" lIns="0" rIns="0" tIns="0" bIns="0">
            <a:spAutoFit/>
          </a:bodyPr>
          <a:lstStyle/>
          <a:p>
            <a:r>
              <a:rPr sz="1800">
                <a:solidFill>
                  <a:srgbClr val="F6E8C8"/>
                </a:solidFill>
                <a:latin typeface="Aptos"/>
              </a:rPr>
              <a:t>Gerhardt's text, Crüger's tune, Kelly's English translation tradition</a:t>
            </a:r>
          </a:p>
        </p:txBody>
      </p:sp>
      <p:sp>
        <p:nvSpPr>
          <p:cNvPr id="6" name="TextBox 5"/>
          <p:cNvSpPr txBox="1"/>
          <p:nvPr/>
        </p:nvSpPr>
        <p:spPr>
          <a:xfrm>
            <a:off x="914400" y="4389120"/>
            <a:ext cx="8595360" cy="731520"/>
          </a:xfrm>
          <a:prstGeom prst="rect">
            <a:avLst/>
          </a:prstGeom>
          <a:noFill/>
        </p:spPr>
        <p:txBody>
          <a:bodyPr wrap="square" lIns="45720" rIns="45720" tIns="27432" bIns="27432">
            <a:normAutofit/>
          </a:bodyPr>
          <a:lstStyle/>
          <a:p>
            <a:r>
              <a:rPr sz="2000" b="1">
                <a:solidFill>
                  <a:srgbClr val="FFFFFF"/>
                </a:solidFill>
                <a:latin typeface="Aptos"/>
              </a:rPr>
              <a:t>A hymn born from doctrinal praise: Christ lives, death is defeated, and the heart may wake with gladness.</a:t>
            </a:r>
          </a:p>
        </p:txBody>
      </p:sp>
      <p:sp>
        <p:nvSpPr>
          <p:cNvPr id="7" name="TextBox 6"/>
          <p:cNvSpPr txBox="1"/>
          <p:nvPr/>
        </p:nvSpPr>
        <p:spPr>
          <a:xfrm>
            <a:off x="320040" y="6510528"/>
            <a:ext cx="11521440" cy="228600"/>
          </a:xfrm>
          <a:prstGeom prst="rect">
            <a:avLst/>
          </a:prstGeom>
          <a:noFill/>
        </p:spPr>
        <p:txBody>
          <a:bodyPr wrap="none" lIns="0" rIns="0" tIns="0" bIns="0">
            <a:spAutoFit/>
          </a:bodyPr>
          <a:lstStyle/>
          <a:p>
            <a:pPr algn="ctr"/>
            <a:r>
              <a:rPr sz="800">
                <a:solidFill>
                  <a:srgbClr val="E8E1D6"/>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img4.jpg"/>
          <p:cNvPicPr>
            <a:picLocks noChangeAspect="1"/>
          </p:cNvPicPr>
          <p:nvPr/>
        </p:nvPicPr>
        <p:blipFill>
          <a:blip r:embed="rId2"/>
          <a:stretch>
            <a:fillRect/>
          </a:stretch>
        </p:blipFill>
        <p:spPr>
          <a:xfrm>
            <a:off x="0" y="0"/>
            <a:ext cx="4663440" cy="6858000"/>
          </a:xfrm>
          <a:prstGeom prst="rect">
            <a:avLst/>
          </a:prstGeom>
        </p:spPr>
      </p:pic>
      <p:sp>
        <p:nvSpPr>
          <p:cNvPr id="4" name="Rectangle 3"/>
          <p:cNvSpPr/>
          <p:nvPr/>
        </p:nvSpPr>
        <p:spPr>
          <a:xfrm>
            <a:off x="0" y="0"/>
            <a:ext cx="4663440" cy="6858000"/>
          </a:xfrm>
          <a:prstGeom prst="rect">
            <a:avLst/>
          </a:prstGeom>
          <a:solidFill>
            <a:srgbClr val="0D17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166360" y="411480"/>
            <a:ext cx="5943600" cy="502920"/>
          </a:xfrm>
          <a:prstGeom prst="rect">
            <a:avLst/>
          </a:prstGeom>
          <a:noFill/>
        </p:spPr>
        <p:txBody>
          <a:bodyPr wrap="square" lIns="45720" rIns="45720" tIns="27432" bIns="27432">
            <a:normAutofit/>
          </a:bodyPr>
          <a:lstStyle/>
          <a:p>
            <a:r>
              <a:rPr sz="3200" b="1">
                <a:solidFill>
                  <a:srgbClr val="132238"/>
                </a:solidFill>
                <a:latin typeface="Aptos"/>
              </a:rPr>
              <a:t>Historical Background</a:t>
            </a:r>
          </a:p>
        </p:txBody>
      </p:sp>
      <p:sp>
        <p:nvSpPr>
          <p:cNvPr id="6" name="TextBox 5"/>
          <p:cNvSpPr txBox="1"/>
          <p:nvPr/>
        </p:nvSpPr>
        <p:spPr>
          <a:xfrm>
            <a:off x="5166360" y="1325880"/>
            <a:ext cx="6263640" cy="4251960"/>
          </a:xfrm>
          <a:prstGeom prst="rect">
            <a:avLst/>
          </a:prstGeom>
          <a:noFill/>
        </p:spPr>
        <p:txBody>
          <a:bodyPr wrap="square" lIns="45720" rIns="36576" tIns="18288" bIns="18288">
            <a:normAutofit/>
          </a:bodyPr>
          <a:lstStyle/>
          <a:p>
            <a:pPr>
              <a:spcAft>
                <a:spcPts val="500"/>
              </a:spcAft>
              <a:defRPr sz="2000">
                <a:solidFill>
                  <a:srgbClr val="2B2B2B"/>
                </a:solidFill>
                <a:latin typeface="Aptos"/>
              </a:defRPr>
            </a:pPr>
            <a:r>
              <a:t>Paul Gerhardt wrote the German Easter text in the seventeenth-century Lutheran chorale tradition.</a:t>
            </a:r>
          </a:p>
          <a:p>
            <a:pPr>
              <a:spcAft>
                <a:spcPts val="500"/>
              </a:spcAft>
              <a:defRPr sz="2000">
                <a:solidFill>
                  <a:srgbClr val="2B2B2B"/>
                </a:solidFill>
                <a:latin typeface="Aptos"/>
              </a:defRPr>
            </a:pPr>
            <a:r>
              <a:t>Johann Crüger's Praxis Pietatis Melica helped bring Gerhardt's hymns into congregational life.</a:t>
            </a:r>
          </a:p>
          <a:p>
            <a:pPr>
              <a:spcAft>
                <a:spcPts val="500"/>
              </a:spcAft>
              <a:defRPr sz="2000">
                <a:solidFill>
                  <a:srgbClr val="2B2B2B"/>
                </a:solidFill>
                <a:latin typeface="Aptos"/>
              </a:defRPr>
            </a:pPr>
            <a:r>
              <a:t>John Kelly translated Gerhardt's hymns into English in the nineteenth century, preserving their original meters.</a:t>
            </a:r>
          </a:p>
          <a:p>
            <a:pPr>
              <a:spcAft>
                <a:spcPts val="500"/>
              </a:spcAft>
              <a:defRPr sz="2000">
                <a:solidFill>
                  <a:srgbClr val="2B2B2B"/>
                </a:solidFill>
                <a:latin typeface="Aptos"/>
              </a:defRPr>
            </a:pPr>
            <a:r>
              <a:t>Modern hymnals often print altered or abbreviated English forms.</a:t>
            </a:r>
          </a:p>
        </p:txBody>
      </p:sp>
      <p:sp>
        <p:nvSpPr>
          <p:cNvPr id="7" name="TextBox 6"/>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2_sof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72800" cy="594360"/>
          </a:xfrm>
          <a:prstGeom prst="rect">
            <a:avLst/>
          </a:prstGeom>
          <a:noFill/>
        </p:spPr>
        <p:txBody>
          <a:bodyPr wrap="square" lIns="0" rIns="0" tIns="0" bIns="0">
            <a:spAutoFit/>
          </a:bodyPr>
          <a:lstStyle/>
          <a:p>
            <a:r>
              <a:rPr sz="3100" b="1">
                <a:solidFill>
                  <a:srgbClr val="132238"/>
                </a:solidFill>
                <a:latin typeface="Aptos Display"/>
              </a:rPr>
              <a:t>Why This Hymn Matters Today</a:t>
            </a:r>
          </a:p>
        </p:txBody>
      </p:sp>
      <p:sp>
        <p:nvSpPr>
          <p:cNvPr id="4" name="Rounded Rectangle 3"/>
          <p:cNvSpPr/>
          <p:nvPr/>
        </p:nvSpPr>
        <p:spPr>
          <a:xfrm>
            <a:off x="731520" y="1371600"/>
            <a:ext cx="4892040" cy="132588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572768"/>
            <a:ext cx="4297680" cy="320040"/>
          </a:xfrm>
          <a:prstGeom prst="rect">
            <a:avLst/>
          </a:prstGeom>
          <a:noFill/>
        </p:spPr>
        <p:txBody>
          <a:bodyPr wrap="square" lIns="45720" rIns="45720" tIns="27432" bIns="27432">
            <a:normAutofit/>
          </a:bodyPr>
          <a:lstStyle/>
          <a:p>
            <a:r>
              <a:rPr sz="1700" b="1">
                <a:solidFill>
                  <a:srgbClr val="8F5E3C"/>
                </a:solidFill>
                <a:latin typeface="Aptos"/>
              </a:rPr>
              <a:t>For worship</a:t>
            </a:r>
          </a:p>
        </p:txBody>
      </p:sp>
      <p:sp>
        <p:nvSpPr>
          <p:cNvPr id="6" name="TextBox 5"/>
          <p:cNvSpPr txBox="1"/>
          <p:nvPr/>
        </p:nvSpPr>
        <p:spPr>
          <a:xfrm>
            <a:off x="987552" y="1938528"/>
            <a:ext cx="4343400" cy="502920"/>
          </a:xfrm>
          <a:prstGeom prst="rect">
            <a:avLst/>
          </a:prstGeom>
          <a:noFill/>
        </p:spPr>
        <p:txBody>
          <a:bodyPr wrap="square" lIns="45720" rIns="45720" tIns="27432" bIns="27432">
            <a:normAutofit/>
          </a:bodyPr>
          <a:lstStyle/>
          <a:p>
            <a:r>
              <a:rPr sz="1800" b="0">
                <a:solidFill>
                  <a:srgbClr val="132238"/>
                </a:solidFill>
                <a:latin typeface="Aptos"/>
              </a:rPr>
              <a:t>It gives Easter joy a strong congregational voice.</a:t>
            </a:r>
          </a:p>
        </p:txBody>
      </p:sp>
      <p:sp>
        <p:nvSpPr>
          <p:cNvPr id="7" name="Rounded Rectangle 6"/>
          <p:cNvSpPr/>
          <p:nvPr/>
        </p:nvSpPr>
        <p:spPr>
          <a:xfrm>
            <a:off x="6217920" y="1371600"/>
            <a:ext cx="4892040" cy="132588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73952" y="1572768"/>
            <a:ext cx="4297680" cy="320040"/>
          </a:xfrm>
          <a:prstGeom prst="rect">
            <a:avLst/>
          </a:prstGeom>
          <a:noFill/>
        </p:spPr>
        <p:txBody>
          <a:bodyPr wrap="square" lIns="45720" rIns="45720" tIns="27432" bIns="27432">
            <a:normAutofit/>
          </a:bodyPr>
          <a:lstStyle/>
          <a:p>
            <a:r>
              <a:rPr sz="1700" b="1">
                <a:solidFill>
                  <a:srgbClr val="8F5E3C"/>
                </a:solidFill>
                <a:latin typeface="Aptos"/>
              </a:rPr>
              <a:t>For grief</a:t>
            </a:r>
          </a:p>
        </p:txBody>
      </p:sp>
      <p:sp>
        <p:nvSpPr>
          <p:cNvPr id="9" name="TextBox 8"/>
          <p:cNvSpPr txBox="1"/>
          <p:nvPr/>
        </p:nvSpPr>
        <p:spPr>
          <a:xfrm>
            <a:off x="6473952" y="1938528"/>
            <a:ext cx="4343400" cy="502920"/>
          </a:xfrm>
          <a:prstGeom prst="rect">
            <a:avLst/>
          </a:prstGeom>
          <a:noFill/>
        </p:spPr>
        <p:txBody>
          <a:bodyPr wrap="square" lIns="45720" rIns="45720" tIns="27432" bIns="27432">
            <a:normAutofit/>
          </a:bodyPr>
          <a:lstStyle/>
          <a:p>
            <a:r>
              <a:rPr sz="1800" b="0">
                <a:solidFill>
                  <a:srgbClr val="132238"/>
                </a:solidFill>
                <a:latin typeface="Aptos"/>
              </a:rPr>
              <a:t>It speaks resurrection hope into burial, fear, and sorrow.</a:t>
            </a:r>
          </a:p>
        </p:txBody>
      </p:sp>
      <p:sp>
        <p:nvSpPr>
          <p:cNvPr id="10" name="Rounded Rectangle 9"/>
          <p:cNvSpPr/>
          <p:nvPr/>
        </p:nvSpPr>
        <p:spPr>
          <a:xfrm>
            <a:off x="731520" y="3200400"/>
            <a:ext cx="4892040" cy="132588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87552" y="3401568"/>
            <a:ext cx="4297680" cy="320040"/>
          </a:xfrm>
          <a:prstGeom prst="rect">
            <a:avLst/>
          </a:prstGeom>
          <a:noFill/>
        </p:spPr>
        <p:txBody>
          <a:bodyPr wrap="square" lIns="45720" rIns="45720" tIns="27432" bIns="27432">
            <a:normAutofit/>
          </a:bodyPr>
          <a:lstStyle/>
          <a:p>
            <a:r>
              <a:rPr sz="1700" b="1">
                <a:solidFill>
                  <a:srgbClr val="8F5E3C"/>
                </a:solidFill>
                <a:latin typeface="Aptos"/>
              </a:rPr>
              <a:t>For discipleship</a:t>
            </a:r>
          </a:p>
        </p:txBody>
      </p:sp>
      <p:sp>
        <p:nvSpPr>
          <p:cNvPr id="12" name="TextBox 11"/>
          <p:cNvSpPr txBox="1"/>
          <p:nvPr/>
        </p:nvSpPr>
        <p:spPr>
          <a:xfrm>
            <a:off x="987552" y="3767328"/>
            <a:ext cx="4343400" cy="502920"/>
          </a:xfrm>
          <a:prstGeom prst="rect">
            <a:avLst/>
          </a:prstGeom>
          <a:noFill/>
        </p:spPr>
        <p:txBody>
          <a:bodyPr wrap="square" lIns="45720" rIns="45720" tIns="27432" bIns="27432">
            <a:normAutofit/>
          </a:bodyPr>
          <a:lstStyle/>
          <a:p>
            <a:r>
              <a:rPr sz="1800" b="0">
                <a:solidFill>
                  <a:srgbClr val="132238"/>
                </a:solidFill>
                <a:latin typeface="Aptos"/>
              </a:rPr>
              <a:t>It turns Easter from a season into daily courage.</a:t>
            </a:r>
          </a:p>
        </p:txBody>
      </p:sp>
      <p:sp>
        <p:nvSpPr>
          <p:cNvPr id="13" name="Rounded Rectangle 12"/>
          <p:cNvSpPr/>
          <p:nvPr/>
        </p:nvSpPr>
        <p:spPr>
          <a:xfrm>
            <a:off x="6217920" y="3200400"/>
            <a:ext cx="4892040" cy="1325880"/>
          </a:xfrm>
          <a:prstGeom prst="roundRect">
            <a:avLst/>
          </a:prstGeom>
          <a:solidFill>
            <a:srgbClr val="FFFFFF"/>
          </a:solidFill>
          <a:ln>
            <a:solidFill>
              <a:srgbClr val="D6A1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73952" y="3401568"/>
            <a:ext cx="4297680" cy="320040"/>
          </a:xfrm>
          <a:prstGeom prst="rect">
            <a:avLst/>
          </a:prstGeom>
          <a:noFill/>
        </p:spPr>
        <p:txBody>
          <a:bodyPr wrap="square" lIns="45720" rIns="45720" tIns="27432" bIns="27432">
            <a:normAutofit/>
          </a:bodyPr>
          <a:lstStyle/>
          <a:p>
            <a:r>
              <a:rPr sz="1700" b="1">
                <a:solidFill>
                  <a:srgbClr val="8F5E3C"/>
                </a:solidFill>
                <a:latin typeface="Aptos"/>
              </a:rPr>
              <a:t>For teaching</a:t>
            </a:r>
          </a:p>
        </p:txBody>
      </p:sp>
      <p:sp>
        <p:nvSpPr>
          <p:cNvPr id="15" name="TextBox 14"/>
          <p:cNvSpPr txBox="1"/>
          <p:nvPr/>
        </p:nvSpPr>
        <p:spPr>
          <a:xfrm>
            <a:off x="6473952" y="3767328"/>
            <a:ext cx="4343400" cy="502920"/>
          </a:xfrm>
          <a:prstGeom prst="rect">
            <a:avLst/>
          </a:prstGeom>
          <a:noFill/>
        </p:spPr>
        <p:txBody>
          <a:bodyPr wrap="square" lIns="45720" rIns="45720" tIns="27432" bIns="27432">
            <a:normAutofit/>
          </a:bodyPr>
          <a:lstStyle/>
          <a:p>
            <a:r>
              <a:rPr sz="1800" b="0">
                <a:solidFill>
                  <a:srgbClr val="132238"/>
                </a:solidFill>
                <a:latin typeface="Aptos"/>
              </a:rPr>
              <a:t>It connects Christ's victory with Scripture and assurance.</a:t>
            </a:r>
          </a:p>
        </p:txBody>
      </p:sp>
      <p:sp>
        <p:nvSpPr>
          <p:cNvPr id="16" name="TextBox 15"/>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3_dark.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D17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1051560"/>
            <a:ext cx="10972800" cy="594360"/>
          </a:xfrm>
          <a:prstGeom prst="rect">
            <a:avLst/>
          </a:prstGeom>
          <a:noFill/>
        </p:spPr>
        <p:txBody>
          <a:bodyPr wrap="square" lIns="0" rIns="0" tIns="0" bIns="0">
            <a:spAutoFit/>
          </a:bodyPr>
          <a:lstStyle/>
          <a:p>
            <a:r>
              <a:rPr sz="4000" b="1">
                <a:solidFill>
                  <a:srgbClr val="FFFFFF"/>
                </a:solidFill>
                <a:latin typeface="Aptos Display"/>
              </a:rPr>
              <a:t>Biblical Foundation</a:t>
            </a:r>
          </a:p>
        </p:txBody>
      </p:sp>
      <p:sp>
        <p:nvSpPr>
          <p:cNvPr id="5" name="TextBox 4"/>
          <p:cNvSpPr txBox="1"/>
          <p:nvPr/>
        </p:nvSpPr>
        <p:spPr>
          <a:xfrm>
            <a:off x="640080" y="1874519"/>
            <a:ext cx="10789920" cy="411480"/>
          </a:xfrm>
          <a:prstGeom prst="rect">
            <a:avLst/>
          </a:prstGeom>
          <a:noFill/>
        </p:spPr>
        <p:txBody>
          <a:bodyPr wrap="square" lIns="0" rIns="0" tIns="0" bIns="0">
            <a:spAutoFit/>
          </a:bodyPr>
          <a:lstStyle/>
          <a:p>
            <a:r>
              <a:rPr sz="2000">
                <a:solidFill>
                  <a:srgbClr val="F6E8C8"/>
                </a:solidFill>
                <a:latin typeface="Aptos"/>
              </a:rPr>
              <a:t>Christ disarmed the powers and triumphed over them.</a:t>
            </a:r>
          </a:p>
        </p:txBody>
      </p:sp>
      <p:sp>
        <p:nvSpPr>
          <p:cNvPr id="6" name="TextBox 5"/>
          <p:cNvSpPr txBox="1"/>
          <p:nvPr/>
        </p:nvSpPr>
        <p:spPr>
          <a:xfrm>
            <a:off x="914400" y="4389120"/>
            <a:ext cx="8046720" cy="731520"/>
          </a:xfrm>
          <a:prstGeom prst="rect">
            <a:avLst/>
          </a:prstGeom>
          <a:noFill/>
        </p:spPr>
        <p:txBody>
          <a:bodyPr wrap="square" lIns="45720" rIns="45720" tIns="27432" bIns="27432">
            <a:normAutofit/>
          </a:bodyPr>
          <a:lstStyle/>
          <a:p>
            <a:r>
              <a:rPr sz="2000" b="1">
                <a:solidFill>
                  <a:srgbClr val="FFFFFF"/>
                </a:solidFill>
                <a:latin typeface="Aptos"/>
              </a:rPr>
              <a:t>Colossians 2:15 gives the hymn its central lens: Easter is victory, not sentiment.</a:t>
            </a:r>
          </a:p>
        </p:txBody>
      </p:sp>
      <p:sp>
        <p:nvSpPr>
          <p:cNvPr id="7" name="TextBox 6"/>
          <p:cNvSpPr txBox="1"/>
          <p:nvPr/>
        </p:nvSpPr>
        <p:spPr>
          <a:xfrm>
            <a:off x="320040" y="6510528"/>
            <a:ext cx="11521440" cy="228600"/>
          </a:xfrm>
          <a:prstGeom prst="rect">
            <a:avLst/>
          </a:prstGeom>
          <a:noFill/>
        </p:spPr>
        <p:txBody>
          <a:bodyPr wrap="none" lIns="0" rIns="0" tIns="0" bIns="0">
            <a:spAutoFit/>
          </a:bodyPr>
          <a:lstStyle/>
          <a:p>
            <a:pPr algn="ctr"/>
            <a:r>
              <a:rPr sz="800">
                <a:solidFill>
                  <a:srgbClr val="E8E1D6"/>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FF8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411480"/>
            <a:ext cx="10972800" cy="594360"/>
          </a:xfrm>
          <a:prstGeom prst="rect">
            <a:avLst/>
          </a:prstGeom>
          <a:noFill/>
        </p:spPr>
        <p:txBody>
          <a:bodyPr wrap="square" lIns="0" rIns="0" tIns="0" bIns="0">
            <a:spAutoFit/>
          </a:bodyPr>
          <a:lstStyle/>
          <a:p>
            <a:r>
              <a:rPr sz="3200" b="1">
                <a:solidFill>
                  <a:srgbClr val="132238"/>
                </a:solidFill>
                <a:latin typeface="Aptos Display"/>
              </a:rPr>
              <a:t>Scripture Map</a:t>
            </a:r>
          </a:p>
        </p:txBody>
      </p:sp>
      <p:sp>
        <p:nvSpPr>
          <p:cNvPr id="4" name="Rounded Rectangle 3"/>
          <p:cNvSpPr/>
          <p:nvPr/>
        </p:nvSpPr>
        <p:spPr>
          <a:xfrm>
            <a:off x="685800" y="1234440"/>
            <a:ext cx="333756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35608"/>
            <a:ext cx="2880360" cy="320040"/>
          </a:xfrm>
          <a:prstGeom prst="rect">
            <a:avLst/>
          </a:prstGeom>
          <a:noFill/>
        </p:spPr>
        <p:txBody>
          <a:bodyPr wrap="square" lIns="45720" rIns="45720" tIns="27432" bIns="27432">
            <a:normAutofit/>
          </a:bodyPr>
          <a:lstStyle/>
          <a:p>
            <a:r>
              <a:rPr sz="1600" b="1">
                <a:solidFill>
                  <a:srgbClr val="8F5E3C"/>
                </a:solidFill>
                <a:latin typeface="Aptos"/>
              </a:rPr>
              <a:t>Colossians 2:15</a:t>
            </a:r>
          </a:p>
        </p:txBody>
      </p:sp>
      <p:sp>
        <p:nvSpPr>
          <p:cNvPr id="6" name="TextBox 5"/>
          <p:cNvSpPr txBox="1"/>
          <p:nvPr/>
        </p:nvSpPr>
        <p:spPr>
          <a:xfrm>
            <a:off x="914400" y="1837944"/>
            <a:ext cx="2743200" cy="594360"/>
          </a:xfrm>
          <a:prstGeom prst="rect">
            <a:avLst/>
          </a:prstGeom>
          <a:noFill/>
        </p:spPr>
        <p:txBody>
          <a:bodyPr wrap="square" lIns="45720" rIns="45720" tIns="27432" bIns="27432">
            <a:normAutofit/>
          </a:bodyPr>
          <a:lstStyle/>
          <a:p>
            <a:r>
              <a:rPr sz="1600" b="0">
                <a:solidFill>
                  <a:srgbClr val="132238"/>
                </a:solidFill>
                <a:latin typeface="Aptos"/>
              </a:rPr>
              <a:t>Christ triumphs over hostile powers.</a:t>
            </a:r>
          </a:p>
        </p:txBody>
      </p:sp>
      <p:sp>
        <p:nvSpPr>
          <p:cNvPr id="7" name="Rounded Rectangle 6"/>
          <p:cNvSpPr/>
          <p:nvPr/>
        </p:nvSpPr>
        <p:spPr>
          <a:xfrm>
            <a:off x="4480560" y="1234440"/>
            <a:ext cx="333756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709160" y="1435608"/>
            <a:ext cx="2880360" cy="320040"/>
          </a:xfrm>
          <a:prstGeom prst="rect">
            <a:avLst/>
          </a:prstGeom>
          <a:noFill/>
        </p:spPr>
        <p:txBody>
          <a:bodyPr wrap="square" lIns="45720" rIns="45720" tIns="27432" bIns="27432">
            <a:normAutofit/>
          </a:bodyPr>
          <a:lstStyle/>
          <a:p>
            <a:r>
              <a:rPr sz="1600" b="1">
                <a:solidFill>
                  <a:srgbClr val="8F5E3C"/>
                </a:solidFill>
                <a:latin typeface="Aptos"/>
              </a:rPr>
              <a:t>Romans 6:4</a:t>
            </a:r>
          </a:p>
        </p:txBody>
      </p:sp>
      <p:sp>
        <p:nvSpPr>
          <p:cNvPr id="9" name="TextBox 8"/>
          <p:cNvSpPr txBox="1"/>
          <p:nvPr/>
        </p:nvSpPr>
        <p:spPr>
          <a:xfrm>
            <a:off x="4709160" y="1837944"/>
            <a:ext cx="2743200" cy="594360"/>
          </a:xfrm>
          <a:prstGeom prst="rect">
            <a:avLst/>
          </a:prstGeom>
          <a:noFill/>
        </p:spPr>
        <p:txBody>
          <a:bodyPr wrap="square" lIns="45720" rIns="45720" tIns="27432" bIns="27432">
            <a:normAutofit/>
          </a:bodyPr>
          <a:lstStyle/>
          <a:p>
            <a:r>
              <a:rPr sz="1600" b="0">
                <a:solidFill>
                  <a:srgbClr val="132238"/>
                </a:solidFill>
                <a:latin typeface="Aptos"/>
              </a:rPr>
              <a:t>Believers walk in newness of life.</a:t>
            </a:r>
          </a:p>
        </p:txBody>
      </p:sp>
      <p:sp>
        <p:nvSpPr>
          <p:cNvPr id="10" name="Rounded Rectangle 9"/>
          <p:cNvSpPr/>
          <p:nvPr/>
        </p:nvSpPr>
        <p:spPr>
          <a:xfrm>
            <a:off x="8275320" y="1234440"/>
            <a:ext cx="333756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503920" y="1435608"/>
            <a:ext cx="2880360" cy="320040"/>
          </a:xfrm>
          <a:prstGeom prst="rect">
            <a:avLst/>
          </a:prstGeom>
          <a:noFill/>
        </p:spPr>
        <p:txBody>
          <a:bodyPr wrap="square" lIns="45720" rIns="45720" tIns="27432" bIns="27432">
            <a:normAutofit/>
          </a:bodyPr>
          <a:lstStyle/>
          <a:p>
            <a:r>
              <a:rPr sz="1600" b="1">
                <a:solidFill>
                  <a:srgbClr val="8F5E3C"/>
                </a:solidFill>
                <a:latin typeface="Aptos"/>
              </a:rPr>
              <a:t>1 Corinthians 15:57</a:t>
            </a:r>
          </a:p>
        </p:txBody>
      </p:sp>
      <p:sp>
        <p:nvSpPr>
          <p:cNvPr id="12" name="TextBox 11"/>
          <p:cNvSpPr txBox="1"/>
          <p:nvPr/>
        </p:nvSpPr>
        <p:spPr>
          <a:xfrm>
            <a:off x="8503920" y="1837944"/>
            <a:ext cx="2743200" cy="594360"/>
          </a:xfrm>
          <a:prstGeom prst="rect">
            <a:avLst/>
          </a:prstGeom>
          <a:noFill/>
        </p:spPr>
        <p:txBody>
          <a:bodyPr wrap="square" lIns="45720" rIns="45720" tIns="27432" bIns="27432">
            <a:normAutofit/>
          </a:bodyPr>
          <a:lstStyle/>
          <a:p>
            <a:r>
              <a:rPr sz="1600" b="0">
                <a:solidFill>
                  <a:srgbClr val="132238"/>
                </a:solidFill>
                <a:latin typeface="Aptos"/>
              </a:rPr>
              <a:t>Victory is God's gift in Christ.</a:t>
            </a:r>
          </a:p>
        </p:txBody>
      </p:sp>
      <p:sp>
        <p:nvSpPr>
          <p:cNvPr id="13" name="Rounded Rectangle 12"/>
          <p:cNvSpPr/>
          <p:nvPr/>
        </p:nvSpPr>
        <p:spPr>
          <a:xfrm>
            <a:off x="685800" y="3200400"/>
            <a:ext cx="333756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14400" y="3401568"/>
            <a:ext cx="2880360" cy="320040"/>
          </a:xfrm>
          <a:prstGeom prst="rect">
            <a:avLst/>
          </a:prstGeom>
          <a:noFill/>
        </p:spPr>
        <p:txBody>
          <a:bodyPr wrap="square" lIns="45720" rIns="45720" tIns="27432" bIns="27432">
            <a:normAutofit/>
          </a:bodyPr>
          <a:lstStyle/>
          <a:p>
            <a:r>
              <a:rPr sz="1600" b="1">
                <a:solidFill>
                  <a:srgbClr val="8F5E3C"/>
                </a:solidFill>
                <a:latin typeface="Aptos"/>
              </a:rPr>
              <a:t>1 Peter 1:3</a:t>
            </a:r>
          </a:p>
        </p:txBody>
      </p:sp>
      <p:sp>
        <p:nvSpPr>
          <p:cNvPr id="15" name="TextBox 14"/>
          <p:cNvSpPr txBox="1"/>
          <p:nvPr/>
        </p:nvSpPr>
        <p:spPr>
          <a:xfrm>
            <a:off x="914400" y="3803904"/>
            <a:ext cx="2743200" cy="594360"/>
          </a:xfrm>
          <a:prstGeom prst="rect">
            <a:avLst/>
          </a:prstGeom>
          <a:noFill/>
        </p:spPr>
        <p:txBody>
          <a:bodyPr wrap="square" lIns="45720" rIns="45720" tIns="27432" bIns="27432">
            <a:normAutofit/>
          </a:bodyPr>
          <a:lstStyle/>
          <a:p>
            <a:r>
              <a:rPr sz="1600" b="0">
                <a:solidFill>
                  <a:srgbClr val="132238"/>
                </a:solidFill>
                <a:latin typeface="Aptos"/>
              </a:rPr>
              <a:t>Easter creates living hope.</a:t>
            </a:r>
          </a:p>
        </p:txBody>
      </p:sp>
      <p:sp>
        <p:nvSpPr>
          <p:cNvPr id="16" name="Rounded Rectangle 15"/>
          <p:cNvSpPr/>
          <p:nvPr/>
        </p:nvSpPr>
        <p:spPr>
          <a:xfrm>
            <a:off x="4480560" y="3200400"/>
            <a:ext cx="333756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709160" y="3401568"/>
            <a:ext cx="2880360" cy="320040"/>
          </a:xfrm>
          <a:prstGeom prst="rect">
            <a:avLst/>
          </a:prstGeom>
          <a:noFill/>
        </p:spPr>
        <p:txBody>
          <a:bodyPr wrap="square" lIns="45720" rIns="45720" tIns="27432" bIns="27432">
            <a:normAutofit/>
          </a:bodyPr>
          <a:lstStyle/>
          <a:p>
            <a:r>
              <a:rPr sz="1600" b="1">
                <a:solidFill>
                  <a:srgbClr val="8F5E3C"/>
                </a:solidFill>
                <a:latin typeface="Aptos"/>
              </a:rPr>
              <a:t>John 11:25</a:t>
            </a:r>
          </a:p>
        </p:txBody>
      </p:sp>
      <p:sp>
        <p:nvSpPr>
          <p:cNvPr id="18" name="TextBox 17"/>
          <p:cNvSpPr txBox="1"/>
          <p:nvPr/>
        </p:nvSpPr>
        <p:spPr>
          <a:xfrm>
            <a:off x="4709160" y="3803904"/>
            <a:ext cx="2743200" cy="594360"/>
          </a:xfrm>
          <a:prstGeom prst="rect">
            <a:avLst/>
          </a:prstGeom>
          <a:noFill/>
        </p:spPr>
        <p:txBody>
          <a:bodyPr wrap="square" lIns="45720" rIns="45720" tIns="27432" bIns="27432">
            <a:normAutofit/>
          </a:bodyPr>
          <a:lstStyle/>
          <a:p>
            <a:r>
              <a:rPr sz="1600" b="0">
                <a:solidFill>
                  <a:srgbClr val="132238"/>
                </a:solidFill>
                <a:latin typeface="Aptos"/>
              </a:rPr>
              <a:t>Jesus is the resurrection and the life.</a:t>
            </a:r>
          </a:p>
        </p:txBody>
      </p:sp>
      <p:sp>
        <p:nvSpPr>
          <p:cNvPr id="19" name="Rounded Rectangle 18"/>
          <p:cNvSpPr/>
          <p:nvPr/>
        </p:nvSpPr>
        <p:spPr>
          <a:xfrm>
            <a:off x="8275320" y="3200400"/>
            <a:ext cx="3337560" cy="1417320"/>
          </a:xfrm>
          <a:prstGeom prst="roundRect">
            <a:avLst/>
          </a:prstGeom>
          <a:solidFill>
            <a:srgbClr val="FFFFFF"/>
          </a:solidFill>
          <a:ln>
            <a:solidFill>
              <a:srgbClr val="E7C8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503920" y="3401568"/>
            <a:ext cx="2880360" cy="320040"/>
          </a:xfrm>
          <a:prstGeom prst="rect">
            <a:avLst/>
          </a:prstGeom>
          <a:noFill/>
        </p:spPr>
        <p:txBody>
          <a:bodyPr wrap="square" lIns="45720" rIns="45720" tIns="27432" bIns="27432">
            <a:normAutofit/>
          </a:bodyPr>
          <a:lstStyle/>
          <a:p>
            <a:r>
              <a:rPr sz="1600" b="1">
                <a:solidFill>
                  <a:srgbClr val="8F5E3C"/>
                </a:solidFill>
                <a:latin typeface="Aptos"/>
              </a:rPr>
              <a:t>Revelation 1:18</a:t>
            </a:r>
          </a:p>
        </p:txBody>
      </p:sp>
      <p:sp>
        <p:nvSpPr>
          <p:cNvPr id="21" name="TextBox 20"/>
          <p:cNvSpPr txBox="1"/>
          <p:nvPr/>
        </p:nvSpPr>
        <p:spPr>
          <a:xfrm>
            <a:off x="8503920" y="3803904"/>
            <a:ext cx="2743200" cy="594360"/>
          </a:xfrm>
          <a:prstGeom prst="rect">
            <a:avLst/>
          </a:prstGeom>
          <a:noFill/>
        </p:spPr>
        <p:txBody>
          <a:bodyPr wrap="square" lIns="45720" rIns="45720" tIns="27432" bIns="27432">
            <a:normAutofit/>
          </a:bodyPr>
          <a:lstStyle/>
          <a:p>
            <a:r>
              <a:rPr sz="1600" b="0">
                <a:solidFill>
                  <a:srgbClr val="132238"/>
                </a:solidFill>
                <a:latin typeface="Aptos"/>
              </a:rPr>
              <a:t>The risen Christ holds the keys of death.</a:t>
            </a:r>
          </a:p>
        </p:txBody>
      </p:sp>
      <p:sp>
        <p:nvSpPr>
          <p:cNvPr id="22" name="TextBox 21"/>
          <p:cNvSpPr txBox="1"/>
          <p:nvPr/>
        </p:nvSpPr>
        <p:spPr>
          <a:xfrm>
            <a:off x="320040" y="6510528"/>
            <a:ext cx="11521440" cy="228600"/>
          </a:xfrm>
          <a:prstGeom prst="rect">
            <a:avLst/>
          </a:prstGeom>
          <a:noFill/>
        </p:spPr>
        <p:txBody>
          <a:bodyPr wrap="none" lIns="0" rIns="0" tIns="0" bIns="0">
            <a:spAutoFit/>
          </a:bodyPr>
          <a:lstStyle/>
          <a:p>
            <a:pPr algn="ctr"/>
            <a:r>
              <a:rPr sz="800">
                <a:solidFill>
                  <a:srgbClr val="6D665E"/>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g1_dark.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0D17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1051560"/>
            <a:ext cx="10972800" cy="594360"/>
          </a:xfrm>
          <a:prstGeom prst="rect">
            <a:avLst/>
          </a:prstGeom>
          <a:noFill/>
        </p:spPr>
        <p:txBody>
          <a:bodyPr wrap="square" lIns="0" rIns="0" tIns="0" bIns="0">
            <a:spAutoFit/>
          </a:bodyPr>
          <a:lstStyle/>
          <a:p>
            <a:r>
              <a:rPr sz="4000" b="1">
                <a:solidFill>
                  <a:srgbClr val="FFFFFF"/>
                </a:solidFill>
                <a:latin typeface="Aptos Display"/>
              </a:rPr>
              <a:t>Hymn Section Study</a:t>
            </a:r>
          </a:p>
        </p:txBody>
      </p:sp>
      <p:sp>
        <p:nvSpPr>
          <p:cNvPr id="5" name="TextBox 4"/>
          <p:cNvSpPr txBox="1"/>
          <p:nvPr/>
        </p:nvSpPr>
        <p:spPr>
          <a:xfrm>
            <a:off x="640080" y="1874519"/>
            <a:ext cx="10789920" cy="411480"/>
          </a:xfrm>
          <a:prstGeom prst="rect">
            <a:avLst/>
          </a:prstGeom>
          <a:noFill/>
        </p:spPr>
        <p:txBody>
          <a:bodyPr wrap="square" lIns="0" rIns="0" tIns="0" bIns="0">
            <a:spAutoFit/>
          </a:bodyPr>
          <a:lstStyle/>
          <a:p>
            <a:r>
              <a:rPr sz="2000">
                <a:solidFill>
                  <a:srgbClr val="F6E8C8"/>
                </a:solidFill>
                <a:latin typeface="Aptos"/>
              </a:rPr>
              <a:t>From awakened joy to final hope</a:t>
            </a:r>
          </a:p>
        </p:txBody>
      </p:sp>
      <p:sp>
        <p:nvSpPr>
          <p:cNvPr id="6" name="TextBox 5"/>
          <p:cNvSpPr txBox="1"/>
          <p:nvPr/>
        </p:nvSpPr>
        <p:spPr>
          <a:xfrm>
            <a:off x="320040" y="6510528"/>
            <a:ext cx="11521440" cy="228600"/>
          </a:xfrm>
          <a:prstGeom prst="rect">
            <a:avLst/>
          </a:prstGeom>
          <a:noFill/>
        </p:spPr>
        <p:txBody>
          <a:bodyPr wrap="none" lIns="0" rIns="0" tIns="0" bIns="0">
            <a:spAutoFit/>
          </a:bodyPr>
          <a:lstStyle/>
          <a:p>
            <a:pPr algn="ctr"/>
            <a:r>
              <a:rPr sz="800">
                <a:solidFill>
                  <a:srgbClr val="E8E1D6"/>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Awake, My Heart, with Gladness</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