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7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3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1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3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7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5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3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4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94360" y="594360"/>
            <a:ext cx="6217920" cy="5212080"/>
          </a:xfrm>
          <a:prstGeom prst="roundRect">
            <a:avLst/>
          </a:prstGeom>
          <a:solidFill>
            <a:srgbClr val="0B19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960120"/>
            <a:ext cx="55778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6EFE0"/>
                </a:solidFill>
                <a:latin typeface="Georgia"/>
              </a:rPr>
              <a:t>Built on the Rock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Christ, the Church, and the living stones of God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80360"/>
            <a:ext cx="54406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F6EFE0"/>
                </a:solidFill>
                <a:latin typeface="Aptos"/>
              </a:defRPr>
            </a:pPr>
            <a:r>
              <a:t>Built on the Rock the Church shall stand</a:t>
            </a:r>
          </a:p>
          <a:p>
            <a:pPr>
              <a:spcAft>
                <a:spcPts val="800"/>
              </a:spcAft>
              <a:defRPr sz="1500">
                <a:solidFill>
                  <a:srgbClr val="F6EFE0"/>
                </a:solidFill>
                <a:latin typeface="Aptos"/>
              </a:defRPr>
            </a:pPr>
            <a:r>
              <a:t>Nikolai Frederik Severin Grundtvig, 1837</a:t>
            </a:r>
          </a:p>
          <a:p>
            <a:pPr>
              <a:spcAft>
                <a:spcPts val="800"/>
              </a:spcAft>
              <a:defRPr sz="1500">
                <a:solidFill>
                  <a:srgbClr val="F6EFE0"/>
                </a:solidFill>
                <a:latin typeface="Aptos"/>
              </a:defRPr>
            </a:pPr>
            <a:r>
              <a:t>Tune: KIRKEN DEN ER ET GAMMELT HUS</a:t>
            </a:r>
          </a:p>
          <a:p>
            <a:pPr>
              <a:spcAft>
                <a:spcPts val="800"/>
              </a:spcAft>
              <a:defRPr sz="1500">
                <a:solidFill>
                  <a:srgbClr val="F6EFE0"/>
                </a:solidFill>
                <a:latin typeface="Aptos"/>
              </a:defRPr>
            </a:pPr>
            <a:r>
              <a:t>Primary Scripture: Matthew 16:18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Hymn Movement 4: God’s Gifts in Worship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The church lives by the gifts of Christ.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The hymn turns to the ways Christ sustains his church: Word, prayer, praise, baptismal identity, and the Lord’s Supper.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The gathered congregation receives before it responds.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Teaching emphasis: worship is not religious performance; it is God meeting and strengthening his people.</a:t>
            </a:r>
          </a:p>
        </p:txBody>
      </p:sp>
      <p:pic>
        <p:nvPicPr>
          <p:cNvPr id="7" name="Picture 6" descr="bg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863840" y="5166360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863840" y="5239512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80960" y="578815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>Word</a:t>
            </a:r>
          </a:p>
        </p:txBody>
      </p:sp>
      <p:sp>
        <p:nvSpPr>
          <p:cNvPr id="12" name="Oval 11"/>
          <p:cNvSpPr/>
          <p:nvPr/>
        </p:nvSpPr>
        <p:spPr>
          <a:xfrm>
            <a:off x="8961120" y="5166360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961120" y="5239512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78240" y="578815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>People</a:t>
            </a:r>
          </a:p>
        </p:txBody>
      </p:sp>
      <p:sp>
        <p:nvSpPr>
          <p:cNvPr id="15" name="Oval 14"/>
          <p:cNvSpPr/>
          <p:nvPr/>
        </p:nvSpPr>
        <p:spPr>
          <a:xfrm>
            <a:off x="10058400" y="5166360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058400" y="5239512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♪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875520" y="578815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>Praise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Hymn Movement 5: The Communion of Saints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The local assembly sings with the church of every age.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Earthly worship is joined to a larger fellowship across generations.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The congregation on earth is not isolated; it belongs to the one church of Christ.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Teaching emphasis: a small or struggling congregation is still part of the great household of God.</a:t>
            </a:r>
          </a:p>
        </p:txBody>
      </p:sp>
      <p:pic>
        <p:nvPicPr>
          <p:cNvPr id="7" name="Picture 6" descr="bg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Why This Hymn Matters Today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A hymn for churches that need courage without denial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It comforts congregations facing change, decline, grief, relocation, or rebuilding.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It guards against confusing facilities with the church itself.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It gives a strong worship vocabulary for church anniversaries and dedication services.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It teaches Christian identity through biblical images: rock, cornerstone, temple, and living stones.</a:t>
            </a:r>
          </a:p>
        </p:txBody>
      </p:sp>
      <p:pic>
        <p:nvPicPr>
          <p:cNvPr id="7" name="Picture 6" descr="bg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6858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6EFE0"/>
                </a:solidFill>
                <a:latin typeface="Georgia"/>
              </a:rPr>
              <a:t>Theological Themes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Six truths to teach from the hymn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3246120" cy="14173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32688" y="1673352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1746504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2295144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673352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DDA850"/>
                </a:solidFill>
                <a:latin typeface="Georgia"/>
              </a:rPr>
              <a:t>Christ the Rock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4480" y="2039112"/>
            <a:ext cx="2148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F6EFE0"/>
                </a:solidFill>
                <a:latin typeface="Aptos"/>
              </a:rPr>
              <a:t>The church rests on the Lord who builds it.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80559" y="1417320"/>
            <a:ext cx="3246120" cy="14173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681727" y="1673352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81727" y="1746504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+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98847" y="2295144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3520" y="1673352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DDA850"/>
                </a:solidFill>
                <a:latin typeface="Georgia"/>
              </a:rPr>
              <a:t>Living Stones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3520" y="2039112"/>
            <a:ext cx="2148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F6EFE0"/>
                </a:solidFill>
                <a:latin typeface="Aptos"/>
              </a:rPr>
              <a:t>Believers are formed together as God’s house.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0" y="1417320"/>
            <a:ext cx="3246120" cy="14173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8430768" y="1673352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30768" y="1746504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+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47888" y="2295144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52560" y="1673352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DDA850"/>
                </a:solidFill>
                <a:latin typeface="Georgia"/>
              </a:rPr>
              <a:t>Word and Sacrament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52560" y="2039112"/>
            <a:ext cx="2148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F6EFE0"/>
                </a:solidFill>
                <a:latin typeface="Aptos"/>
              </a:rPr>
              <a:t>Christ gives what the church needs to live.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31520" y="3383280"/>
            <a:ext cx="3246120" cy="14173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932688" y="3639312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2688" y="3712464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+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9808" y="4261104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54480" y="3639312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DDA850"/>
                </a:solidFill>
                <a:latin typeface="Georgia"/>
              </a:rPr>
              <a:t>Spirit’s Dwelling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54480" y="4005072"/>
            <a:ext cx="2148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F6EFE0"/>
                </a:solidFill>
                <a:latin typeface="Aptos"/>
              </a:rPr>
              <a:t>God makes his people his temple.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480559" y="3383280"/>
            <a:ext cx="3246120" cy="14173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4681727" y="3639312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681727" y="3712464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+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498847" y="4261104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/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03520" y="3639312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DDA850"/>
                </a:solidFill>
                <a:latin typeface="Georgia"/>
              </a:rPr>
              <a:t>Perseverance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03520" y="4005072"/>
            <a:ext cx="2148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F6EFE0"/>
                </a:solidFill>
                <a:latin typeface="Aptos"/>
              </a:rPr>
              <a:t>The gates of death do not defeat Christ’s church.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229600" y="3383280"/>
            <a:ext cx="3246120" cy="14173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8430768" y="3639312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430768" y="3712464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+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47888" y="4261104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052560" y="3639312"/>
            <a:ext cx="21488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DDA850"/>
                </a:solidFill>
                <a:latin typeface="Georgia"/>
              </a:rPr>
              <a:t>Communion of Saints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052560" y="4005072"/>
            <a:ext cx="214884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F6EFE0"/>
                </a:solidFill>
                <a:latin typeface="Aptos"/>
              </a:rPr>
              <a:t>Earthly worship joins the wider people of God.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Literary and Musical Observations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Text and tune work like architecture: broad, grounded, and communal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Architectural images carry the doctrine: house, rock, stones, foundation, temple.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The hymn’s argument moves from Christ’s promise to the gathered people of God and then toward eternal praise.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The tune has a sturdy, modal character that suits the hymn’s image of firmness.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A steady tempo helps the congregation feel strength without heaviness.</a:t>
            </a:r>
          </a:p>
        </p:txBody>
      </p:sp>
      <p:pic>
        <p:nvPicPr>
          <p:cNvPr id="7" name="Picture 6" descr="bg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Tune Notes: KIRKEN DEN ER ET GAMMELT HUS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A sturdy Scandinavian tune for a sturdy doctrine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Ludvig Mathias Lindeman composed the tune for Grundtvig’s text and it was published in 1840.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The meter is commonly printed as 8.8.8.8.8.8.8.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Its broad melodic shape supports unison singing, choir leadership, organ, brass, or strong congregational accompaniment.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Teach it patiently if unfamiliar; once learned, it carries the text with confidence.</a:t>
            </a:r>
          </a:p>
        </p:txBody>
      </p:sp>
      <p:pic>
        <p:nvPicPr>
          <p:cNvPr id="7" name="Picture 6" descr="bg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Pastoral and Worship Use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Use when the congregation needs to remember what the church really is.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Church anniversary or homecoming service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Building dedication, renovation, or relocation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Reformation-themed worship or teaching on the church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Call to worship when the congregation needs courage and unity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Choir rehearsal focused on text, breathing, and strong unison singing</a:t>
            </a:r>
          </a:p>
        </p:txBody>
      </p:sp>
      <p:pic>
        <p:nvPicPr>
          <p:cNvPr id="7" name="Picture 6" descr="bg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Teaching Questions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For class discussion or choir reflection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What is the difference between a church building and the church itself?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Why does Matthew 16:18 give more comfort than human strength or history can give?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How does 1 Peter 2:5 change the way we think about church membership?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What gifts does Christ use to sustain his gathered people?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How can this hymn serve a congregation facing change or loss?</a:t>
            </a:r>
          </a:p>
        </p:txBody>
      </p:sp>
      <p:pic>
        <p:nvPicPr>
          <p:cNvPr id="7" name="Picture 6" descr="bg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Application: Live as Living Stones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The hymn moves from doctrine to congregational faithfulness.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Anchor confidence in Christ rather than in facilities, budgets, or popularity.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Show up for worship as part of the house God is building.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Receive the Word with humility and respond with praise.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Practice unity: stones are shaped together, not alone.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Encourage a weary church member with the promise that Christ still builds his church.</a:t>
            </a:r>
          </a:p>
        </p:txBody>
      </p:sp>
      <p:pic>
        <p:nvPicPr>
          <p:cNvPr id="7" name="Picture 6" descr="bg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70408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6EFE0"/>
                </a:solidFill>
                <a:latin typeface="Georgia"/>
              </a:rPr>
              <a:t>Suggested Lesson Flow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Two practical formats for teaching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7280" y="1554480"/>
            <a:ext cx="4389120" cy="402336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74519"/>
            <a:ext cx="3840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300" b="1">
                <a:solidFill>
                  <a:srgbClr val="DDA850"/>
                </a:solidFill>
                <a:latin typeface="Georgia"/>
              </a:rPr>
              <a:t>30 Minutes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200" y="2514600"/>
            <a:ext cx="347472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>
                <a:solidFill>
                  <a:srgbClr val="F6EFE0"/>
                </a:solidFill>
                <a:latin typeface="Aptos"/>
              </a:defRPr>
            </a:pPr>
            <a:r>
              <a:t>5 min: read Matthew 16:18</a:t>
            </a:r>
          </a:p>
          <a:p>
            <a:pPr>
              <a:spcAft>
                <a:spcPts val="800"/>
              </a:spcAft>
              <a:defRPr sz="1400">
                <a:solidFill>
                  <a:srgbClr val="F6EFE0"/>
                </a:solidFill>
                <a:latin typeface="Aptos"/>
              </a:defRPr>
            </a:pPr>
            <a:r>
              <a:t>7 min: hymn identity and history</a:t>
            </a:r>
          </a:p>
          <a:p>
            <a:pPr>
              <a:spcAft>
                <a:spcPts val="800"/>
              </a:spcAft>
              <a:defRPr sz="1400">
                <a:solidFill>
                  <a:srgbClr val="F6EFE0"/>
                </a:solidFill>
                <a:latin typeface="Aptos"/>
              </a:defRPr>
            </a:pPr>
            <a:r>
              <a:t>10 min: biblical images</a:t>
            </a:r>
          </a:p>
          <a:p>
            <a:pPr>
              <a:spcAft>
                <a:spcPts val="800"/>
              </a:spcAft>
              <a:defRPr sz="1400">
                <a:solidFill>
                  <a:srgbClr val="F6EFE0"/>
                </a:solidFill>
                <a:latin typeface="Aptos"/>
              </a:defRPr>
            </a:pPr>
            <a:r>
              <a:t>5 min: application</a:t>
            </a:r>
          </a:p>
          <a:p>
            <a:pPr>
              <a:spcAft>
                <a:spcPts val="800"/>
              </a:spcAft>
              <a:defRPr sz="1400">
                <a:solidFill>
                  <a:srgbClr val="F6EFE0"/>
                </a:solidFill>
                <a:latin typeface="Aptos"/>
              </a:defRPr>
            </a:pPr>
            <a:r>
              <a:t>3 min: prayer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554480"/>
            <a:ext cx="4389120" cy="402336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0" y="1874519"/>
            <a:ext cx="38404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300" b="1">
                <a:solidFill>
                  <a:srgbClr val="DDA850"/>
                </a:solidFill>
                <a:latin typeface="Georgia"/>
              </a:rPr>
              <a:t>60 Minutes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2280" y="2514600"/>
            <a:ext cx="347472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>
                <a:solidFill>
                  <a:srgbClr val="F6EFE0"/>
                </a:solidFill>
                <a:latin typeface="Aptos"/>
              </a:defRPr>
            </a:pPr>
            <a:r>
              <a:t>8 min: opening question and Scripture</a:t>
            </a:r>
          </a:p>
          <a:p>
            <a:pPr>
              <a:spcAft>
                <a:spcPts val="800"/>
              </a:spcAft>
              <a:defRPr sz="1400">
                <a:solidFill>
                  <a:srgbClr val="F6EFE0"/>
                </a:solidFill>
                <a:latin typeface="Aptos"/>
              </a:defRPr>
            </a:pPr>
            <a:r>
              <a:t>12 min: historical context</a:t>
            </a:r>
          </a:p>
          <a:p>
            <a:pPr>
              <a:spcAft>
                <a:spcPts val="800"/>
              </a:spcAft>
              <a:defRPr sz="1400">
                <a:solidFill>
                  <a:srgbClr val="F6EFE0"/>
                </a:solidFill>
                <a:latin typeface="Aptos"/>
              </a:defRPr>
            </a:pPr>
            <a:r>
              <a:t>20 min: hymn movements</a:t>
            </a:r>
          </a:p>
          <a:p>
            <a:pPr>
              <a:spcAft>
                <a:spcPts val="800"/>
              </a:spcAft>
              <a:defRPr sz="1400">
                <a:solidFill>
                  <a:srgbClr val="F6EFE0"/>
                </a:solidFill>
                <a:latin typeface="Aptos"/>
              </a:defRPr>
            </a:pPr>
            <a:r>
              <a:t>12 min: worship and music notes</a:t>
            </a:r>
          </a:p>
          <a:p>
            <a:pPr>
              <a:spcAft>
                <a:spcPts val="800"/>
              </a:spcAft>
              <a:defRPr sz="1400">
                <a:solidFill>
                  <a:srgbClr val="F6EFE0"/>
                </a:solidFill>
                <a:latin typeface="Aptos"/>
              </a:defRPr>
            </a:pPr>
            <a:r>
              <a:t>8 min: discussion and prayer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71323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6EFE0"/>
                </a:solidFill>
                <a:latin typeface="Georgia"/>
              </a:rPr>
              <a:t>Teaching Aim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A lesson that moves from foundation to faithful worship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3246120" cy="315468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2057400" y="2103120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057400" y="2176272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74519" y="272491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2788920"/>
            <a:ext cx="2697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200" b="1">
                <a:solidFill>
                  <a:srgbClr val="DDA850"/>
                </a:solidFill>
                <a:latin typeface="Georgia"/>
              </a:rPr>
              <a:t>Understand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1560" y="3383280"/>
            <a:ext cx="26060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F6EFE0"/>
                </a:solidFill>
                <a:latin typeface="Aptos"/>
              </a:rPr>
              <a:t>Christ builds and preserves his church; no earthly structure can replace him.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1828800"/>
            <a:ext cx="3246120" cy="315468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897880" y="2103120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897880" y="2176272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5000" y="272491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320" y="2788920"/>
            <a:ext cx="2697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200" b="1">
                <a:solidFill>
                  <a:srgbClr val="DDA850"/>
                </a:solidFill>
                <a:latin typeface="Georgia"/>
              </a:rPr>
              <a:t>Feel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92040" y="3383280"/>
            <a:ext cx="26060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F6EFE0"/>
                </a:solidFill>
                <a:latin typeface="Aptos"/>
              </a:rPr>
              <a:t>Assurance when congregations face change, weakness, or uncertainty.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412480" y="1828800"/>
            <a:ext cx="3246120" cy="315468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9738360" y="2103120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738360" y="2176272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55480" y="272491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0" y="2788920"/>
            <a:ext cx="2697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200" b="1">
                <a:solidFill>
                  <a:srgbClr val="DDA850"/>
                </a:solidFill>
                <a:latin typeface="Georgia"/>
              </a:rPr>
              <a:t>Practice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32520" y="3383280"/>
            <a:ext cx="260604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F6EFE0"/>
                </a:solidFill>
                <a:latin typeface="Aptos"/>
              </a:rPr>
              <a:t>Live as living stones: gathered, forgiven, nourished, and sent.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Choir and Worship Planner Notes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The sound should be firm, steady, and hopeful.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Let the congregation feel the strength of the tune without forcing a fast tempo.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Use choir or brass to support confidence on festival Sundays.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Introduce the hymn by naming its main image: Christ builds the church on himself.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For church anniversaries, pair the hymn with a spoken remembrance of God’s faithfulness across generations.</a:t>
            </a:r>
          </a:p>
        </p:txBody>
      </p:sp>
      <p:pic>
        <p:nvPicPr>
          <p:cNvPr id="7" name="Picture 6" descr="bg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005840" y="914400"/>
            <a:ext cx="10149840" cy="484632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25880" y="1234440"/>
            <a:ext cx="95097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6EFE0"/>
                </a:solidFill>
                <a:latin typeface="Georgia"/>
              </a:rPr>
              <a:t>Closing Summary and Prayer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Christ builds his church; his people live by his gifts.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2331720"/>
            <a:ext cx="905256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F6EFE0"/>
                </a:solidFill>
                <a:latin typeface="Aptos"/>
              </a:defRPr>
            </a:pPr>
            <a:r>
              <a:t>Lord Jesus Christ, our Rock and Cornerstone, keep your church in the promise of your Word.</a:t>
            </a:r>
          </a:p>
          <a:p>
            <a:pPr>
              <a:spcAft>
                <a:spcPts val="800"/>
              </a:spcAft>
              <a:defRPr sz="1800">
                <a:solidFill>
                  <a:srgbClr val="F6EFE0"/>
                </a:solidFill>
                <a:latin typeface="Aptos"/>
              </a:defRPr>
            </a:pPr>
            <a:r>
              <a:t>Build us together as living stones, strengthen our faith, and teach us to worship with courage, humility, and love.</a:t>
            </a:r>
          </a:p>
          <a:p>
            <a:pPr>
              <a:spcAft>
                <a:spcPts val="800"/>
              </a:spcAft>
              <a:defRPr sz="1800">
                <a:solidFill>
                  <a:srgbClr val="F6EFE0"/>
                </a:solidFill>
                <a:latin typeface="Aptos"/>
              </a:defRPr>
            </a:pPr>
            <a:r>
              <a:t>When visible things weaken, fix our hope on you, the Lord who is the same yesterday, today, and forever. Amen.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tex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737360" y="1828800"/>
            <a:ext cx="8869680" cy="265176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148840" y="2212848"/>
            <a:ext cx="8046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6EFE0"/>
                </a:solidFill>
                <a:latin typeface="Georgia"/>
              </a:rPr>
              <a:t>Usage Notice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8840" y="2971800"/>
            <a:ext cx="7955279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F6EFE0"/>
                </a:solidFill>
                <a:latin typeface="Aptos"/>
              </a:defRPr>
            </a:pPr>
            <a: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71323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6EFE0"/>
                </a:solidFill>
                <a:latin typeface="Georgia"/>
              </a:rPr>
              <a:t>Hymn Identity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A Scandinavian Lutheran hymn of the church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246120" cy="804672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18488"/>
            <a:ext cx="2926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DDA850"/>
                </a:solidFill>
                <a:latin typeface="Aptos"/>
              </a:rPr>
              <a:t>TITLE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1819656"/>
            <a:ext cx="29260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F6EFE0"/>
                </a:solidFill>
                <a:latin typeface="Aptos"/>
              </a:rPr>
              <a:t>Built on the Rock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0559" y="1508760"/>
            <a:ext cx="3246120" cy="804672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45151" y="1618488"/>
            <a:ext cx="2926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DDA850"/>
                </a:solidFill>
                <a:latin typeface="Aptos"/>
              </a:rPr>
              <a:t>FIRST 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5151" y="1819656"/>
            <a:ext cx="29260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F6EFE0"/>
                </a:solidFill>
                <a:latin typeface="Aptos"/>
              </a:rPr>
              <a:t>Built on the Rock the Church shall stand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0" y="1508760"/>
            <a:ext cx="3246120" cy="804672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94192" y="1618488"/>
            <a:ext cx="2926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DDA850"/>
                </a:solidFill>
                <a:latin typeface="Aptos"/>
              </a:rPr>
              <a:t>ORIGINAL LANGUAGE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94192" y="1819656"/>
            <a:ext cx="29260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F6EFE0"/>
                </a:solidFill>
                <a:latin typeface="Aptos"/>
              </a:rPr>
              <a:t>Danish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2651760"/>
            <a:ext cx="3246120" cy="804672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6112" y="2761488"/>
            <a:ext cx="2926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DDA850"/>
                </a:solidFill>
                <a:latin typeface="Aptos"/>
              </a:rPr>
              <a:t>AUTHOR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6112" y="2962656"/>
            <a:ext cx="29260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F6EFE0"/>
                </a:solidFill>
                <a:latin typeface="Aptos"/>
              </a:rPr>
              <a:t>Nikolai Frederik Severin Grundtvig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80559" y="2651760"/>
            <a:ext cx="3246120" cy="804672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645151" y="2761488"/>
            <a:ext cx="2926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DDA850"/>
                </a:solidFill>
                <a:latin typeface="Aptos"/>
              </a:rPr>
              <a:t>TRANSLATOR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5151" y="2962656"/>
            <a:ext cx="29260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F6EFE0"/>
                </a:solidFill>
                <a:latin typeface="Aptos"/>
              </a:rPr>
              <a:t>Carl Døving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0" y="2651760"/>
            <a:ext cx="3246120" cy="804672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394192" y="2761488"/>
            <a:ext cx="2926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DDA850"/>
                </a:solidFill>
                <a:latin typeface="Aptos"/>
              </a:rPr>
              <a:t>COMPOSER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4192" y="2962656"/>
            <a:ext cx="29260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F6EFE0"/>
                </a:solidFill>
                <a:latin typeface="Aptos"/>
              </a:rPr>
              <a:t>Ludvig Mathias Lindeman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31520" y="3794760"/>
            <a:ext cx="3246120" cy="804672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96112" y="3904488"/>
            <a:ext cx="2926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DDA850"/>
                </a:solidFill>
                <a:latin typeface="Aptos"/>
              </a:rPr>
              <a:t>TUNE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6112" y="4105656"/>
            <a:ext cx="29260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F6EFE0"/>
                </a:solidFill>
                <a:latin typeface="Aptos"/>
              </a:rPr>
              <a:t>KIRKEN DEN ER ET GAMMELT HUS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480559" y="3794760"/>
            <a:ext cx="3246120" cy="804672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645151" y="3904488"/>
            <a:ext cx="2926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DDA850"/>
                </a:solidFill>
                <a:latin typeface="Aptos"/>
              </a:rPr>
              <a:t>METER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45151" y="4105656"/>
            <a:ext cx="29260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F6EFE0"/>
                </a:solidFill>
                <a:latin typeface="Aptos"/>
              </a:rPr>
              <a:t>8.8.8.8.8.8.8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229600" y="3794760"/>
            <a:ext cx="3246120" cy="804672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394192" y="3904488"/>
            <a:ext cx="29260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 b="1">
                <a:solidFill>
                  <a:srgbClr val="DDA850"/>
                </a:solidFill>
                <a:latin typeface="Aptos"/>
              </a:rPr>
              <a:t>PUBLISHED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94192" y="4105656"/>
            <a:ext cx="292608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>
                <a:solidFill>
                  <a:srgbClr val="F6EFE0"/>
                </a:solidFill>
                <a:latin typeface="Aptos"/>
              </a:rPr>
              <a:t>1837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Historical Background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Danish text, Norwegian tune, English singing tradition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Grundtvig wrote the Danish text in 1837 during a renewal of congregational song in Denmark.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Carl Døving helped bring the hymn into English-speaking Lutheran worship.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Lindeman composed the tune for Grundtvig’s text, giving the hymn its sturdy Scandinavian musical voice.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The hymn treats the church as a living people gathered around Christ and his gifts.</a:t>
            </a:r>
          </a:p>
        </p:txBody>
      </p:sp>
      <p:pic>
        <p:nvPicPr>
          <p:cNvPr id="7" name="Picture 6" descr="bg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828800" y="1508760"/>
            <a:ext cx="8503920" cy="32918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331720" y="2057400"/>
            <a:ext cx="7498079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F6EFE0"/>
                </a:solidFill>
                <a:latin typeface="Georgia"/>
              </a:rPr>
              <a:t>The Church Built by Christ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“I will build my assembly…” — Matthew 16:18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Biblical Foundation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Rock, cornerstone, living stones, Spirit-filled temple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Matthew 16:18 gives the central promise: Christ builds, and death will not finally prevail.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Ephesians 2:20 names Christ as cornerstone over the apostolic and prophetic foundation.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1 Peter 2:5 calls believers “living stones” in a spiritual house.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Acts 17:24 and 1 Corinthians 3:16 keep the balance: God is not confined to buildings, yet he dwells with his people by the Spirit.</a:t>
            </a:r>
          </a:p>
        </p:txBody>
      </p:sp>
      <p:pic>
        <p:nvPicPr>
          <p:cNvPr id="7" name="Picture 6" descr="bg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863840" y="5166360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863840" y="5239512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80960" y="578815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>Word</a:t>
            </a:r>
          </a:p>
        </p:txBody>
      </p:sp>
      <p:sp>
        <p:nvSpPr>
          <p:cNvPr id="12" name="Oval 11"/>
          <p:cNvSpPr/>
          <p:nvPr/>
        </p:nvSpPr>
        <p:spPr>
          <a:xfrm>
            <a:off x="8961120" y="5166360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961120" y="5239512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78240" y="578815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>People</a:t>
            </a:r>
          </a:p>
        </p:txBody>
      </p:sp>
      <p:sp>
        <p:nvSpPr>
          <p:cNvPr id="15" name="Oval 14"/>
          <p:cNvSpPr/>
          <p:nvPr/>
        </p:nvSpPr>
        <p:spPr>
          <a:xfrm>
            <a:off x="10058400" y="5166360"/>
            <a:ext cx="566928" cy="566928"/>
          </a:xfrm>
          <a:prstGeom prst="ellipse">
            <a:avLst/>
          </a:prstGeom>
          <a:solidFill>
            <a:srgbClr val="DDA8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058400" y="5239512"/>
            <a:ext cx="5669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 b="1">
                <a:solidFill>
                  <a:srgbClr val="0B1923"/>
                </a:solidFill>
                <a:latin typeface="Aptos"/>
              </a:rPr>
              <a:t>♪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875520" y="5788152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F6EFE0"/>
                </a:solidFill>
                <a:latin typeface="Aptos"/>
              </a:rPr>
              <a:t>Praise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Hymn Movement 1: Christ the Rock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Visible buildings may weaken; Christ does not.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The hymn begins with the church standing on something stronger than stone, timber, or tradition.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Its confidence rests on Christ’s promise, not on institutional survival.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Teaching emphasis: a congregation is safest when its hope is anchored in the Lord who builds it.</a:t>
            </a:r>
          </a:p>
        </p:txBody>
      </p:sp>
      <p:pic>
        <p:nvPicPr>
          <p:cNvPr id="7" name="Picture 6" descr="bg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Hymn Movement 2: God Beyond Buildings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A house of worship is a servant, not the foundation.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The hymn refuses to confine God to a sanctuary made by human hands.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A church building can be a treasured place, but it is never the final dwelling of God.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Teaching emphasis: reverence for sacred space must serve worship of the living God.</a:t>
            </a:r>
          </a:p>
        </p:txBody>
      </p:sp>
      <p:pic>
        <p:nvPicPr>
          <p:cNvPr id="7" name="Picture 6" descr="bg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57200" y="384048"/>
            <a:ext cx="6537960" cy="5806440"/>
          </a:xfrm>
          <a:prstGeom prst="roundRect">
            <a:avLst/>
          </a:prstGeom>
          <a:solidFill>
            <a:srgbClr val="0B1923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640080"/>
            <a:ext cx="6035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>
                <a:solidFill>
                  <a:srgbClr val="F6EFE0"/>
                </a:solidFill>
                <a:latin typeface="Georgia"/>
              </a:rPr>
              <a:t>Hymn Movement 3: Living Stones</a:t>
            </a:r>
          </a:p>
          <a:p>
            <a:pPr>
              <a:spcBef>
                <a:spcPts val="800"/>
              </a:spcBef>
            </a:pPr>
            <a:r>
              <a:rPr sz="1600">
                <a:solidFill>
                  <a:srgbClr val="F6EFE0"/>
                </a:solidFill>
                <a:latin typeface="Aptos"/>
              </a:rPr>
              <a:t>Christ gathers people into a dwelling place for God.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2057400"/>
            <a:ext cx="5715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Believers themselves are built together as God’s spiritual house.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The church is formed by people joined to Christ, not by architecture alone.</a:t>
            </a:r>
          </a:p>
          <a:p>
            <a:pPr>
              <a:spcAft>
                <a:spcPts val="800"/>
              </a:spcAft>
              <a:defRPr sz="1600">
                <a:solidFill>
                  <a:srgbClr val="F6EFE0"/>
                </a:solidFill>
                <a:latin typeface="Aptos"/>
              </a:defRPr>
            </a:pPr>
            <a:r>
              <a:t>Teaching emphasis: membership in Christ means belonging, serving, forgiving, and being shaped with others.</a:t>
            </a:r>
          </a:p>
        </p:txBody>
      </p:sp>
      <p:pic>
        <p:nvPicPr>
          <p:cNvPr id="7" name="Picture 6" descr="bg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777240"/>
            <a:ext cx="4251960" cy="402336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0" y="4983480"/>
            <a:ext cx="4251960" cy="731520"/>
          </a:xfrm>
          <a:prstGeom prst="roundRect">
            <a:avLst/>
          </a:prstGeom>
          <a:solidFill>
            <a:srgbClr val="122737"/>
          </a:solidFill>
          <a:ln w="15240">
            <a:solidFill>
              <a:srgbClr val="DDA8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6556248"/>
            <a:ext cx="113842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F6EFE0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Built on the Rock Teaching Guide</dc:title>
  <dc:subject>Hymn study resource</dc:subject>
  <dc:creator>HymnInfo.com</dc:creator>
  <cp:keywords>hymn study, Christian worship, church teaching, HymnInfo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