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7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30352" y="640080"/>
            <a:ext cx="5623560" cy="5074920"/>
          </a:xfrm>
          <a:prstGeom prst="roundRect">
            <a:avLst/>
          </a:prstGeom>
          <a:solidFill>
            <a:srgbClr val="1C16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841248" y="960120"/>
            <a:ext cx="2011680" cy="301752"/>
          </a:xfrm>
          <a:prstGeom prst="round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014984"/>
            <a:ext cx="1792224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 b="1">
                <a:solidFill>
                  <a:srgbClr val="2F2017"/>
                </a:solidFill>
                <a:latin typeface="Aptos"/>
              </a:rPr>
              <a:t>HYMN STUDY RESOURCE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417320"/>
            <a:ext cx="5120640" cy="9144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Georgia"/>
              </a:rPr>
              <a:t>By Grace I'm Saved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2331720"/>
            <a:ext cx="4983480" cy="34747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800">
                <a:solidFill>
                  <a:srgbClr val="E9DAC6"/>
                </a:solidFill>
                <a:latin typeface="Aptos"/>
              </a:rPr>
              <a:t>Grace alone through faith in Christ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907792"/>
            <a:ext cx="4892040" cy="173736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FAF4EA"/>
                </a:solidFill>
                <a:latin typeface="Aptos"/>
              </a:defRPr>
            </a:pPr>
            <a:r>
              <a:t>First line: By grace I'm saved, grace free and boundless</a:t>
            </a:r>
          </a:p>
          <a:p>
            <a:pPr>
              <a:spcAft>
                <a:spcPts val="800"/>
              </a:spcAft>
              <a:defRPr sz="1450">
                <a:solidFill>
                  <a:srgbClr val="FAF4EA"/>
                </a:solidFill>
                <a:latin typeface="Aptos"/>
              </a:defRPr>
            </a:pPr>
            <a:r>
              <a:t>Christian Ludwig Scheidt, 1742</a:t>
            </a:r>
          </a:p>
          <a:p>
            <a:pPr>
              <a:spcAft>
                <a:spcPts val="800"/>
              </a:spcAft>
              <a:defRPr sz="1450">
                <a:solidFill>
                  <a:srgbClr val="FAF4EA"/>
                </a:solidFill>
                <a:latin typeface="Aptos"/>
              </a:defRPr>
            </a:pPr>
            <a:r>
              <a:t>English Lutheran translation tradition: Matthias Loy</a:t>
            </a:r>
          </a:p>
          <a:p>
            <a:pPr>
              <a:spcAft>
                <a:spcPts val="800"/>
              </a:spcAft>
              <a:defRPr sz="1450">
                <a:solidFill>
                  <a:srgbClr val="FAF4EA"/>
                </a:solidFill>
                <a:latin typeface="Aptos"/>
              </a:defRPr>
            </a:pPr>
            <a:r>
              <a:t>Tune: O DASS ICH TAUSEND ZUNGEN HÄTTE</a:t>
            </a:r>
          </a:p>
          <a:p>
            <a:pPr>
              <a:spcAft>
                <a:spcPts val="800"/>
              </a:spcAft>
              <a:defRPr sz="1450">
                <a:solidFill>
                  <a:srgbClr val="FAF4EA"/>
                </a:solidFill>
                <a:latin typeface="Aptos"/>
              </a:defRPr>
            </a:pPr>
            <a:r>
              <a:t>Primary Scripture: Ephesians 2:8-9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777240"/>
            <a:ext cx="4892040" cy="5257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492240" y="777240"/>
            <a:ext cx="4892040" cy="5257800"/>
          </a:xfrm>
          <a:prstGeom prst="rect">
            <a:avLst/>
          </a:prstGeom>
          <a:noFill/>
          <a:ln w="1397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594360"/>
            <a:ext cx="6172200" cy="5440680"/>
          </a:xfrm>
          <a:prstGeom prst="roundRect">
            <a:avLst/>
          </a:prstGeom>
          <a:solidFill>
            <a:srgbClr val="1E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914400"/>
            <a:ext cx="562356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Christ Gives Grace Its Foundation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572768"/>
            <a:ext cx="5440680" cy="64008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550">
                <a:solidFill>
                  <a:srgbClr val="E9DAC6"/>
                </a:solidFill>
                <a:latin typeface="Aptos"/>
              </a:rPr>
              <a:t>Grace is not vague kindness; it is God’s favor given through the Redeemer.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5303520" cy="22860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cross turns grace from idea into Gospel reality.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sinner’s confidence rests in Christ’s saving work.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Teaching emphasis: assurance is Christ-centered before it is inwardly felt.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594360"/>
            <a:ext cx="6172200" cy="5440680"/>
          </a:xfrm>
          <a:prstGeom prst="roundRect">
            <a:avLst/>
          </a:prstGeom>
          <a:solidFill>
            <a:srgbClr val="1E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914400"/>
            <a:ext cx="562356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The Word Steadies the Conscience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572768"/>
            <a:ext cx="5440680" cy="64008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550">
                <a:solidFill>
                  <a:srgbClr val="E9DAC6"/>
                </a:solidFill>
                <a:latin typeface="Aptos"/>
              </a:rPr>
              <a:t>The hymn repeatedly sends the anxious heart back to what God has spoken.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5303520" cy="22860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Feelings rise and fall; the promise of God remains firm.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Christian conscience is comforted by the Gospel, not by self-persuasion.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Teaching emphasis: faith clings to the Word when the heart is weak.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594360"/>
            <a:ext cx="6172200" cy="5440680"/>
          </a:xfrm>
          <a:prstGeom prst="roundRect">
            <a:avLst/>
          </a:prstGeom>
          <a:solidFill>
            <a:srgbClr val="1E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914400"/>
            <a:ext cx="562356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Grace Carries Us Home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572768"/>
            <a:ext cx="5440680" cy="64008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550">
                <a:solidFill>
                  <a:srgbClr val="E9DAC6"/>
                </a:solidFill>
                <a:latin typeface="Aptos"/>
              </a:rPr>
              <a:t>The hymn’s assurance stretches from present forgiveness to the promised inheritance.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5303520" cy="22860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grace that saves now also sustains until the end.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Death does not cancel the promise of God in Christ.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Teaching emphasis: Christian hope is grace from beginning to end.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502920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Theological Themes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50876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170992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Grace Alone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God saves as gift, not wage.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150876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00600" y="170992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Justification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The sinner is received through Christ.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21040" y="150876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49640" y="170992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Faith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Faith rests on the promise of God.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42900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63016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Atonement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Grace is grounded in the Redeemer.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0" y="342900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800600" y="363016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Assurance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The conscience is comforted by Gospel truth.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21040" y="3429000"/>
            <a:ext cx="3337560" cy="1417320"/>
          </a:xfrm>
          <a:prstGeom prst="roundRect">
            <a:avLst/>
          </a:prstGeom>
          <a:solidFill>
            <a:srgbClr val="2C2119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49640" y="3630168"/>
            <a:ext cx="2880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D6A14D"/>
                </a:solidFill>
                <a:latin typeface="Aptos"/>
              </a:rPr>
              <a:t>Good Works</a:t>
            </a:r>
          </a:p>
          <a:p>
            <a:pPr algn="ctr">
              <a:defRPr sz="1250">
                <a:solidFill>
                  <a:srgbClr val="FAF4EA"/>
                </a:solidFill>
                <a:latin typeface="Aptos"/>
              </a:defRPr>
            </a:pPr>
            <a:r>
              <a:t>Obedience follows grace as grateful fruit.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685800"/>
            <a:ext cx="5943600" cy="5257800"/>
          </a:xfrm>
          <a:prstGeom prst="roundRect">
            <a:avLst/>
          </a:prstGeom>
          <a:solidFill>
            <a:srgbClr val="1C1612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005840"/>
            <a:ext cx="5394960" cy="7315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700" b="1">
                <a:solidFill>
                  <a:srgbClr val="FFFFFF"/>
                </a:solidFill>
                <a:latin typeface="Georgia"/>
              </a:rPr>
              <a:t>Literary and Musical Observations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1938528"/>
            <a:ext cx="5303520" cy="32004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text uses repetition and direct address to strengthen confidence.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Its argument moves from grace, to Christ, to the conscience, to eternal hope.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tune is a sturdy chorale: clear, declarative, and well suited for congregational teaching.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A moderate, confident tempo allows the doctrine to be heard rather than rushed.</a:t>
            </a:r>
          </a:p>
        </p:txBody>
      </p:sp>
      <p:pic>
        <p:nvPicPr>
          <p:cNvPr id="7" name="Picture 6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97280"/>
            <a:ext cx="4343400" cy="457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95160" y="1097280"/>
            <a:ext cx="4343400" cy="457200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685800"/>
            <a:ext cx="6080760" cy="5303520"/>
          </a:xfrm>
          <a:prstGeom prst="roundRect">
            <a:avLst/>
          </a:prstGeom>
          <a:solidFill>
            <a:srgbClr val="1D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005840"/>
            <a:ext cx="5486400" cy="59436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Pastoral and Worship Use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1920240"/>
            <a:ext cx="5257800" cy="338328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30">
                <a:solidFill>
                  <a:srgbClr val="FAF4EA"/>
                </a:solidFill>
                <a:latin typeface="Aptos"/>
              </a:defRPr>
            </a:pPr>
            <a:r>
              <a:t>After confession and absolution, when the Gospel answer should be sung.</a:t>
            </a:r>
          </a:p>
          <a:p>
            <a:pPr>
              <a:spcAft>
                <a:spcPts val="800"/>
              </a:spcAft>
              <a:defRPr sz="1430">
                <a:solidFill>
                  <a:srgbClr val="FAF4EA"/>
                </a:solidFill>
                <a:latin typeface="Aptos"/>
              </a:defRPr>
            </a:pPr>
            <a:r>
              <a:t>During Reformation, justification, or assurance-focused services.</a:t>
            </a:r>
          </a:p>
          <a:p>
            <a:pPr>
              <a:spcAft>
                <a:spcPts val="800"/>
              </a:spcAft>
              <a:defRPr sz="1430">
                <a:solidFill>
                  <a:srgbClr val="FAF4EA"/>
                </a:solidFill>
                <a:latin typeface="Aptos"/>
              </a:defRPr>
            </a:pPr>
            <a:r>
              <a:t>In Bible classes on Ephesians 2, Romans 3, Titus 3, or the doctrine of grace.</a:t>
            </a:r>
          </a:p>
          <a:p>
            <a:pPr>
              <a:spcAft>
                <a:spcPts val="800"/>
              </a:spcAft>
              <a:defRPr sz="1430">
                <a:solidFill>
                  <a:srgbClr val="FAF4EA"/>
                </a:solidFill>
                <a:latin typeface="Aptos"/>
              </a:defRPr>
            </a:pPr>
            <a:r>
              <a:t>With anxious, grieving, or guilt-burdened believers who need to hear Christ’s promise clearly.</a:t>
            </a:r>
          </a:p>
          <a:p>
            <a:pPr>
              <a:spcAft>
                <a:spcPts val="800"/>
              </a:spcAft>
              <a:defRPr sz="1430">
                <a:solidFill>
                  <a:srgbClr val="FAF4EA"/>
                </a:solidFill>
                <a:latin typeface="Aptos"/>
              </a:defRPr>
            </a:pPr>
            <a:r>
              <a:t>As a hymn of praise that teaches while it comforts.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502920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Teaching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417320"/>
            <a:ext cx="10698480" cy="4434840"/>
          </a:xfrm>
          <a:prstGeom prst="roundRect">
            <a:avLst/>
          </a:prstGeom>
          <a:solidFill>
            <a:srgbClr val="201814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783080"/>
            <a:ext cx="9966960" cy="356616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550">
                <a:solidFill>
                  <a:srgbClr val="FAF4EA"/>
                </a:solidFill>
                <a:latin typeface="Aptos"/>
              </a:defRPr>
            </a:pPr>
            <a:r>
              <a:t>What makes grace different from a reward?</a:t>
            </a:r>
          </a:p>
          <a:p>
            <a:pPr>
              <a:spcAft>
                <a:spcPts val="800"/>
              </a:spcAft>
              <a:defRPr sz="1550">
                <a:solidFill>
                  <a:srgbClr val="FAF4EA"/>
                </a:solidFill>
                <a:latin typeface="Aptos"/>
              </a:defRPr>
            </a:pPr>
            <a:r>
              <a:t>Why does the hymn speak so directly to a troubled conscience?</a:t>
            </a:r>
          </a:p>
          <a:p>
            <a:pPr>
              <a:spcAft>
                <a:spcPts val="800"/>
              </a:spcAft>
              <a:defRPr sz="1550">
                <a:solidFill>
                  <a:srgbClr val="FAF4EA"/>
                </a:solidFill>
                <a:latin typeface="Aptos"/>
              </a:defRPr>
            </a:pPr>
            <a:r>
              <a:t>How can good works matter without becoming the basis of salvation?</a:t>
            </a:r>
          </a:p>
          <a:p>
            <a:pPr>
              <a:spcAft>
                <a:spcPts val="800"/>
              </a:spcAft>
              <a:defRPr sz="1550">
                <a:solidFill>
                  <a:srgbClr val="FAF4EA"/>
                </a:solidFill>
                <a:latin typeface="Aptos"/>
              </a:defRPr>
            </a:pPr>
            <a:r>
              <a:t>Where do believers often look for assurance besides Christ?</a:t>
            </a:r>
          </a:p>
          <a:p>
            <a:pPr>
              <a:spcAft>
                <a:spcPts val="800"/>
              </a:spcAft>
              <a:defRPr sz="1550">
                <a:solidFill>
                  <a:srgbClr val="FAF4EA"/>
                </a:solidFill>
                <a:latin typeface="Aptos"/>
              </a:defRPr>
            </a:pPr>
            <a:r>
              <a:t>How does Ephesians 2:8-9 reshape Christian pride and fear?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080" y="1920240"/>
            <a:ext cx="2423160" cy="28346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641080" y="1920240"/>
            <a:ext cx="2423160" cy="2834640"/>
          </a:xfrm>
          <a:prstGeom prst="rect">
            <a:avLst/>
          </a:prstGeom>
          <a:noFill/>
          <a:ln w="1397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548640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Suggested Lesson 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5074920" cy="4343400"/>
          </a:xfrm>
          <a:prstGeom prst="roundRect">
            <a:avLst/>
          </a:prstGeom>
          <a:solidFill>
            <a:srgbClr val="2A1F18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263640" y="1417320"/>
            <a:ext cx="5074920" cy="4343400"/>
          </a:xfrm>
          <a:prstGeom prst="roundRect">
            <a:avLst/>
          </a:prstGeom>
          <a:solidFill>
            <a:srgbClr val="2A1F18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1737360"/>
            <a:ext cx="4389120" cy="4572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400" b="1">
                <a:solidFill>
                  <a:srgbClr val="D6A14D"/>
                </a:solidFill>
                <a:latin typeface="Georgia"/>
              </a:rPr>
              <a:t>30 Minutes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2377440"/>
            <a:ext cx="4251960" cy="27432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Read Ephesians 2:8-9.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Identify the hymn’s main claim.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Discuss grace and works.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Name one promise to carry this week.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Close in prayer.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1737360"/>
            <a:ext cx="4389120" cy="4572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400" b="1">
                <a:solidFill>
                  <a:srgbClr val="D6A14D"/>
                </a:solidFill>
                <a:latin typeface="Georgia"/>
              </a:rPr>
              <a:t>60 Minutes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2377440"/>
            <a:ext cx="4251960" cy="27432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Add Romans 3 and Titus 3.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Trace the hymn’s movement from fear to assurance.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Discuss the tune and chorale style.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Apply the hymn pastorally.</a:t>
            </a:r>
          </a:p>
          <a:p>
            <a:pPr>
              <a:spcAft>
                <a:spcPts val="800"/>
              </a:spcAft>
              <a:defRPr sz="1380">
                <a:solidFill>
                  <a:srgbClr val="FAF4EA"/>
                </a:solidFill>
                <a:latin typeface="Aptos"/>
              </a:defRPr>
            </a:pPr>
            <a:r>
              <a:t>Sing or read the final summary together.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77240" y="822960"/>
            <a:ext cx="6035040" cy="4800600"/>
          </a:xfrm>
          <a:prstGeom prst="roundRect">
            <a:avLst/>
          </a:prstGeom>
          <a:solidFill>
            <a:srgbClr val="191511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143000"/>
            <a:ext cx="5486400" cy="59436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Closing Summary and Prayer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2057400"/>
            <a:ext cx="5349240" cy="256032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40">
                <a:solidFill>
                  <a:srgbClr val="FAF4EA"/>
                </a:solidFill>
                <a:latin typeface="Aptos"/>
              </a:defRPr>
            </a:pPr>
            <a:r>
              <a:t>Grace is not the believer’s achievement; it is God’s gift in Christ.</a:t>
            </a:r>
          </a:p>
          <a:p>
            <a:pPr>
              <a:spcAft>
                <a:spcPts val="800"/>
              </a:spcAft>
              <a:defRPr sz="1440">
                <a:solidFill>
                  <a:srgbClr val="FAF4EA"/>
                </a:solidFill>
                <a:latin typeface="Aptos"/>
              </a:defRPr>
            </a:pPr>
            <a:r>
              <a:t>The hymn teaches the church to answer sin, fear, and accusation with the promise of the Gospel.</a:t>
            </a:r>
          </a:p>
          <a:p>
            <a:pPr>
              <a:spcAft>
                <a:spcPts val="800"/>
              </a:spcAft>
              <a:defRPr sz="1440">
                <a:solidFill>
                  <a:srgbClr val="FAF4EA"/>
                </a:solidFill>
                <a:latin typeface="Aptos"/>
              </a:defRPr>
            </a:pPr>
            <a:r>
              <a:t>Prayer: Lord Jesus Christ, keep our confidence fixed on your grace. Free us from pride, comfort us in weakness, and teach us to live in grateful obedience.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5074920"/>
            <a:ext cx="5349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740">
                <a:solidFill>
                  <a:srgbClr val="E9DAC6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397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2F20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484632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100" b="1">
                <a:solidFill>
                  <a:srgbClr val="FFFFFF"/>
                </a:solidFill>
                <a:latin typeface="Georgia"/>
              </a:rPr>
              <a:t>Teaching 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965960"/>
            <a:ext cx="3246120" cy="2514600"/>
          </a:xfrm>
          <a:prstGeom prst="roundRect">
            <a:avLst/>
          </a:prstGeom>
          <a:solidFill>
            <a:srgbClr val="2D1F17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993392" y="2267712"/>
            <a:ext cx="822960" cy="822960"/>
          </a:xfrm>
          <a:prstGeom prst="ellipse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993392" y="2432304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2F2017"/>
                </a:solidFill>
                <a:latin typeface="Georgia"/>
              </a:rPr>
              <a:t>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3271" y="3246120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D6A14D"/>
                </a:solidFill>
                <a:latin typeface="Aptos"/>
              </a:rPr>
              <a:t>UNDERSTAND</a:t>
            </a:r>
          </a:p>
          <a:p>
            <a:pPr algn="ctr">
              <a:defRPr sz="1500">
                <a:solidFill>
                  <a:srgbClr val="FAF4EA"/>
                </a:solidFill>
                <a:latin typeface="Aptos"/>
              </a:defRPr>
            </a:pPr>
            <a:r>
              <a:t>Salvation rests on God’s gift, not human merit.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6279" y="1965960"/>
            <a:ext cx="3246120" cy="2514600"/>
          </a:xfrm>
          <a:prstGeom prst="roundRect">
            <a:avLst/>
          </a:prstGeom>
          <a:solidFill>
            <a:srgbClr val="2D1F17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742431" y="2267712"/>
            <a:ext cx="822960" cy="822960"/>
          </a:xfrm>
          <a:prstGeom prst="ellipse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742431" y="2432304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2F2017"/>
                </a:solidFill>
                <a:latin typeface="Georgia"/>
              </a:rPr>
              <a:t>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2312" y="3246120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D6A14D"/>
                </a:solidFill>
                <a:latin typeface="Aptos"/>
              </a:rPr>
              <a:t>FEEL</a:t>
            </a:r>
          </a:p>
          <a:p>
            <a:pPr algn="ctr">
              <a:defRPr sz="1500">
                <a:solidFill>
                  <a:srgbClr val="FAF4EA"/>
                </a:solidFill>
                <a:latin typeface="Aptos"/>
              </a:defRPr>
            </a:pPr>
            <a:r>
              <a:t>Receive comfort for a troubled conscience.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75319" y="1965960"/>
            <a:ext cx="3246120" cy="2514600"/>
          </a:xfrm>
          <a:prstGeom prst="roundRect">
            <a:avLst/>
          </a:prstGeom>
          <a:solidFill>
            <a:srgbClr val="2D1F17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491472" y="2267712"/>
            <a:ext cx="822960" cy="822960"/>
          </a:xfrm>
          <a:prstGeom prst="ellipse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491472" y="2432304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2F2017"/>
                </a:solidFill>
                <a:latin typeface="Georgia"/>
              </a:rPr>
              <a:t>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31351" y="3246120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D6A14D"/>
                </a:solidFill>
                <a:latin typeface="Aptos"/>
              </a:rPr>
              <a:t>PRACTICE</a:t>
            </a:r>
          </a:p>
          <a:p>
            <a:pPr algn="ctr">
              <a:defRPr sz="1500">
                <a:solidFill>
                  <a:srgbClr val="FAF4EA"/>
                </a:solidFill>
                <a:latin typeface="Aptos"/>
              </a:defRPr>
            </a:pPr>
            <a:r>
              <a:t>Trust the promise of God and serve from gratitude.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384048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Hymn Identity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481328"/>
            <a:ext cx="5760720" cy="4251960"/>
          </a:xfrm>
          <a:prstGeom prst="roundRect">
            <a:avLst/>
          </a:prstGeom>
          <a:solidFill>
            <a:srgbClr val="241B16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737360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Title: </a:t>
            </a:r>
            <a:r>
              <a:rPr sz="1350">
                <a:solidFill>
                  <a:srgbClr val="FAF4EA"/>
                </a:solidFill>
                <a:latin typeface="Aptos"/>
              </a:rPr>
              <a:t>By Grace I’m Saved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267712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German first line: </a:t>
            </a:r>
            <a:r>
              <a:rPr sz="1350">
                <a:solidFill>
                  <a:srgbClr val="FAF4EA"/>
                </a:solidFill>
                <a:latin typeface="Aptos"/>
              </a:rPr>
              <a:t>Aus Gnaden soll ich selig werden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798064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Author: </a:t>
            </a:r>
            <a:r>
              <a:rPr sz="1350">
                <a:solidFill>
                  <a:srgbClr val="FAF4EA"/>
                </a:solidFill>
                <a:latin typeface="Aptos"/>
              </a:rPr>
              <a:t>Christian Ludwig Scheidt (1709–1761)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3328416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Translator tradition: </a:t>
            </a:r>
            <a:r>
              <a:rPr sz="1350">
                <a:solidFill>
                  <a:srgbClr val="FAF4EA"/>
                </a:solidFill>
                <a:latin typeface="Aptos"/>
              </a:rPr>
              <a:t>Matthias Loy (1828–1915)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3858768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Tune: </a:t>
            </a:r>
            <a:r>
              <a:rPr sz="1350">
                <a:solidFill>
                  <a:srgbClr val="FAF4EA"/>
                </a:solidFill>
                <a:latin typeface="Aptos"/>
              </a:rPr>
              <a:t>O DASS ICH TAUSEND ZUNGEN HÄTTE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4389120"/>
            <a:ext cx="51663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50" b="1">
                <a:solidFill>
                  <a:srgbClr val="D6A14D"/>
                </a:solidFill>
                <a:latin typeface="Aptos"/>
              </a:rPr>
              <a:t>Meter: </a:t>
            </a:r>
            <a:r>
              <a:rPr sz="1350">
                <a:solidFill>
                  <a:srgbClr val="FAF4EA"/>
                </a:solidFill>
                <a:latin typeface="Aptos"/>
              </a:rPr>
              <a:t>9.8.9.8.8.8</a:t>
            </a:r>
          </a:p>
        </p:txBody>
      </p:sp>
      <p:pic>
        <p:nvPicPr>
          <p:cNvPr id="13" name="Picture 12" descr="im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1207008"/>
            <a:ext cx="4480560" cy="43891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995160" y="1207008"/>
            <a:ext cx="4480560" cy="438912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914400" y="1874519"/>
            <a:ext cx="5486400" cy="2057400"/>
          </a:xfrm>
          <a:prstGeom prst="roundRect">
            <a:avLst/>
          </a:prstGeom>
          <a:solidFill>
            <a:srgbClr val="1915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88720" y="2240280"/>
            <a:ext cx="4937760" cy="59436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800" b="1">
                <a:solidFill>
                  <a:srgbClr val="FFFFFF"/>
                </a:solidFill>
                <a:latin typeface="Georgia"/>
              </a:rPr>
              <a:t>Grace Alone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953512"/>
            <a:ext cx="484632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700">
                <a:solidFill>
                  <a:srgbClr val="E9DAC6"/>
                </a:solidFill>
                <a:latin typeface="Aptos"/>
              </a:rPr>
              <a:t>The hymn’s center is not human achievement, but the gift of God in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1143000"/>
            <a:ext cx="4572000" cy="44348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675120" y="1143000"/>
            <a:ext cx="4572000" cy="4434840"/>
          </a:xfrm>
          <a:prstGeom prst="rect">
            <a:avLst/>
          </a:prstGeom>
          <a:noFill/>
          <a:ln w="1397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2F20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502920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Historical Background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5852160" cy="4526280"/>
          </a:xfrm>
          <a:prstGeom prst="roundRect">
            <a:avLst/>
          </a:prstGeom>
          <a:solidFill>
            <a:srgbClr val="261D17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37360"/>
            <a:ext cx="5303520" cy="347472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60">
                <a:solidFill>
                  <a:srgbClr val="FAF4EA"/>
                </a:solidFill>
                <a:latin typeface="Aptos"/>
              </a:defRPr>
            </a:pPr>
            <a:r>
              <a:t>Christian Ludwig Scheidt wrote the German text in 1742.</a:t>
            </a:r>
          </a:p>
          <a:p>
            <a:pPr>
              <a:spcAft>
                <a:spcPts val="800"/>
              </a:spcAft>
              <a:defRPr sz="1460">
                <a:solidFill>
                  <a:srgbClr val="FAF4EA"/>
                </a:solidFill>
                <a:latin typeface="Aptos"/>
              </a:defRPr>
            </a:pPr>
            <a:r>
              <a:t>The hymn belongs to the Lutheran song tradition of doctrine sung as confession and comfort.</a:t>
            </a:r>
          </a:p>
          <a:p>
            <a:pPr>
              <a:spcAft>
                <a:spcPts val="800"/>
              </a:spcAft>
              <a:defRPr sz="1460">
                <a:solidFill>
                  <a:srgbClr val="FAF4EA"/>
                </a:solidFill>
                <a:latin typeface="Aptos"/>
              </a:defRPr>
            </a:pPr>
            <a:r>
              <a:t>English-language Lutheran hymnals commonly preserve it through the Matthias Loy translation tradition, with later adjustments in some printings.</a:t>
            </a:r>
          </a:p>
          <a:p>
            <a:pPr>
              <a:spcAft>
                <a:spcPts val="800"/>
              </a:spcAft>
              <a:defRPr sz="1460">
                <a:solidFill>
                  <a:srgbClr val="FAF4EA"/>
                </a:solidFill>
                <a:latin typeface="Aptos"/>
              </a:defRPr>
            </a:pPr>
            <a:r>
              <a:t>The chorale tune name has related forms; worship leaders should check the melody printed in their own hymnal.</a:t>
            </a:r>
          </a:p>
        </p:txBody>
      </p:sp>
      <p:pic>
        <p:nvPicPr>
          <p:cNvPr id="8" name="Picture 7" descr="im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1143000"/>
            <a:ext cx="4297680" cy="46177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40880" y="1143000"/>
            <a:ext cx="4297680" cy="461772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640080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Why This Hymn Matters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5715000" cy="4343400"/>
          </a:xfrm>
          <a:prstGeom prst="roundRect">
            <a:avLst/>
          </a:prstGeom>
          <a:solidFill>
            <a:srgbClr val="1F1814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7552" y="1874519"/>
            <a:ext cx="5166360" cy="338328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80">
                <a:solidFill>
                  <a:srgbClr val="FAF4EA"/>
                </a:solidFill>
                <a:latin typeface="Aptos"/>
              </a:defRPr>
            </a:pPr>
            <a:r>
              <a:t>It gives anxious believers a Gospel sentence to sing: salvation is God’s gift.</a:t>
            </a:r>
          </a:p>
          <a:p>
            <a:pPr>
              <a:spcAft>
                <a:spcPts val="800"/>
              </a:spcAft>
              <a:defRPr sz="1480">
                <a:solidFill>
                  <a:srgbClr val="FAF4EA"/>
                </a:solidFill>
                <a:latin typeface="Aptos"/>
              </a:defRPr>
            </a:pPr>
            <a:r>
              <a:t>It dismantles pride in works and despair over weakness at the same time.</a:t>
            </a:r>
          </a:p>
          <a:p>
            <a:pPr>
              <a:spcAft>
                <a:spcPts val="800"/>
              </a:spcAft>
              <a:defRPr sz="1480">
                <a:solidFill>
                  <a:srgbClr val="FAF4EA"/>
                </a:solidFill>
                <a:latin typeface="Aptos"/>
              </a:defRPr>
            </a:pPr>
            <a:r>
              <a:t>It turns confession into comfort, because grace is grounded in Christ rather than in personal performance.</a:t>
            </a:r>
          </a:p>
          <a:p>
            <a:pPr>
              <a:spcAft>
                <a:spcPts val="800"/>
              </a:spcAft>
              <a:defRPr sz="1480">
                <a:solidFill>
                  <a:srgbClr val="FAF4EA"/>
                </a:solidFill>
                <a:latin typeface="Aptos"/>
              </a:defRPr>
            </a:pPr>
            <a:r>
              <a:t>It helps the church teach justification in language that ordinary worshipers can remember.</a:t>
            </a:r>
          </a:p>
        </p:txBody>
      </p:sp>
      <p:pic>
        <p:nvPicPr>
          <p:cNvPr id="8" name="Picture 7" descr="im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720" y="1325880"/>
            <a:ext cx="4526280" cy="44805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903720" y="1325880"/>
            <a:ext cx="4526280" cy="448056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5120640" cy="50292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Biblical Foundation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2011680" cy="32004"/>
          </a:xfrm>
          <a:prstGeom prst="rect">
            <a:avLst/>
          </a:prstGeom>
          <a:solidFill>
            <a:srgbClr val="D6A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371600"/>
            <a:ext cx="10561320" cy="4480560"/>
          </a:xfrm>
          <a:prstGeom prst="roundRect">
            <a:avLst/>
          </a:prstGeom>
          <a:solidFill>
            <a:srgbClr val="211914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05840" y="169164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8720" y="180136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Ephesians 2:8-9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Saved by grace through faith; the gift of God, not works.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80760" y="169164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63640" y="180136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Romans 3:23-24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Sinners are justified freely by grace through redemption in Christ.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292608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303580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Titus 3:5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God saves according to mercy, not works of righteousness.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80760" y="292608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63640" y="303580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Romans 11:6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Grace and works cannot be rival foundations.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5840" y="416052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88720" y="427024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2 Timothy 1:9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Grace is given according to God’s purpose in Christ.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80760" y="4160520"/>
            <a:ext cx="4709160" cy="960120"/>
          </a:xfrm>
          <a:prstGeom prst="roundRect">
            <a:avLst/>
          </a:prstGeom>
          <a:solidFill>
            <a:srgbClr val="FAF4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63640" y="4270248"/>
            <a:ext cx="4343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20" b="1">
                <a:solidFill>
                  <a:srgbClr val="B5702D"/>
                </a:solidFill>
                <a:latin typeface="Aptos"/>
              </a:rPr>
              <a:t>Isaiah 64:6</a:t>
            </a:r>
          </a:p>
          <a:p>
            <a:pPr>
              <a:defRPr sz="1140">
                <a:solidFill>
                  <a:srgbClr val="2F2017"/>
                </a:solidFill>
                <a:latin typeface="Aptos"/>
              </a:defRPr>
            </a:pPr>
            <a:r>
              <a:t>Human righteousness cannot carry the sinner before God.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594360"/>
            <a:ext cx="6172200" cy="5440680"/>
          </a:xfrm>
          <a:prstGeom prst="roundRect">
            <a:avLst/>
          </a:prstGeom>
          <a:solidFill>
            <a:srgbClr val="1E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914400"/>
            <a:ext cx="562356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The Heart Hears “Grace” First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572768"/>
            <a:ext cx="5440680" cy="64008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550">
                <a:solidFill>
                  <a:srgbClr val="E9DAC6"/>
                </a:solidFill>
                <a:latin typeface="Aptos"/>
              </a:rPr>
              <a:t>The hymn begins by making grace the first and decisive word over salvation.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5303520" cy="22860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The singer is not asked to climb toward God by worthiness.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Fear and accusation are answered by the promise of God.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Teaching emphasis: assurance begins with God’s action, not self-measurement.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1051560"/>
            <a:ext cx="4297680" cy="4663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5160" y="1051560"/>
            <a:ext cx="4297680" cy="4663440"/>
          </a:xfrm>
          <a:prstGeom prst="rect">
            <a:avLst/>
          </a:prstGeom>
          <a:noFill/>
          <a:ln w="15240"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594360"/>
            <a:ext cx="6172200" cy="5440680"/>
          </a:xfrm>
          <a:prstGeom prst="roundRect">
            <a:avLst/>
          </a:prstGeom>
          <a:solidFill>
            <a:srgbClr val="1E1713"/>
          </a:solidFill>
          <a:ln>
            <a:solidFill>
              <a:srgbClr val="D6A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914400"/>
            <a:ext cx="5623560" cy="5486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Georgia"/>
              </a:rPr>
              <a:t>Works Cannot Bear the Weight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572768"/>
            <a:ext cx="5440680" cy="64008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sz="1550">
                <a:solidFill>
                  <a:srgbClr val="E9DAC6"/>
                </a:solidFill>
                <a:latin typeface="Aptos"/>
              </a:rPr>
              <a:t>The hymn refuses to let human merit become the foundation of peace with God.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5303520" cy="2286000"/>
          </a:xfrm>
          <a:prstGeom prst="rect">
            <a:avLst/>
          </a:prstGeom>
          <a:noFill/>
        </p:spPr>
        <p:txBody>
          <a:bodyPr wrap="square" lIns="54864" rIns="54864">
            <a:normAutofit/>
          </a:bodyPr>
          <a:lstStyle/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Good works matter as fruit, but not as the ground of justification.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Pride and despair both lose their claim when grace stands alone.</a:t>
            </a:r>
          </a:p>
          <a:p>
            <a:pPr>
              <a:spcAft>
                <a:spcPts val="800"/>
              </a:spcAft>
              <a:defRPr sz="1470">
                <a:solidFill>
                  <a:srgbClr val="FAF4EA"/>
                </a:solidFill>
                <a:latin typeface="Aptos"/>
              </a:defRPr>
            </a:pPr>
            <a:r>
              <a:t>Teaching emphasis: salvation is received, then gratitude learns to obey.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37960"/>
            <a:ext cx="11338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EBE4D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 Grace I'm Saved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