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x="14630400" cy="82296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image" Target="../media/image7.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731520" y="4526280"/>
            <a:ext cx="9875520" cy="777240"/>
          </a:xfrm>
          <a:prstGeom prst="rect">
            <a:avLst/>
          </a:prstGeom>
          <a:noFill/>
        </p:spPr>
        <p:txBody>
          <a:bodyPr wrap="square">
            <a:spAutoFit/>
          </a:bodyPr>
          <a:lstStyle/>
          <a:p>
            <a:pPr algn="l"/>
            <a:r>
              <a:rPr sz="4200" b="1">
                <a:solidFill>
                  <a:srgbClr val="FAF1DE"/>
                </a:solidFill>
                <a:latin typeface="Georgia"/>
              </a:rPr>
              <a:t>From a Distant Home</a:t>
            </a:r>
          </a:p>
        </p:txBody>
      </p:sp>
      <p:sp>
        <p:nvSpPr>
          <p:cNvPr id="4" name="TextBox 3"/>
          <p:cNvSpPr txBox="1"/>
          <p:nvPr/>
        </p:nvSpPr>
        <p:spPr>
          <a:xfrm>
            <a:off x="768096" y="5321808"/>
            <a:ext cx="10241280" cy="347472"/>
          </a:xfrm>
          <a:prstGeom prst="rect">
            <a:avLst/>
          </a:prstGeom>
          <a:noFill/>
        </p:spPr>
        <p:txBody>
          <a:bodyPr wrap="square">
            <a:spAutoFit/>
          </a:bodyPr>
          <a:lstStyle/>
          <a:p>
            <a:pPr algn="l"/>
            <a:r>
              <a:rPr sz="1800" b="0">
                <a:solidFill>
                  <a:srgbClr val="D2E0E2"/>
                </a:solidFill>
                <a:latin typeface="Aptos"/>
              </a:rPr>
              <a:t>An Epiphany hymn study for worship, teaching, and preaching</a:t>
            </a:r>
          </a:p>
        </p:txBody>
      </p:sp>
      <p:sp>
        <p:nvSpPr>
          <p:cNvPr id="5" name="TextBox 4"/>
          <p:cNvSpPr txBox="1"/>
          <p:nvPr/>
        </p:nvSpPr>
        <p:spPr>
          <a:xfrm>
            <a:off x="786384" y="5779008"/>
            <a:ext cx="10515600" cy="274320"/>
          </a:xfrm>
          <a:prstGeom prst="rect">
            <a:avLst/>
          </a:prstGeom>
          <a:noFill/>
        </p:spPr>
        <p:txBody>
          <a:bodyPr wrap="square">
            <a:spAutoFit/>
          </a:bodyPr>
          <a:lstStyle/>
          <a:p>
            <a:pPr algn="l"/>
            <a:r>
              <a:rPr sz="1400" b="0">
                <a:solidFill>
                  <a:srgbClr val="FAF1DE"/>
                </a:solidFill>
                <a:latin typeface="Aptos"/>
              </a:rPr>
              <a:t>From a distant home the Savior we come seeking • ISLA DEL ENCANTO • Matthew 2:1-2</a:t>
            </a:r>
          </a:p>
        </p:txBody>
      </p:sp>
      <p:sp>
        <p:nvSpPr>
          <p:cNvPr id="6" name="TextBox 5"/>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Movement 2: The Star and the Light</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Epiphany is God making Christ known.</a:t>
            </a:r>
          </a:p>
        </p:txBody>
      </p:sp>
      <p:sp>
        <p:nvSpPr>
          <p:cNvPr id="5" name="Rounded Rectangle 4"/>
          <p:cNvSpPr/>
          <p:nvPr/>
        </p:nvSpPr>
        <p:spPr>
          <a:xfrm>
            <a:off x="777240" y="1874519"/>
            <a:ext cx="4937760" cy="356616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43000" y="2240280"/>
            <a:ext cx="2560320" cy="274320"/>
          </a:xfrm>
          <a:prstGeom prst="rect">
            <a:avLst/>
          </a:prstGeom>
          <a:noFill/>
        </p:spPr>
        <p:txBody>
          <a:bodyPr wrap="square">
            <a:spAutoFit/>
          </a:bodyPr>
          <a:lstStyle/>
          <a:p>
            <a:pPr algn="l"/>
            <a:r>
              <a:rPr sz="1800" b="1">
                <a:solidFill>
                  <a:srgbClr val="EBB14B"/>
                </a:solidFill>
                <a:latin typeface="Aptos"/>
              </a:rPr>
              <a:t>Main image</a:t>
            </a:r>
          </a:p>
        </p:txBody>
      </p:sp>
      <p:sp>
        <p:nvSpPr>
          <p:cNvPr id="7" name="TextBox 6"/>
          <p:cNvSpPr txBox="1"/>
          <p:nvPr/>
        </p:nvSpPr>
        <p:spPr>
          <a:xfrm>
            <a:off x="1143000" y="2788920"/>
            <a:ext cx="4114800" cy="1280160"/>
          </a:xfrm>
          <a:prstGeom prst="rect">
            <a:avLst/>
          </a:prstGeom>
          <a:noFill/>
        </p:spPr>
        <p:txBody>
          <a:bodyPr wrap="square">
            <a:spAutoFit/>
          </a:bodyPr>
          <a:lstStyle/>
          <a:p>
            <a:pPr algn="l"/>
            <a:r>
              <a:rPr sz="2400" b="0">
                <a:solidFill>
                  <a:srgbClr val="FAF1DE"/>
                </a:solidFill>
                <a:latin typeface="Aptos"/>
              </a:rPr>
              <a:t>The star is a sign of divine mercy. It points beyond itself to the child who is worthy of worship.</a:t>
            </a:r>
          </a:p>
        </p:txBody>
      </p:sp>
      <p:sp>
        <p:nvSpPr>
          <p:cNvPr id="8" name="TextBox 7"/>
          <p:cNvSpPr txBox="1"/>
          <p:nvPr/>
        </p:nvSpPr>
        <p:spPr>
          <a:xfrm>
            <a:off x="6766560" y="2057400"/>
            <a:ext cx="5852160" cy="2743200"/>
          </a:xfrm>
          <a:prstGeom prst="rect">
            <a:avLst/>
          </a:prstGeom>
          <a:noFill/>
        </p:spPr>
        <p:txBody>
          <a:bodyPr wrap="square">
            <a:spAutoFit/>
          </a:bodyPr>
          <a:lstStyle/>
          <a:p>
            <a:pPr>
              <a:spcAft>
                <a:spcPts val="1000"/>
              </a:spcAft>
              <a:defRPr sz="2400">
                <a:solidFill>
                  <a:srgbClr val="FAF1DE"/>
                </a:solidFill>
                <a:latin typeface="Aptos"/>
              </a:defRPr>
            </a:pPr>
            <a:r>
              <a:t>Isaiah 60: “your light has come”</a:t>
            </a:r>
          </a:p>
          <a:p>
            <a:pPr>
              <a:spcAft>
                <a:spcPts val="1000"/>
              </a:spcAft>
              <a:defRPr sz="2400">
                <a:solidFill>
                  <a:srgbClr val="FAF1DE"/>
                </a:solidFill>
                <a:latin typeface="Aptos"/>
              </a:defRPr>
            </a:pPr>
            <a:r>
              <a:t>Matthew 2: “we saw his star”</a:t>
            </a:r>
          </a:p>
          <a:p>
            <a:pPr>
              <a:spcAft>
                <a:spcPts val="1000"/>
              </a:spcAft>
              <a:defRPr sz="2400">
                <a:solidFill>
                  <a:srgbClr val="FAF1DE"/>
                </a:solidFill>
                <a:latin typeface="Aptos"/>
              </a:defRPr>
            </a:pPr>
            <a:r>
              <a:t>Mission: the light draws distant peoples</a:t>
            </a:r>
          </a:p>
        </p:txBody>
      </p:sp>
      <p:sp>
        <p:nvSpPr>
          <p:cNvPr id="9" name="TextBox 8"/>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5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Movement 3: The Gifts of the Magi</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Gold, frankincense, and myrrh preach Christ’s identity.</a:t>
            </a:r>
          </a:p>
        </p:txBody>
      </p:sp>
      <p:sp>
        <p:nvSpPr>
          <p:cNvPr id="5" name="Rounded Rectangle 4"/>
          <p:cNvSpPr/>
          <p:nvPr/>
        </p:nvSpPr>
        <p:spPr>
          <a:xfrm>
            <a:off x="914400" y="2331720"/>
            <a:ext cx="3749039" cy="210312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234440" y="2651760"/>
            <a:ext cx="3017520" cy="320040"/>
          </a:xfrm>
          <a:prstGeom prst="rect">
            <a:avLst/>
          </a:prstGeom>
          <a:noFill/>
        </p:spPr>
        <p:txBody>
          <a:bodyPr wrap="square">
            <a:spAutoFit/>
          </a:bodyPr>
          <a:lstStyle/>
          <a:p>
            <a:pPr algn="ctr"/>
            <a:r>
              <a:rPr sz="2400" b="1">
                <a:solidFill>
                  <a:srgbClr val="EBB14B"/>
                </a:solidFill>
                <a:latin typeface="Aptos"/>
              </a:rPr>
              <a:t>Gold</a:t>
            </a:r>
          </a:p>
        </p:txBody>
      </p:sp>
      <p:sp>
        <p:nvSpPr>
          <p:cNvPr id="7" name="TextBox 6"/>
          <p:cNvSpPr txBox="1"/>
          <p:nvPr/>
        </p:nvSpPr>
        <p:spPr>
          <a:xfrm>
            <a:off x="1325880" y="3246120"/>
            <a:ext cx="2926080" cy="594360"/>
          </a:xfrm>
          <a:prstGeom prst="rect">
            <a:avLst/>
          </a:prstGeom>
          <a:noFill/>
        </p:spPr>
        <p:txBody>
          <a:bodyPr wrap="square">
            <a:spAutoFit/>
          </a:bodyPr>
          <a:lstStyle/>
          <a:p>
            <a:pPr algn="ctr"/>
            <a:r>
              <a:rPr sz="1800" b="0">
                <a:solidFill>
                  <a:srgbClr val="FAF1DE"/>
                </a:solidFill>
                <a:latin typeface="Aptos"/>
              </a:rPr>
              <a:t>The King is honored.</a:t>
            </a:r>
          </a:p>
        </p:txBody>
      </p:sp>
      <p:sp>
        <p:nvSpPr>
          <p:cNvPr id="8" name="Rounded Rectangle 7"/>
          <p:cNvSpPr/>
          <p:nvPr/>
        </p:nvSpPr>
        <p:spPr>
          <a:xfrm>
            <a:off x="5257800" y="2331720"/>
            <a:ext cx="3749039" cy="210312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577840" y="2651760"/>
            <a:ext cx="3017520" cy="320040"/>
          </a:xfrm>
          <a:prstGeom prst="rect">
            <a:avLst/>
          </a:prstGeom>
          <a:noFill/>
        </p:spPr>
        <p:txBody>
          <a:bodyPr wrap="square">
            <a:spAutoFit/>
          </a:bodyPr>
          <a:lstStyle/>
          <a:p>
            <a:pPr algn="ctr"/>
            <a:r>
              <a:rPr sz="2400" b="1">
                <a:solidFill>
                  <a:srgbClr val="EBB14B"/>
                </a:solidFill>
                <a:latin typeface="Aptos"/>
              </a:rPr>
              <a:t>Frankincense</a:t>
            </a:r>
          </a:p>
        </p:txBody>
      </p:sp>
      <p:sp>
        <p:nvSpPr>
          <p:cNvPr id="10" name="TextBox 9"/>
          <p:cNvSpPr txBox="1"/>
          <p:nvPr/>
        </p:nvSpPr>
        <p:spPr>
          <a:xfrm>
            <a:off x="5669280" y="3246120"/>
            <a:ext cx="2926080" cy="594360"/>
          </a:xfrm>
          <a:prstGeom prst="rect">
            <a:avLst/>
          </a:prstGeom>
          <a:noFill/>
        </p:spPr>
        <p:txBody>
          <a:bodyPr wrap="square">
            <a:spAutoFit/>
          </a:bodyPr>
          <a:lstStyle/>
          <a:p>
            <a:pPr algn="ctr"/>
            <a:r>
              <a:rPr sz="1800" b="0">
                <a:solidFill>
                  <a:srgbClr val="FAF1DE"/>
                </a:solidFill>
                <a:latin typeface="Aptos"/>
              </a:rPr>
              <a:t>The Holy One is worshiped.</a:t>
            </a:r>
          </a:p>
        </p:txBody>
      </p:sp>
      <p:sp>
        <p:nvSpPr>
          <p:cNvPr id="11" name="Rounded Rectangle 10"/>
          <p:cNvSpPr/>
          <p:nvPr/>
        </p:nvSpPr>
        <p:spPr>
          <a:xfrm>
            <a:off x="9601200" y="2331720"/>
            <a:ext cx="3749039" cy="210312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921240" y="2651760"/>
            <a:ext cx="3017520" cy="320040"/>
          </a:xfrm>
          <a:prstGeom prst="rect">
            <a:avLst/>
          </a:prstGeom>
          <a:noFill/>
        </p:spPr>
        <p:txBody>
          <a:bodyPr wrap="square">
            <a:spAutoFit/>
          </a:bodyPr>
          <a:lstStyle/>
          <a:p>
            <a:pPr algn="ctr"/>
            <a:r>
              <a:rPr sz="2400" b="1">
                <a:solidFill>
                  <a:srgbClr val="EBB14B"/>
                </a:solidFill>
                <a:latin typeface="Aptos"/>
              </a:rPr>
              <a:t>Myrrh</a:t>
            </a:r>
          </a:p>
        </p:txBody>
      </p:sp>
      <p:sp>
        <p:nvSpPr>
          <p:cNvPr id="13" name="TextBox 12"/>
          <p:cNvSpPr txBox="1"/>
          <p:nvPr/>
        </p:nvSpPr>
        <p:spPr>
          <a:xfrm>
            <a:off x="10012680" y="3246120"/>
            <a:ext cx="2926080" cy="594360"/>
          </a:xfrm>
          <a:prstGeom prst="rect">
            <a:avLst/>
          </a:prstGeom>
          <a:noFill/>
        </p:spPr>
        <p:txBody>
          <a:bodyPr wrap="square">
            <a:spAutoFit/>
          </a:bodyPr>
          <a:lstStyle/>
          <a:p>
            <a:pPr algn="ctr"/>
            <a:r>
              <a:rPr sz="1800" b="0">
                <a:solidFill>
                  <a:srgbClr val="FAF1DE"/>
                </a:solidFill>
                <a:latin typeface="Aptos"/>
              </a:rPr>
              <a:t>The Savior’s suffering is foreshadowed.</a:t>
            </a:r>
          </a:p>
        </p:txBody>
      </p:sp>
      <p:sp>
        <p:nvSpPr>
          <p:cNvPr id="14" name="TextBox 13"/>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4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Refrain-Like Praise</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The congregation joins the Magi in worship.</a:t>
            </a:r>
          </a:p>
        </p:txBody>
      </p:sp>
      <p:sp>
        <p:nvSpPr>
          <p:cNvPr id="5" name="TextBox 4"/>
          <p:cNvSpPr txBox="1"/>
          <p:nvPr/>
        </p:nvSpPr>
        <p:spPr>
          <a:xfrm>
            <a:off x="914400" y="2103120"/>
            <a:ext cx="6766560" cy="3474720"/>
          </a:xfrm>
          <a:prstGeom prst="rect">
            <a:avLst/>
          </a:prstGeom>
          <a:noFill/>
        </p:spPr>
        <p:txBody>
          <a:bodyPr wrap="square">
            <a:spAutoFit/>
          </a:bodyPr>
          <a:lstStyle/>
          <a:p>
            <a:pPr>
              <a:spcAft>
                <a:spcPts val="1000"/>
              </a:spcAft>
              <a:defRPr sz="2400">
                <a:solidFill>
                  <a:srgbClr val="FAF1DE"/>
                </a:solidFill>
                <a:latin typeface="Aptos"/>
              </a:defRPr>
            </a:pPr>
            <a:r>
              <a:t>The hymn moves from story to shared praise.</a:t>
            </a:r>
          </a:p>
          <a:p>
            <a:pPr>
              <a:spcAft>
                <a:spcPts val="1000"/>
              </a:spcAft>
              <a:defRPr sz="2400">
                <a:solidFill>
                  <a:srgbClr val="FAF1DE"/>
                </a:solidFill>
                <a:latin typeface="Aptos"/>
              </a:defRPr>
            </a:pPr>
            <a:r>
              <a:t>The worshiping church does more than remember the Magi; it joins their posture before Christ.</a:t>
            </a:r>
          </a:p>
          <a:p>
            <a:pPr>
              <a:spcAft>
                <a:spcPts val="1000"/>
              </a:spcAft>
              <a:defRPr sz="2400">
                <a:solidFill>
                  <a:srgbClr val="FAF1DE"/>
                </a:solidFill>
                <a:latin typeface="Aptos"/>
              </a:defRPr>
            </a:pPr>
            <a:r>
              <a:t>Joy, peace, and glory belong together because the child is Savior and King.</a:t>
            </a:r>
          </a:p>
        </p:txBody>
      </p:sp>
      <p:sp>
        <p:nvSpPr>
          <p:cNvPr id="6" name="TextBox 5"/>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texture.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Theological Themes</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Four teaching anchors for the lesson.</a:t>
            </a:r>
          </a:p>
        </p:txBody>
      </p:sp>
      <p:sp>
        <p:nvSpPr>
          <p:cNvPr id="5" name="Rounded Rectangle 4"/>
          <p:cNvSpPr/>
          <p:nvPr/>
        </p:nvSpPr>
        <p:spPr>
          <a:xfrm>
            <a:off x="822960" y="1783080"/>
            <a:ext cx="5897880" cy="150876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43000" y="2029967"/>
            <a:ext cx="2286000" cy="274320"/>
          </a:xfrm>
          <a:prstGeom prst="rect">
            <a:avLst/>
          </a:prstGeom>
          <a:noFill/>
        </p:spPr>
        <p:txBody>
          <a:bodyPr wrap="square">
            <a:spAutoFit/>
          </a:bodyPr>
          <a:lstStyle/>
          <a:p>
            <a:pPr algn="l"/>
            <a:r>
              <a:rPr sz="2000" b="1">
                <a:solidFill>
                  <a:srgbClr val="EBB14B"/>
                </a:solidFill>
                <a:latin typeface="Aptos"/>
              </a:rPr>
              <a:t>Incarnation</a:t>
            </a:r>
          </a:p>
        </p:txBody>
      </p:sp>
      <p:sp>
        <p:nvSpPr>
          <p:cNvPr id="7" name="TextBox 6"/>
          <p:cNvSpPr txBox="1"/>
          <p:nvPr/>
        </p:nvSpPr>
        <p:spPr>
          <a:xfrm>
            <a:off x="1143000" y="2468880"/>
            <a:ext cx="5074920" cy="502920"/>
          </a:xfrm>
          <a:prstGeom prst="rect">
            <a:avLst/>
          </a:prstGeom>
          <a:noFill/>
        </p:spPr>
        <p:txBody>
          <a:bodyPr wrap="square">
            <a:spAutoFit/>
          </a:bodyPr>
          <a:lstStyle/>
          <a:p>
            <a:pPr algn="l"/>
            <a:r>
              <a:rPr sz="1600" b="0">
                <a:solidFill>
                  <a:srgbClr val="FAF1DE"/>
                </a:solidFill>
                <a:latin typeface="Aptos"/>
              </a:rPr>
              <a:t>God’s glory is revealed in the child of Bethlehem.</a:t>
            </a:r>
          </a:p>
        </p:txBody>
      </p:sp>
      <p:sp>
        <p:nvSpPr>
          <p:cNvPr id="8" name="Rounded Rectangle 7"/>
          <p:cNvSpPr/>
          <p:nvPr/>
        </p:nvSpPr>
        <p:spPr>
          <a:xfrm>
            <a:off x="7406640" y="1783080"/>
            <a:ext cx="5897880" cy="150876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26679" y="2029967"/>
            <a:ext cx="2286000" cy="274320"/>
          </a:xfrm>
          <a:prstGeom prst="rect">
            <a:avLst/>
          </a:prstGeom>
          <a:noFill/>
        </p:spPr>
        <p:txBody>
          <a:bodyPr wrap="square">
            <a:spAutoFit/>
          </a:bodyPr>
          <a:lstStyle/>
          <a:p>
            <a:pPr algn="l"/>
            <a:r>
              <a:rPr sz="2000" b="1">
                <a:solidFill>
                  <a:srgbClr val="EBB14B"/>
                </a:solidFill>
                <a:latin typeface="Aptos"/>
              </a:rPr>
              <a:t>Kingship</a:t>
            </a:r>
          </a:p>
        </p:txBody>
      </p:sp>
      <p:sp>
        <p:nvSpPr>
          <p:cNvPr id="10" name="TextBox 9"/>
          <p:cNvSpPr txBox="1"/>
          <p:nvPr/>
        </p:nvSpPr>
        <p:spPr>
          <a:xfrm>
            <a:off x="7726679" y="2468880"/>
            <a:ext cx="5074920" cy="502920"/>
          </a:xfrm>
          <a:prstGeom prst="rect">
            <a:avLst/>
          </a:prstGeom>
          <a:noFill/>
        </p:spPr>
        <p:txBody>
          <a:bodyPr wrap="square">
            <a:spAutoFit/>
          </a:bodyPr>
          <a:lstStyle/>
          <a:p>
            <a:pPr algn="l"/>
            <a:r>
              <a:rPr sz="1600" b="0">
                <a:solidFill>
                  <a:srgbClr val="FAF1DE"/>
                </a:solidFill>
                <a:latin typeface="Aptos"/>
              </a:rPr>
              <a:t>The nations bow before Christ, the promised King.</a:t>
            </a:r>
          </a:p>
        </p:txBody>
      </p:sp>
      <p:sp>
        <p:nvSpPr>
          <p:cNvPr id="11" name="Rounded Rectangle 10"/>
          <p:cNvSpPr/>
          <p:nvPr/>
        </p:nvSpPr>
        <p:spPr>
          <a:xfrm>
            <a:off x="822960" y="3840480"/>
            <a:ext cx="5897880" cy="150876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43000" y="4087368"/>
            <a:ext cx="2286000" cy="274320"/>
          </a:xfrm>
          <a:prstGeom prst="rect">
            <a:avLst/>
          </a:prstGeom>
          <a:noFill/>
        </p:spPr>
        <p:txBody>
          <a:bodyPr wrap="square">
            <a:spAutoFit/>
          </a:bodyPr>
          <a:lstStyle/>
          <a:p>
            <a:pPr algn="l"/>
            <a:r>
              <a:rPr sz="2000" b="1">
                <a:solidFill>
                  <a:srgbClr val="EBB14B"/>
                </a:solidFill>
                <a:latin typeface="Aptos"/>
              </a:rPr>
              <a:t>Mission</a:t>
            </a:r>
          </a:p>
        </p:txBody>
      </p:sp>
      <p:sp>
        <p:nvSpPr>
          <p:cNvPr id="13" name="TextBox 12"/>
          <p:cNvSpPr txBox="1"/>
          <p:nvPr/>
        </p:nvSpPr>
        <p:spPr>
          <a:xfrm>
            <a:off x="1143000" y="4526280"/>
            <a:ext cx="5074920" cy="502920"/>
          </a:xfrm>
          <a:prstGeom prst="rect">
            <a:avLst/>
          </a:prstGeom>
          <a:noFill/>
        </p:spPr>
        <p:txBody>
          <a:bodyPr wrap="square">
            <a:spAutoFit/>
          </a:bodyPr>
          <a:lstStyle/>
          <a:p>
            <a:pPr algn="l"/>
            <a:r>
              <a:rPr sz="1600" b="0">
                <a:solidFill>
                  <a:srgbClr val="FAF1DE"/>
                </a:solidFill>
                <a:latin typeface="Aptos"/>
              </a:rPr>
              <a:t>The Gospel crosses distance, language, and culture.</a:t>
            </a:r>
          </a:p>
        </p:txBody>
      </p:sp>
      <p:sp>
        <p:nvSpPr>
          <p:cNvPr id="14" name="Rounded Rectangle 13"/>
          <p:cNvSpPr/>
          <p:nvPr/>
        </p:nvSpPr>
        <p:spPr>
          <a:xfrm>
            <a:off x="7406640" y="3840480"/>
            <a:ext cx="5897880" cy="150876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726679" y="4087368"/>
            <a:ext cx="2286000" cy="274320"/>
          </a:xfrm>
          <a:prstGeom prst="rect">
            <a:avLst/>
          </a:prstGeom>
          <a:noFill/>
        </p:spPr>
        <p:txBody>
          <a:bodyPr wrap="square">
            <a:spAutoFit/>
          </a:bodyPr>
          <a:lstStyle/>
          <a:p>
            <a:pPr algn="l"/>
            <a:r>
              <a:rPr sz="2000" b="1">
                <a:solidFill>
                  <a:srgbClr val="EBB14B"/>
                </a:solidFill>
                <a:latin typeface="Aptos"/>
              </a:rPr>
              <a:t>Worship</a:t>
            </a:r>
          </a:p>
        </p:txBody>
      </p:sp>
      <p:sp>
        <p:nvSpPr>
          <p:cNvPr id="16" name="TextBox 15"/>
          <p:cNvSpPr txBox="1"/>
          <p:nvPr/>
        </p:nvSpPr>
        <p:spPr>
          <a:xfrm>
            <a:off x="7726679" y="4526280"/>
            <a:ext cx="5074920" cy="502920"/>
          </a:xfrm>
          <a:prstGeom prst="rect">
            <a:avLst/>
          </a:prstGeom>
          <a:noFill/>
        </p:spPr>
        <p:txBody>
          <a:bodyPr wrap="square">
            <a:spAutoFit/>
          </a:bodyPr>
          <a:lstStyle/>
          <a:p>
            <a:pPr algn="l"/>
            <a:r>
              <a:rPr sz="1600" b="0">
                <a:solidFill>
                  <a:srgbClr val="FAF1DE"/>
                </a:solidFill>
                <a:latin typeface="Aptos"/>
              </a:rPr>
              <a:t>True seeking ends in kneeling, giving, and praise.</a:t>
            </a:r>
          </a:p>
        </p:txBody>
      </p:sp>
      <p:sp>
        <p:nvSpPr>
          <p:cNvPr id="17" name="TextBox 16"/>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Literary and Musical Observations</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A carol of movement, refrain, and bright communal energy.</a:t>
            </a:r>
          </a:p>
        </p:txBody>
      </p:sp>
      <p:sp>
        <p:nvSpPr>
          <p:cNvPr id="5" name="TextBox 4"/>
          <p:cNvSpPr txBox="1"/>
          <p:nvPr/>
        </p:nvSpPr>
        <p:spPr>
          <a:xfrm>
            <a:off x="868680" y="1828800"/>
            <a:ext cx="6949440" cy="4389120"/>
          </a:xfrm>
          <a:prstGeom prst="rect">
            <a:avLst/>
          </a:prstGeom>
          <a:noFill/>
        </p:spPr>
        <p:txBody>
          <a:bodyPr wrap="square">
            <a:spAutoFit/>
          </a:bodyPr>
          <a:lstStyle/>
          <a:p>
            <a:pPr>
              <a:spcAft>
                <a:spcPts val="1000"/>
              </a:spcAft>
              <a:defRPr sz="2100">
                <a:solidFill>
                  <a:srgbClr val="FAF1DE"/>
                </a:solidFill>
                <a:latin typeface="Aptos"/>
              </a:defRPr>
            </a:pPr>
            <a:r>
              <a:t>The thought moves from distant travel to near worship.</a:t>
            </a:r>
          </a:p>
          <a:p>
            <a:pPr>
              <a:spcAft>
                <a:spcPts val="1000"/>
              </a:spcAft>
              <a:defRPr sz="2100">
                <a:solidFill>
                  <a:srgbClr val="FAF1DE"/>
                </a:solidFill>
                <a:latin typeface="Aptos"/>
              </a:defRPr>
            </a:pPr>
            <a:r>
              <a:t>The star image gives the hymn a clear visual and spiritual center.</a:t>
            </a:r>
          </a:p>
          <a:p>
            <a:pPr>
              <a:spcAft>
                <a:spcPts val="1000"/>
              </a:spcAft>
              <a:defRPr sz="2100">
                <a:solidFill>
                  <a:srgbClr val="FAF1DE"/>
                </a:solidFill>
                <a:latin typeface="Aptos"/>
              </a:defRPr>
            </a:pPr>
            <a:r>
              <a:t>The tune’s lively carol character supports joy without losing reverence.</a:t>
            </a:r>
          </a:p>
          <a:p>
            <a:pPr>
              <a:spcAft>
                <a:spcPts val="1000"/>
              </a:spcAft>
              <a:defRPr sz="2100">
                <a:solidFill>
                  <a:srgbClr val="FAF1DE"/>
                </a:solidFill>
                <a:latin typeface="Aptos"/>
              </a:defRPr>
            </a:pPr>
            <a:r>
              <a:t>The refrain structure helps congregations learn and participate quickly.</a:t>
            </a:r>
          </a:p>
          <a:p>
            <a:pPr>
              <a:spcAft>
                <a:spcPts val="1000"/>
              </a:spcAft>
              <a:defRPr sz="2100">
                <a:solidFill>
                  <a:srgbClr val="FAF1DE"/>
                </a:solidFill>
                <a:latin typeface="Aptos"/>
              </a:defRPr>
            </a:pPr>
            <a:r>
              <a:t>Bilingual use can strengthen the hymn’s Epiphany witness.</a:t>
            </a:r>
          </a:p>
        </p:txBody>
      </p:sp>
      <p:sp>
        <p:nvSpPr>
          <p:cNvPr id="6" name="TextBox 5"/>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6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Pastoral and Worship Use</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Where this hymn serves the congregation well.</a:t>
            </a:r>
          </a:p>
        </p:txBody>
      </p:sp>
      <p:sp>
        <p:nvSpPr>
          <p:cNvPr id="5" name="TextBox 4"/>
          <p:cNvSpPr txBox="1"/>
          <p:nvPr/>
        </p:nvSpPr>
        <p:spPr>
          <a:xfrm>
            <a:off x="914400" y="1828800"/>
            <a:ext cx="7315200" cy="4389120"/>
          </a:xfrm>
          <a:prstGeom prst="rect">
            <a:avLst/>
          </a:prstGeom>
          <a:noFill/>
        </p:spPr>
        <p:txBody>
          <a:bodyPr wrap="square">
            <a:spAutoFit/>
          </a:bodyPr>
          <a:lstStyle/>
          <a:p>
            <a:pPr>
              <a:spcAft>
                <a:spcPts val="1000"/>
              </a:spcAft>
              <a:defRPr sz="2300">
                <a:solidFill>
                  <a:srgbClr val="FAF1DE"/>
                </a:solidFill>
                <a:latin typeface="Aptos"/>
              </a:defRPr>
            </a:pPr>
            <a:r>
              <a:t>Epiphany Sunday or the weeks following Christmas</a:t>
            </a:r>
          </a:p>
          <a:p>
            <a:pPr>
              <a:spcAft>
                <a:spcPts val="1000"/>
              </a:spcAft>
              <a:defRPr sz="2300">
                <a:solidFill>
                  <a:srgbClr val="FAF1DE"/>
                </a:solidFill>
                <a:latin typeface="Aptos"/>
              </a:defRPr>
            </a:pPr>
            <a:r>
              <a:t>Services focused on Christ as light for the nations</a:t>
            </a:r>
          </a:p>
          <a:p>
            <a:pPr>
              <a:spcAft>
                <a:spcPts val="1000"/>
              </a:spcAft>
              <a:defRPr sz="2300">
                <a:solidFill>
                  <a:srgbClr val="FAF1DE"/>
                </a:solidFill>
                <a:latin typeface="Aptos"/>
              </a:defRPr>
            </a:pPr>
            <a:r>
              <a:t>Multicultural or bilingual worship gatherings</a:t>
            </a:r>
          </a:p>
          <a:p>
            <a:pPr>
              <a:spcAft>
                <a:spcPts val="1000"/>
              </a:spcAft>
              <a:defRPr sz="2300">
                <a:solidFill>
                  <a:srgbClr val="FAF1DE"/>
                </a:solidFill>
                <a:latin typeface="Aptos"/>
              </a:defRPr>
            </a:pPr>
            <a:r>
              <a:t>Children’s or intergenerational teaching on the Magi</a:t>
            </a:r>
          </a:p>
          <a:p>
            <a:pPr>
              <a:spcAft>
                <a:spcPts val="1000"/>
              </a:spcAft>
              <a:defRPr sz="2300">
                <a:solidFill>
                  <a:srgbClr val="FAF1DE"/>
                </a:solidFill>
                <a:latin typeface="Aptos"/>
              </a:defRPr>
            </a:pPr>
            <a:r>
              <a:t>Mission emphasis services that begin with worship before service</a:t>
            </a:r>
          </a:p>
        </p:txBody>
      </p:sp>
      <p:sp>
        <p:nvSpPr>
          <p:cNvPr id="6" name="TextBox 5"/>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texture.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Teaching Questions</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Use these to guide conversation after singing or listening.</a:t>
            </a:r>
          </a:p>
        </p:txBody>
      </p:sp>
      <p:sp>
        <p:nvSpPr>
          <p:cNvPr id="5" name="TextBox 4"/>
          <p:cNvSpPr txBox="1"/>
          <p:nvPr/>
        </p:nvSpPr>
        <p:spPr>
          <a:xfrm>
            <a:off x="1005840" y="1783080"/>
            <a:ext cx="365760" cy="274320"/>
          </a:xfrm>
          <a:prstGeom prst="rect">
            <a:avLst/>
          </a:prstGeom>
          <a:noFill/>
        </p:spPr>
        <p:txBody>
          <a:bodyPr wrap="square">
            <a:spAutoFit/>
          </a:bodyPr>
          <a:lstStyle/>
          <a:p>
            <a:pPr algn="l"/>
            <a:r>
              <a:rPr sz="1800" b="1">
                <a:solidFill>
                  <a:srgbClr val="EBB14B"/>
                </a:solidFill>
                <a:latin typeface="Aptos"/>
              </a:rPr>
              <a:t>1</a:t>
            </a:r>
          </a:p>
        </p:txBody>
      </p:sp>
      <p:sp>
        <p:nvSpPr>
          <p:cNvPr id="6" name="TextBox 5"/>
          <p:cNvSpPr txBox="1"/>
          <p:nvPr/>
        </p:nvSpPr>
        <p:spPr>
          <a:xfrm>
            <a:off x="1508760" y="1737360"/>
            <a:ext cx="11704320" cy="411480"/>
          </a:xfrm>
          <a:prstGeom prst="rect">
            <a:avLst/>
          </a:prstGeom>
          <a:noFill/>
        </p:spPr>
        <p:txBody>
          <a:bodyPr wrap="square">
            <a:spAutoFit/>
          </a:bodyPr>
          <a:lstStyle/>
          <a:p>
            <a:pPr algn="l"/>
            <a:r>
              <a:rPr sz="2200" b="0">
                <a:solidFill>
                  <a:srgbClr val="FAF1DE"/>
                </a:solidFill>
                <a:latin typeface="Aptos"/>
              </a:rPr>
              <a:t>What does the Magi story teach us about seeking Christ?</a:t>
            </a:r>
          </a:p>
        </p:txBody>
      </p:sp>
      <p:sp>
        <p:nvSpPr>
          <p:cNvPr id="7" name="TextBox 6"/>
          <p:cNvSpPr txBox="1"/>
          <p:nvPr/>
        </p:nvSpPr>
        <p:spPr>
          <a:xfrm>
            <a:off x="1005840" y="2743200"/>
            <a:ext cx="365760" cy="274320"/>
          </a:xfrm>
          <a:prstGeom prst="rect">
            <a:avLst/>
          </a:prstGeom>
          <a:noFill/>
        </p:spPr>
        <p:txBody>
          <a:bodyPr wrap="square">
            <a:spAutoFit/>
          </a:bodyPr>
          <a:lstStyle/>
          <a:p>
            <a:pPr algn="l"/>
            <a:r>
              <a:rPr sz="1800" b="1">
                <a:solidFill>
                  <a:srgbClr val="EBB14B"/>
                </a:solidFill>
                <a:latin typeface="Aptos"/>
              </a:rPr>
              <a:t>2</a:t>
            </a:r>
          </a:p>
        </p:txBody>
      </p:sp>
      <p:sp>
        <p:nvSpPr>
          <p:cNvPr id="8" name="TextBox 7"/>
          <p:cNvSpPr txBox="1"/>
          <p:nvPr/>
        </p:nvSpPr>
        <p:spPr>
          <a:xfrm>
            <a:off x="1508760" y="2697480"/>
            <a:ext cx="11704320" cy="411480"/>
          </a:xfrm>
          <a:prstGeom prst="rect">
            <a:avLst/>
          </a:prstGeom>
          <a:noFill/>
        </p:spPr>
        <p:txBody>
          <a:bodyPr wrap="square">
            <a:spAutoFit/>
          </a:bodyPr>
          <a:lstStyle/>
          <a:p>
            <a:pPr algn="l"/>
            <a:r>
              <a:rPr sz="2200" b="0">
                <a:solidFill>
                  <a:srgbClr val="FAF1DE"/>
                </a:solidFill>
                <a:latin typeface="Aptos"/>
              </a:rPr>
              <a:t>How does the star image help us understand God’s guidance?</a:t>
            </a:r>
          </a:p>
        </p:txBody>
      </p:sp>
      <p:sp>
        <p:nvSpPr>
          <p:cNvPr id="9" name="TextBox 8"/>
          <p:cNvSpPr txBox="1"/>
          <p:nvPr/>
        </p:nvSpPr>
        <p:spPr>
          <a:xfrm>
            <a:off x="1005840" y="3703320"/>
            <a:ext cx="365760" cy="274320"/>
          </a:xfrm>
          <a:prstGeom prst="rect">
            <a:avLst/>
          </a:prstGeom>
          <a:noFill/>
        </p:spPr>
        <p:txBody>
          <a:bodyPr wrap="square">
            <a:spAutoFit/>
          </a:bodyPr>
          <a:lstStyle/>
          <a:p>
            <a:pPr algn="l"/>
            <a:r>
              <a:rPr sz="1800" b="1">
                <a:solidFill>
                  <a:srgbClr val="EBB14B"/>
                </a:solidFill>
                <a:latin typeface="Aptos"/>
              </a:rPr>
              <a:t>3</a:t>
            </a:r>
          </a:p>
        </p:txBody>
      </p:sp>
      <p:sp>
        <p:nvSpPr>
          <p:cNvPr id="10" name="TextBox 9"/>
          <p:cNvSpPr txBox="1"/>
          <p:nvPr/>
        </p:nvSpPr>
        <p:spPr>
          <a:xfrm>
            <a:off x="1508760" y="3657600"/>
            <a:ext cx="11704320" cy="411480"/>
          </a:xfrm>
          <a:prstGeom prst="rect">
            <a:avLst/>
          </a:prstGeom>
          <a:noFill/>
        </p:spPr>
        <p:txBody>
          <a:bodyPr wrap="square">
            <a:spAutoFit/>
          </a:bodyPr>
          <a:lstStyle/>
          <a:p>
            <a:pPr algn="l"/>
            <a:r>
              <a:rPr sz="2200" b="0">
                <a:solidFill>
                  <a:srgbClr val="FAF1DE"/>
                </a:solidFill>
                <a:latin typeface="Aptos"/>
              </a:rPr>
              <a:t>Why do the gifts matter for understanding who Jesus is?</a:t>
            </a:r>
          </a:p>
        </p:txBody>
      </p:sp>
      <p:sp>
        <p:nvSpPr>
          <p:cNvPr id="11" name="TextBox 10"/>
          <p:cNvSpPr txBox="1"/>
          <p:nvPr/>
        </p:nvSpPr>
        <p:spPr>
          <a:xfrm>
            <a:off x="1005840" y="4663440"/>
            <a:ext cx="365760" cy="274320"/>
          </a:xfrm>
          <a:prstGeom prst="rect">
            <a:avLst/>
          </a:prstGeom>
          <a:noFill/>
        </p:spPr>
        <p:txBody>
          <a:bodyPr wrap="square">
            <a:spAutoFit/>
          </a:bodyPr>
          <a:lstStyle/>
          <a:p>
            <a:pPr algn="l"/>
            <a:r>
              <a:rPr sz="1800" b="1">
                <a:solidFill>
                  <a:srgbClr val="EBB14B"/>
                </a:solidFill>
                <a:latin typeface="Aptos"/>
              </a:rPr>
              <a:t>4</a:t>
            </a:r>
          </a:p>
        </p:txBody>
      </p:sp>
      <p:sp>
        <p:nvSpPr>
          <p:cNvPr id="12" name="TextBox 11"/>
          <p:cNvSpPr txBox="1"/>
          <p:nvPr/>
        </p:nvSpPr>
        <p:spPr>
          <a:xfrm>
            <a:off x="1508760" y="4617720"/>
            <a:ext cx="11704320" cy="411480"/>
          </a:xfrm>
          <a:prstGeom prst="rect">
            <a:avLst/>
          </a:prstGeom>
          <a:noFill/>
        </p:spPr>
        <p:txBody>
          <a:bodyPr wrap="square">
            <a:spAutoFit/>
          </a:bodyPr>
          <a:lstStyle/>
          <a:p>
            <a:pPr algn="l"/>
            <a:r>
              <a:rPr sz="2200" b="0">
                <a:solidFill>
                  <a:srgbClr val="FAF1DE"/>
                </a:solidFill>
                <a:latin typeface="Aptos"/>
              </a:rPr>
              <a:t>How does this hymn widen our picture of Christmas and Epiphany?</a:t>
            </a:r>
          </a:p>
        </p:txBody>
      </p:sp>
      <p:sp>
        <p:nvSpPr>
          <p:cNvPr id="13" name="TextBox 12"/>
          <p:cNvSpPr txBox="1"/>
          <p:nvPr/>
        </p:nvSpPr>
        <p:spPr>
          <a:xfrm>
            <a:off x="1005840" y="5623560"/>
            <a:ext cx="365760" cy="274320"/>
          </a:xfrm>
          <a:prstGeom prst="rect">
            <a:avLst/>
          </a:prstGeom>
          <a:noFill/>
        </p:spPr>
        <p:txBody>
          <a:bodyPr wrap="square">
            <a:spAutoFit/>
          </a:bodyPr>
          <a:lstStyle/>
          <a:p>
            <a:pPr algn="l"/>
            <a:r>
              <a:rPr sz="1800" b="1">
                <a:solidFill>
                  <a:srgbClr val="EBB14B"/>
                </a:solidFill>
                <a:latin typeface="Aptos"/>
              </a:rPr>
              <a:t>5</a:t>
            </a:r>
          </a:p>
        </p:txBody>
      </p:sp>
      <p:sp>
        <p:nvSpPr>
          <p:cNvPr id="14" name="TextBox 13"/>
          <p:cNvSpPr txBox="1"/>
          <p:nvPr/>
        </p:nvSpPr>
        <p:spPr>
          <a:xfrm>
            <a:off x="1508760" y="5577840"/>
            <a:ext cx="11704320" cy="411480"/>
          </a:xfrm>
          <a:prstGeom prst="rect">
            <a:avLst/>
          </a:prstGeom>
          <a:noFill/>
        </p:spPr>
        <p:txBody>
          <a:bodyPr wrap="square">
            <a:spAutoFit/>
          </a:bodyPr>
          <a:lstStyle/>
          <a:p>
            <a:pPr algn="l"/>
            <a:r>
              <a:rPr sz="2200" b="0">
                <a:solidFill>
                  <a:srgbClr val="FAF1DE"/>
                </a:solidFill>
                <a:latin typeface="Aptos"/>
              </a:rPr>
              <a:t>What would it look like for our church to bring Christ our best worship this week?</a:t>
            </a:r>
          </a:p>
        </p:txBody>
      </p:sp>
      <p:sp>
        <p:nvSpPr>
          <p:cNvPr id="15" name="TextBox 14"/>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5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Application: Bring the Gifts of Faith</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The Magi’s gifts invite a whole-life response.</a:t>
            </a:r>
          </a:p>
        </p:txBody>
      </p:sp>
      <p:sp>
        <p:nvSpPr>
          <p:cNvPr id="5" name="TextBox 4"/>
          <p:cNvSpPr txBox="1"/>
          <p:nvPr/>
        </p:nvSpPr>
        <p:spPr>
          <a:xfrm>
            <a:off x="1005840" y="1920240"/>
            <a:ext cx="7132320" cy="3931920"/>
          </a:xfrm>
          <a:prstGeom prst="rect">
            <a:avLst/>
          </a:prstGeom>
          <a:noFill/>
        </p:spPr>
        <p:txBody>
          <a:bodyPr wrap="square">
            <a:spAutoFit/>
          </a:bodyPr>
          <a:lstStyle/>
          <a:p>
            <a:pPr>
              <a:spcAft>
                <a:spcPts val="1000"/>
              </a:spcAft>
              <a:defRPr sz="2300">
                <a:solidFill>
                  <a:srgbClr val="FAF1DE"/>
                </a:solidFill>
                <a:latin typeface="Aptos"/>
              </a:defRPr>
            </a:pPr>
            <a:r>
              <a:t>Bring attention: seek Christ before seeking answers elsewhere.</a:t>
            </a:r>
          </a:p>
          <a:p>
            <a:pPr>
              <a:spcAft>
                <a:spcPts val="1000"/>
              </a:spcAft>
              <a:defRPr sz="2300">
                <a:solidFill>
                  <a:srgbClr val="FAF1DE"/>
                </a:solidFill>
                <a:latin typeface="Aptos"/>
              </a:defRPr>
            </a:pPr>
            <a:r>
              <a:t>Bring worship: kneel before the King with humility and joy.</a:t>
            </a:r>
          </a:p>
          <a:p>
            <a:pPr>
              <a:spcAft>
                <a:spcPts val="1000"/>
              </a:spcAft>
              <a:defRPr sz="2300">
                <a:solidFill>
                  <a:srgbClr val="FAF1DE"/>
                </a:solidFill>
                <a:latin typeface="Aptos"/>
              </a:defRPr>
            </a:pPr>
            <a:r>
              <a:t>Bring generosity: offer time, gifts, and service to Christ’s mission.</a:t>
            </a:r>
          </a:p>
          <a:p>
            <a:pPr>
              <a:spcAft>
                <a:spcPts val="1000"/>
              </a:spcAft>
              <a:defRPr sz="2300">
                <a:solidFill>
                  <a:srgbClr val="FAF1DE"/>
                </a:solidFill>
                <a:latin typeface="Aptos"/>
              </a:defRPr>
            </a:pPr>
            <a:r>
              <a:t>Bring peace: carry the light of Christ into divided places.</a:t>
            </a:r>
          </a:p>
        </p:txBody>
      </p:sp>
      <p:sp>
        <p:nvSpPr>
          <p:cNvPr id="6" name="TextBox 5"/>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texture.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Suggested Lesson Flow</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Two ways to teach the hymn in church settings.</a:t>
            </a:r>
          </a:p>
        </p:txBody>
      </p:sp>
      <p:sp>
        <p:nvSpPr>
          <p:cNvPr id="5" name="Rounded Rectangle 4"/>
          <p:cNvSpPr/>
          <p:nvPr/>
        </p:nvSpPr>
        <p:spPr>
          <a:xfrm>
            <a:off x="914400" y="1874519"/>
            <a:ext cx="5897880" cy="420624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280160" y="2194560"/>
            <a:ext cx="3200400" cy="320040"/>
          </a:xfrm>
          <a:prstGeom prst="rect">
            <a:avLst/>
          </a:prstGeom>
          <a:noFill/>
        </p:spPr>
        <p:txBody>
          <a:bodyPr wrap="square">
            <a:spAutoFit/>
          </a:bodyPr>
          <a:lstStyle/>
          <a:p>
            <a:pPr algn="l"/>
            <a:r>
              <a:rPr sz="2200" b="1">
                <a:solidFill>
                  <a:srgbClr val="EBB14B"/>
                </a:solidFill>
                <a:latin typeface="Aptos"/>
              </a:rPr>
              <a:t>30-minute lesson</a:t>
            </a:r>
          </a:p>
        </p:txBody>
      </p:sp>
      <p:sp>
        <p:nvSpPr>
          <p:cNvPr id="7" name="TextBox 6"/>
          <p:cNvSpPr txBox="1"/>
          <p:nvPr/>
        </p:nvSpPr>
        <p:spPr>
          <a:xfrm>
            <a:off x="1280160" y="2788920"/>
            <a:ext cx="4846320" cy="2468880"/>
          </a:xfrm>
          <a:prstGeom prst="rect">
            <a:avLst/>
          </a:prstGeom>
          <a:noFill/>
        </p:spPr>
        <p:txBody>
          <a:bodyPr wrap="square">
            <a:spAutoFit/>
          </a:bodyPr>
          <a:lstStyle/>
          <a:p>
            <a:pPr>
              <a:spcAft>
                <a:spcPts val="1000"/>
              </a:spcAft>
              <a:defRPr sz="1700">
                <a:solidFill>
                  <a:srgbClr val="FAF1DE"/>
                </a:solidFill>
                <a:latin typeface="Aptos"/>
              </a:defRPr>
            </a:pPr>
            <a:r>
              <a:t>Read Matthew 2:1-11</a:t>
            </a:r>
          </a:p>
          <a:p>
            <a:pPr>
              <a:spcAft>
                <a:spcPts val="1000"/>
              </a:spcAft>
              <a:defRPr sz="1700">
                <a:solidFill>
                  <a:srgbClr val="FAF1DE"/>
                </a:solidFill>
                <a:latin typeface="Aptos"/>
              </a:defRPr>
            </a:pPr>
            <a:r>
              <a:t>Introduce Puerto Rican carol background</a:t>
            </a:r>
          </a:p>
          <a:p>
            <a:pPr>
              <a:spcAft>
                <a:spcPts val="1000"/>
              </a:spcAft>
              <a:defRPr sz="1700">
                <a:solidFill>
                  <a:srgbClr val="FAF1DE"/>
                </a:solidFill>
                <a:latin typeface="Aptos"/>
              </a:defRPr>
            </a:pPr>
            <a:r>
              <a:t>Teach the three hymn movements</a:t>
            </a:r>
          </a:p>
          <a:p>
            <a:pPr>
              <a:spcAft>
                <a:spcPts val="1000"/>
              </a:spcAft>
              <a:defRPr sz="1700">
                <a:solidFill>
                  <a:srgbClr val="FAF1DE"/>
                </a:solidFill>
                <a:latin typeface="Aptos"/>
              </a:defRPr>
            </a:pPr>
            <a:r>
              <a:t>Discuss one application question</a:t>
            </a:r>
          </a:p>
          <a:p>
            <a:pPr>
              <a:spcAft>
                <a:spcPts val="1000"/>
              </a:spcAft>
              <a:defRPr sz="1700">
                <a:solidFill>
                  <a:srgbClr val="FAF1DE"/>
                </a:solidFill>
                <a:latin typeface="Aptos"/>
              </a:defRPr>
            </a:pPr>
            <a:r>
              <a:t>Close with prayer</a:t>
            </a:r>
          </a:p>
        </p:txBody>
      </p:sp>
      <p:sp>
        <p:nvSpPr>
          <p:cNvPr id="8" name="Rounded Rectangle 7"/>
          <p:cNvSpPr/>
          <p:nvPr/>
        </p:nvSpPr>
        <p:spPr>
          <a:xfrm>
            <a:off x="7635240" y="1874519"/>
            <a:ext cx="5897880" cy="420624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001000" y="2194560"/>
            <a:ext cx="3200400" cy="320040"/>
          </a:xfrm>
          <a:prstGeom prst="rect">
            <a:avLst/>
          </a:prstGeom>
          <a:noFill/>
        </p:spPr>
        <p:txBody>
          <a:bodyPr wrap="square">
            <a:spAutoFit/>
          </a:bodyPr>
          <a:lstStyle/>
          <a:p>
            <a:pPr algn="l"/>
            <a:r>
              <a:rPr sz="2200" b="1">
                <a:solidFill>
                  <a:srgbClr val="EBB14B"/>
                </a:solidFill>
                <a:latin typeface="Aptos"/>
              </a:rPr>
              <a:t>60-minute lesson</a:t>
            </a:r>
          </a:p>
        </p:txBody>
      </p:sp>
      <p:sp>
        <p:nvSpPr>
          <p:cNvPr id="10" name="TextBox 9"/>
          <p:cNvSpPr txBox="1"/>
          <p:nvPr/>
        </p:nvSpPr>
        <p:spPr>
          <a:xfrm>
            <a:off x="8001000" y="2788920"/>
            <a:ext cx="4846320" cy="2468880"/>
          </a:xfrm>
          <a:prstGeom prst="rect">
            <a:avLst/>
          </a:prstGeom>
          <a:noFill/>
        </p:spPr>
        <p:txBody>
          <a:bodyPr wrap="square">
            <a:spAutoFit/>
          </a:bodyPr>
          <a:lstStyle/>
          <a:p>
            <a:pPr>
              <a:spcAft>
                <a:spcPts val="1000"/>
              </a:spcAft>
              <a:defRPr sz="1700">
                <a:solidFill>
                  <a:srgbClr val="FAF1DE"/>
                </a:solidFill>
                <a:latin typeface="Aptos"/>
              </a:defRPr>
            </a:pPr>
            <a:r>
              <a:t>Open with Isaiah 60 and Matthew 2</a:t>
            </a:r>
          </a:p>
          <a:p>
            <a:pPr>
              <a:spcAft>
                <a:spcPts val="1000"/>
              </a:spcAft>
              <a:defRPr sz="1700">
                <a:solidFill>
                  <a:srgbClr val="FAF1DE"/>
                </a:solidFill>
                <a:latin typeface="Aptos"/>
              </a:defRPr>
            </a:pPr>
            <a:r>
              <a:t>Sing or listen twice</a:t>
            </a:r>
          </a:p>
          <a:p>
            <a:pPr>
              <a:spcAft>
                <a:spcPts val="1000"/>
              </a:spcAft>
              <a:defRPr sz="1700">
                <a:solidFill>
                  <a:srgbClr val="FAF1DE"/>
                </a:solidFill>
                <a:latin typeface="Aptos"/>
              </a:defRPr>
            </a:pPr>
            <a:r>
              <a:t>Study journey, light, gifts, and praise</a:t>
            </a:r>
          </a:p>
          <a:p>
            <a:pPr>
              <a:spcAft>
                <a:spcPts val="1000"/>
              </a:spcAft>
              <a:defRPr sz="1700">
                <a:solidFill>
                  <a:srgbClr val="FAF1DE"/>
                </a:solidFill>
                <a:latin typeface="Aptos"/>
              </a:defRPr>
            </a:pPr>
            <a:r>
              <a:t>Discuss global worship and mission</a:t>
            </a:r>
          </a:p>
          <a:p>
            <a:pPr>
              <a:spcAft>
                <a:spcPts val="1000"/>
              </a:spcAft>
              <a:defRPr sz="1700">
                <a:solidFill>
                  <a:srgbClr val="FAF1DE"/>
                </a:solidFill>
                <a:latin typeface="Aptos"/>
              </a:defRPr>
            </a:pPr>
            <a:r>
              <a:t>Plan one congregational response</a:t>
            </a:r>
          </a:p>
        </p:txBody>
      </p:sp>
      <p:sp>
        <p:nvSpPr>
          <p:cNvPr id="11" name="TextBox 10"/>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868680" y="1051560"/>
            <a:ext cx="5486400" cy="502920"/>
          </a:xfrm>
          <a:prstGeom prst="rect">
            <a:avLst/>
          </a:prstGeom>
          <a:noFill/>
        </p:spPr>
        <p:txBody>
          <a:bodyPr wrap="square">
            <a:spAutoFit/>
          </a:bodyPr>
          <a:lstStyle/>
          <a:p>
            <a:pPr algn="l"/>
            <a:r>
              <a:rPr sz="3400" b="1">
                <a:solidFill>
                  <a:srgbClr val="FAF1DE"/>
                </a:solidFill>
                <a:latin typeface="Georgia"/>
              </a:rPr>
              <a:t>Closing Prayer</a:t>
            </a:r>
          </a:p>
        </p:txBody>
      </p:sp>
      <p:sp>
        <p:nvSpPr>
          <p:cNvPr id="4" name="TextBox 3"/>
          <p:cNvSpPr txBox="1"/>
          <p:nvPr/>
        </p:nvSpPr>
        <p:spPr>
          <a:xfrm>
            <a:off x="896112" y="1920240"/>
            <a:ext cx="6858000" cy="1920240"/>
          </a:xfrm>
          <a:prstGeom prst="rect">
            <a:avLst/>
          </a:prstGeom>
          <a:noFill/>
        </p:spPr>
        <p:txBody>
          <a:bodyPr wrap="square">
            <a:spAutoFit/>
          </a:bodyPr>
          <a:lstStyle/>
          <a:p>
            <a:pPr algn="l"/>
            <a:r>
              <a:rPr sz="2600" b="0">
                <a:solidFill>
                  <a:srgbClr val="FAF1DE"/>
                </a:solidFill>
                <a:latin typeface="Aptos"/>
              </a:rPr>
              <a:t>Lord Jesus Christ, Light of the nations, draw our hearts to worship you. Teach us to follow your light, bring our gifts with humility, and carry your peace into the world. Amen.</a:t>
            </a:r>
          </a:p>
        </p:txBody>
      </p:sp>
      <p:sp>
        <p:nvSpPr>
          <p:cNvPr id="5" name="TextBox 4"/>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texture.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Teaching Aim</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Help the congregation move from seeking the light to worshiping Christ the King.</a:t>
            </a:r>
          </a:p>
        </p:txBody>
      </p:sp>
      <p:sp>
        <p:nvSpPr>
          <p:cNvPr id="5" name="Rounded Rectangle 4"/>
          <p:cNvSpPr/>
          <p:nvPr/>
        </p:nvSpPr>
        <p:spPr>
          <a:xfrm>
            <a:off x="868680" y="1965960"/>
            <a:ext cx="3840480" cy="356616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Oval 5"/>
          <p:cNvSpPr/>
          <p:nvPr/>
        </p:nvSpPr>
        <p:spPr>
          <a:xfrm>
            <a:off x="2286000" y="2331720"/>
            <a:ext cx="960120" cy="960120"/>
          </a:xfrm>
          <a:prstGeom prst="ellipse">
            <a:avLst/>
          </a:prstGeom>
          <a:solidFill>
            <a:srgbClr val="EBB14B"/>
          </a:solidFill>
          <a:ln>
            <a:solidFill>
              <a:srgbClr val="FAF1D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331720" y="2450591"/>
            <a:ext cx="868680" cy="365760"/>
          </a:xfrm>
          <a:prstGeom prst="rect">
            <a:avLst/>
          </a:prstGeom>
          <a:noFill/>
        </p:spPr>
        <p:txBody>
          <a:bodyPr wrap="square">
            <a:spAutoFit/>
          </a:bodyPr>
          <a:lstStyle/>
          <a:p>
            <a:pPr algn="ctr"/>
            <a:r>
              <a:rPr sz="2200" b="1">
                <a:solidFill>
                  <a:srgbClr val="0C1D30"/>
                </a:solidFill>
                <a:latin typeface="Aptos"/>
              </a:rPr>
              <a:t>✦</a:t>
            </a:r>
          </a:p>
        </p:txBody>
      </p:sp>
      <p:sp>
        <p:nvSpPr>
          <p:cNvPr id="8" name="TextBox 7"/>
          <p:cNvSpPr txBox="1"/>
          <p:nvPr/>
        </p:nvSpPr>
        <p:spPr>
          <a:xfrm>
            <a:off x="1993392" y="3355848"/>
            <a:ext cx="1554480" cy="320040"/>
          </a:xfrm>
          <a:prstGeom prst="rect">
            <a:avLst/>
          </a:prstGeom>
          <a:noFill/>
        </p:spPr>
        <p:txBody>
          <a:bodyPr wrap="square">
            <a:spAutoFit/>
          </a:bodyPr>
          <a:lstStyle/>
          <a:p>
            <a:pPr algn="ctr"/>
            <a:r>
              <a:rPr sz="1200" b="1">
                <a:solidFill>
                  <a:srgbClr val="FAF1DE"/>
                </a:solidFill>
                <a:latin typeface="Aptos"/>
              </a:rPr>
              <a:t>Understand</a:t>
            </a:r>
          </a:p>
        </p:txBody>
      </p:sp>
      <p:sp>
        <p:nvSpPr>
          <p:cNvPr id="9" name="TextBox 8"/>
          <p:cNvSpPr txBox="1"/>
          <p:nvPr/>
        </p:nvSpPr>
        <p:spPr>
          <a:xfrm>
            <a:off x="1280160" y="3886200"/>
            <a:ext cx="3017520" cy="1051560"/>
          </a:xfrm>
          <a:prstGeom prst="rect">
            <a:avLst/>
          </a:prstGeom>
          <a:noFill/>
        </p:spPr>
        <p:txBody>
          <a:bodyPr wrap="square">
            <a:spAutoFit/>
          </a:bodyPr>
          <a:lstStyle/>
          <a:p>
            <a:pPr algn="ctr"/>
            <a:r>
              <a:rPr sz="1800" b="0">
                <a:solidFill>
                  <a:srgbClr val="FAF1DE"/>
                </a:solidFill>
                <a:latin typeface="Aptos"/>
              </a:rPr>
              <a:t>Epiphany reveals Christ as Savior and King for all peoples.</a:t>
            </a:r>
          </a:p>
        </p:txBody>
      </p:sp>
      <p:sp>
        <p:nvSpPr>
          <p:cNvPr id="10" name="Rounded Rectangle 9"/>
          <p:cNvSpPr/>
          <p:nvPr/>
        </p:nvSpPr>
        <p:spPr>
          <a:xfrm>
            <a:off x="5440680" y="1965960"/>
            <a:ext cx="3840480" cy="356616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858000" y="2331720"/>
            <a:ext cx="960120" cy="960120"/>
          </a:xfrm>
          <a:prstGeom prst="ellipse">
            <a:avLst/>
          </a:prstGeom>
          <a:solidFill>
            <a:srgbClr val="EBB14B"/>
          </a:solidFill>
          <a:ln>
            <a:solidFill>
              <a:srgbClr val="FAF1D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903720" y="2450591"/>
            <a:ext cx="868680" cy="365760"/>
          </a:xfrm>
          <a:prstGeom prst="rect">
            <a:avLst/>
          </a:prstGeom>
          <a:noFill/>
        </p:spPr>
        <p:txBody>
          <a:bodyPr wrap="square">
            <a:spAutoFit/>
          </a:bodyPr>
          <a:lstStyle/>
          <a:p>
            <a:pPr algn="ctr"/>
            <a:r>
              <a:rPr sz="2200" b="1">
                <a:solidFill>
                  <a:srgbClr val="0C1D30"/>
                </a:solidFill>
                <a:latin typeface="Aptos"/>
              </a:rPr>
              <a:t>✧</a:t>
            </a:r>
          </a:p>
        </p:txBody>
      </p:sp>
      <p:sp>
        <p:nvSpPr>
          <p:cNvPr id="13" name="TextBox 12"/>
          <p:cNvSpPr txBox="1"/>
          <p:nvPr/>
        </p:nvSpPr>
        <p:spPr>
          <a:xfrm>
            <a:off x="6565392" y="3355848"/>
            <a:ext cx="1554480" cy="320040"/>
          </a:xfrm>
          <a:prstGeom prst="rect">
            <a:avLst/>
          </a:prstGeom>
          <a:noFill/>
        </p:spPr>
        <p:txBody>
          <a:bodyPr wrap="square">
            <a:spAutoFit/>
          </a:bodyPr>
          <a:lstStyle/>
          <a:p>
            <a:pPr algn="ctr"/>
            <a:r>
              <a:rPr sz="1200" b="1">
                <a:solidFill>
                  <a:srgbClr val="FAF1DE"/>
                </a:solidFill>
                <a:latin typeface="Aptos"/>
              </a:rPr>
              <a:t>Feel</a:t>
            </a:r>
          </a:p>
        </p:txBody>
      </p:sp>
      <p:sp>
        <p:nvSpPr>
          <p:cNvPr id="14" name="TextBox 13"/>
          <p:cNvSpPr txBox="1"/>
          <p:nvPr/>
        </p:nvSpPr>
        <p:spPr>
          <a:xfrm>
            <a:off x="5852160" y="3886200"/>
            <a:ext cx="3017520" cy="1051560"/>
          </a:xfrm>
          <a:prstGeom prst="rect">
            <a:avLst/>
          </a:prstGeom>
          <a:noFill/>
        </p:spPr>
        <p:txBody>
          <a:bodyPr wrap="square">
            <a:spAutoFit/>
          </a:bodyPr>
          <a:lstStyle/>
          <a:p>
            <a:pPr algn="ctr"/>
            <a:r>
              <a:rPr sz="1800" b="0">
                <a:solidFill>
                  <a:srgbClr val="FAF1DE"/>
                </a:solidFill>
                <a:latin typeface="Aptos"/>
              </a:rPr>
              <a:t>The Magi story should awaken joy, humility, and wonder.</a:t>
            </a:r>
          </a:p>
        </p:txBody>
      </p:sp>
      <p:sp>
        <p:nvSpPr>
          <p:cNvPr id="15" name="Rounded Rectangle 14"/>
          <p:cNvSpPr/>
          <p:nvPr/>
        </p:nvSpPr>
        <p:spPr>
          <a:xfrm>
            <a:off x="10012680" y="1965960"/>
            <a:ext cx="3840480" cy="356616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11430000" y="2331720"/>
            <a:ext cx="960120" cy="960120"/>
          </a:xfrm>
          <a:prstGeom prst="ellipse">
            <a:avLst/>
          </a:prstGeom>
          <a:solidFill>
            <a:srgbClr val="EBB14B"/>
          </a:solidFill>
          <a:ln>
            <a:solidFill>
              <a:srgbClr val="FAF1D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1475720" y="2450591"/>
            <a:ext cx="868680" cy="365760"/>
          </a:xfrm>
          <a:prstGeom prst="rect">
            <a:avLst/>
          </a:prstGeom>
          <a:noFill/>
        </p:spPr>
        <p:txBody>
          <a:bodyPr wrap="square">
            <a:spAutoFit/>
          </a:bodyPr>
          <a:lstStyle/>
          <a:p>
            <a:pPr algn="ctr"/>
            <a:r>
              <a:rPr sz="2200" b="1">
                <a:solidFill>
                  <a:srgbClr val="0C1D30"/>
                </a:solidFill>
                <a:latin typeface="Aptos"/>
              </a:rPr>
              <a:t>✚</a:t>
            </a:r>
          </a:p>
        </p:txBody>
      </p:sp>
      <p:sp>
        <p:nvSpPr>
          <p:cNvPr id="18" name="TextBox 17"/>
          <p:cNvSpPr txBox="1"/>
          <p:nvPr/>
        </p:nvSpPr>
        <p:spPr>
          <a:xfrm>
            <a:off x="11137392" y="3355848"/>
            <a:ext cx="1554480" cy="320040"/>
          </a:xfrm>
          <a:prstGeom prst="rect">
            <a:avLst/>
          </a:prstGeom>
          <a:noFill/>
        </p:spPr>
        <p:txBody>
          <a:bodyPr wrap="square">
            <a:spAutoFit/>
          </a:bodyPr>
          <a:lstStyle/>
          <a:p>
            <a:pPr algn="ctr"/>
            <a:r>
              <a:rPr sz="1200" b="1">
                <a:solidFill>
                  <a:srgbClr val="FAF1DE"/>
                </a:solidFill>
                <a:latin typeface="Aptos"/>
              </a:rPr>
              <a:t>Practice</a:t>
            </a:r>
          </a:p>
        </p:txBody>
      </p:sp>
      <p:sp>
        <p:nvSpPr>
          <p:cNvPr id="19" name="TextBox 18"/>
          <p:cNvSpPr txBox="1"/>
          <p:nvPr/>
        </p:nvSpPr>
        <p:spPr>
          <a:xfrm>
            <a:off x="10424159" y="3886200"/>
            <a:ext cx="3017520" cy="1051560"/>
          </a:xfrm>
          <a:prstGeom prst="rect">
            <a:avLst/>
          </a:prstGeom>
          <a:noFill/>
        </p:spPr>
        <p:txBody>
          <a:bodyPr wrap="square">
            <a:spAutoFit/>
          </a:bodyPr>
          <a:lstStyle/>
          <a:p>
            <a:pPr algn="ctr"/>
            <a:r>
              <a:rPr sz="1800" b="0">
                <a:solidFill>
                  <a:srgbClr val="FAF1DE"/>
                </a:solidFill>
                <a:latin typeface="Aptos"/>
              </a:rPr>
              <a:t>Bring worship, obedience, and generous offering to Christ.</a:t>
            </a:r>
          </a:p>
        </p:txBody>
      </p:sp>
      <p:sp>
        <p:nvSpPr>
          <p:cNvPr id="20" name="TextBox 19"/>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texture.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1005840" y="2148840"/>
            <a:ext cx="12618720" cy="731520"/>
          </a:xfrm>
          <a:prstGeom prst="rect">
            <a:avLst/>
          </a:prstGeom>
          <a:noFill/>
        </p:spPr>
        <p:txBody>
          <a:bodyPr wrap="square">
            <a:spAutoFit/>
          </a:bodyPr>
          <a:lstStyle/>
          <a:p>
            <a:pPr algn="ctr"/>
            <a:r>
              <a:rPr sz="3400" b="1">
                <a:solidFill>
                  <a:srgbClr val="FAF1DE"/>
                </a:solidFill>
                <a:latin typeface="Georgia"/>
              </a:rPr>
              <a:t>From a Distant Home</a:t>
            </a:r>
          </a:p>
        </p:txBody>
      </p:sp>
      <p:sp>
        <p:nvSpPr>
          <p:cNvPr id="4" name="TextBox 3"/>
          <p:cNvSpPr txBox="1"/>
          <p:nvPr/>
        </p:nvSpPr>
        <p:spPr>
          <a:xfrm>
            <a:off x="2011680" y="3090672"/>
            <a:ext cx="10607040" cy="731520"/>
          </a:xfrm>
          <a:prstGeom prst="rect">
            <a:avLst/>
          </a:prstGeom>
          <a:noFill/>
        </p:spPr>
        <p:txBody>
          <a:bodyPr wrap="square">
            <a:spAutoFit/>
          </a:bodyPr>
          <a:lstStyle/>
          <a:p>
            <a:pPr algn="ctr"/>
            <a:r>
              <a:rPr sz="2200" b="0">
                <a:solidFill>
                  <a:srgbClr val="D2E0E2"/>
                </a:solidFill>
                <a:latin typeface="Aptos"/>
              </a:rPr>
              <a:t>May this hymn lead the church from the star to the Savior, from distance to worship, and from worship to witness.</a:t>
            </a:r>
          </a:p>
        </p:txBody>
      </p:sp>
      <p:sp>
        <p:nvSpPr>
          <p:cNvPr id="5" name="TextBox 4"/>
          <p:cNvSpPr txBox="1"/>
          <p:nvPr/>
        </p:nvSpPr>
        <p:spPr>
          <a:xfrm>
            <a:off x="2011680" y="6217920"/>
            <a:ext cx="10607040" cy="594360"/>
          </a:xfrm>
          <a:prstGeom prst="rect">
            <a:avLst/>
          </a:prstGeom>
          <a:noFill/>
        </p:spPr>
        <p:txBody>
          <a:bodyPr wrap="square">
            <a:spAutoFit/>
          </a:bodyPr>
          <a:lstStyle/>
          <a:p>
            <a:pPr algn="ctr"/>
            <a:r>
              <a:rPr sz="1200" b="0">
                <a:solidFill>
                  <a:srgbClr val="FAF1DE"/>
                </a:solidFill>
                <a:latin typeface="Aptos"/>
              </a:rPr>
              <a:t>© HymnInfo.com. Free for personal, church, classroom, and small-group teaching use. Please do not sell, repost, or redistribute as downloadable files without permission.</a:t>
            </a:r>
          </a:p>
        </p:txBody>
      </p:sp>
      <p:sp>
        <p:nvSpPr>
          <p:cNvPr id="6" name="TextBox 5"/>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4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Hymn Identity</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A Puerto Rican Epiphany carol carried into English-language congregational song.</a:t>
            </a:r>
          </a:p>
        </p:txBody>
      </p:sp>
      <p:sp>
        <p:nvSpPr>
          <p:cNvPr id="5" name="Rounded Rectangle 4"/>
          <p:cNvSpPr/>
          <p:nvPr/>
        </p:nvSpPr>
        <p:spPr>
          <a:xfrm>
            <a:off x="822960" y="1737360"/>
            <a:ext cx="6035040" cy="475488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993392"/>
            <a:ext cx="1645920" cy="274320"/>
          </a:xfrm>
          <a:prstGeom prst="rect">
            <a:avLst/>
          </a:prstGeom>
          <a:noFill/>
        </p:spPr>
        <p:txBody>
          <a:bodyPr wrap="square">
            <a:spAutoFit/>
          </a:bodyPr>
          <a:lstStyle/>
          <a:p>
            <a:pPr algn="l"/>
            <a:r>
              <a:rPr sz="1300" b="1">
                <a:solidFill>
                  <a:srgbClr val="EBB14B"/>
                </a:solidFill>
                <a:latin typeface="Aptos"/>
              </a:rPr>
              <a:t>Title</a:t>
            </a:r>
          </a:p>
        </p:txBody>
      </p:sp>
      <p:sp>
        <p:nvSpPr>
          <p:cNvPr id="7" name="TextBox 6"/>
          <p:cNvSpPr txBox="1"/>
          <p:nvPr/>
        </p:nvSpPr>
        <p:spPr>
          <a:xfrm>
            <a:off x="2606040" y="1993392"/>
            <a:ext cx="4023360" cy="320040"/>
          </a:xfrm>
          <a:prstGeom prst="rect">
            <a:avLst/>
          </a:prstGeom>
          <a:noFill/>
        </p:spPr>
        <p:txBody>
          <a:bodyPr wrap="square">
            <a:spAutoFit/>
          </a:bodyPr>
          <a:lstStyle/>
          <a:p>
            <a:pPr algn="l"/>
            <a:r>
              <a:rPr sz="1400" b="0">
                <a:solidFill>
                  <a:srgbClr val="FAF1DE"/>
                </a:solidFill>
                <a:latin typeface="Aptos"/>
              </a:rPr>
              <a:t>From a Distant Home</a:t>
            </a:r>
          </a:p>
        </p:txBody>
      </p:sp>
      <p:sp>
        <p:nvSpPr>
          <p:cNvPr id="8" name="TextBox 7"/>
          <p:cNvSpPr txBox="1"/>
          <p:nvPr/>
        </p:nvSpPr>
        <p:spPr>
          <a:xfrm>
            <a:off x="868680" y="2615184"/>
            <a:ext cx="1645920" cy="274320"/>
          </a:xfrm>
          <a:prstGeom prst="rect">
            <a:avLst/>
          </a:prstGeom>
          <a:noFill/>
        </p:spPr>
        <p:txBody>
          <a:bodyPr wrap="square">
            <a:spAutoFit/>
          </a:bodyPr>
          <a:lstStyle/>
          <a:p>
            <a:pPr algn="l"/>
            <a:r>
              <a:rPr sz="1300" b="1">
                <a:solidFill>
                  <a:srgbClr val="EBB14B"/>
                </a:solidFill>
                <a:latin typeface="Aptos"/>
              </a:rPr>
              <a:t>Spanish title</a:t>
            </a:r>
          </a:p>
        </p:txBody>
      </p:sp>
      <p:sp>
        <p:nvSpPr>
          <p:cNvPr id="9" name="TextBox 8"/>
          <p:cNvSpPr txBox="1"/>
          <p:nvPr/>
        </p:nvSpPr>
        <p:spPr>
          <a:xfrm>
            <a:off x="2606040" y="2615184"/>
            <a:ext cx="4023360" cy="320040"/>
          </a:xfrm>
          <a:prstGeom prst="rect">
            <a:avLst/>
          </a:prstGeom>
          <a:noFill/>
        </p:spPr>
        <p:txBody>
          <a:bodyPr wrap="square">
            <a:spAutoFit/>
          </a:bodyPr>
          <a:lstStyle/>
          <a:p>
            <a:pPr algn="l"/>
            <a:r>
              <a:rPr sz="1400" b="0">
                <a:solidFill>
                  <a:srgbClr val="FAF1DE"/>
                </a:solidFill>
                <a:latin typeface="Aptos"/>
              </a:rPr>
              <a:t>De Tierra Lejana Venimos</a:t>
            </a:r>
          </a:p>
        </p:txBody>
      </p:sp>
      <p:sp>
        <p:nvSpPr>
          <p:cNvPr id="10" name="TextBox 9"/>
          <p:cNvSpPr txBox="1"/>
          <p:nvPr/>
        </p:nvSpPr>
        <p:spPr>
          <a:xfrm>
            <a:off x="868680" y="3236976"/>
            <a:ext cx="1645920" cy="274320"/>
          </a:xfrm>
          <a:prstGeom prst="rect">
            <a:avLst/>
          </a:prstGeom>
          <a:noFill/>
        </p:spPr>
        <p:txBody>
          <a:bodyPr wrap="square">
            <a:spAutoFit/>
          </a:bodyPr>
          <a:lstStyle/>
          <a:p>
            <a:pPr algn="l"/>
            <a:r>
              <a:rPr sz="1300" b="1">
                <a:solidFill>
                  <a:srgbClr val="EBB14B"/>
                </a:solidFill>
                <a:latin typeface="Aptos"/>
              </a:rPr>
              <a:t>Tune</a:t>
            </a:r>
          </a:p>
        </p:txBody>
      </p:sp>
      <p:sp>
        <p:nvSpPr>
          <p:cNvPr id="11" name="TextBox 10"/>
          <p:cNvSpPr txBox="1"/>
          <p:nvPr/>
        </p:nvSpPr>
        <p:spPr>
          <a:xfrm>
            <a:off x="2606040" y="3236976"/>
            <a:ext cx="4023360" cy="320040"/>
          </a:xfrm>
          <a:prstGeom prst="rect">
            <a:avLst/>
          </a:prstGeom>
          <a:noFill/>
        </p:spPr>
        <p:txBody>
          <a:bodyPr wrap="square">
            <a:spAutoFit/>
          </a:bodyPr>
          <a:lstStyle/>
          <a:p>
            <a:pPr algn="l"/>
            <a:r>
              <a:rPr sz="1400" b="0">
                <a:solidFill>
                  <a:srgbClr val="FAF1DE"/>
                </a:solidFill>
                <a:latin typeface="Aptos"/>
              </a:rPr>
              <a:t>ISLA DEL ENCANTO</a:t>
            </a:r>
          </a:p>
        </p:txBody>
      </p:sp>
      <p:sp>
        <p:nvSpPr>
          <p:cNvPr id="12" name="TextBox 11"/>
          <p:cNvSpPr txBox="1"/>
          <p:nvPr/>
        </p:nvSpPr>
        <p:spPr>
          <a:xfrm>
            <a:off x="868680" y="3858768"/>
            <a:ext cx="1645920" cy="274320"/>
          </a:xfrm>
          <a:prstGeom prst="rect">
            <a:avLst/>
          </a:prstGeom>
          <a:noFill/>
        </p:spPr>
        <p:txBody>
          <a:bodyPr wrap="square">
            <a:spAutoFit/>
          </a:bodyPr>
          <a:lstStyle/>
          <a:p>
            <a:pPr algn="l"/>
            <a:r>
              <a:rPr sz="1300" b="1">
                <a:solidFill>
                  <a:srgbClr val="EBB14B"/>
                </a:solidFill>
                <a:latin typeface="Aptos"/>
              </a:rPr>
              <a:t>Meter</a:t>
            </a:r>
          </a:p>
        </p:txBody>
      </p:sp>
      <p:sp>
        <p:nvSpPr>
          <p:cNvPr id="13" name="TextBox 12"/>
          <p:cNvSpPr txBox="1"/>
          <p:nvPr/>
        </p:nvSpPr>
        <p:spPr>
          <a:xfrm>
            <a:off x="2606040" y="3858768"/>
            <a:ext cx="4023360" cy="320040"/>
          </a:xfrm>
          <a:prstGeom prst="rect">
            <a:avLst/>
          </a:prstGeom>
          <a:noFill/>
        </p:spPr>
        <p:txBody>
          <a:bodyPr wrap="square">
            <a:spAutoFit/>
          </a:bodyPr>
          <a:lstStyle/>
          <a:p>
            <a:pPr algn="l"/>
            <a:r>
              <a:rPr sz="1400" b="0">
                <a:solidFill>
                  <a:srgbClr val="FAF1DE"/>
                </a:solidFill>
                <a:latin typeface="Aptos"/>
              </a:rPr>
              <a:t>12.12 with refrain</a:t>
            </a:r>
          </a:p>
        </p:txBody>
      </p:sp>
      <p:sp>
        <p:nvSpPr>
          <p:cNvPr id="14" name="TextBox 13"/>
          <p:cNvSpPr txBox="1"/>
          <p:nvPr/>
        </p:nvSpPr>
        <p:spPr>
          <a:xfrm>
            <a:off x="868680" y="4480560"/>
            <a:ext cx="1645920" cy="274320"/>
          </a:xfrm>
          <a:prstGeom prst="rect">
            <a:avLst/>
          </a:prstGeom>
          <a:noFill/>
        </p:spPr>
        <p:txBody>
          <a:bodyPr wrap="square">
            <a:spAutoFit/>
          </a:bodyPr>
          <a:lstStyle/>
          <a:p>
            <a:pPr algn="l"/>
            <a:r>
              <a:rPr sz="1300" b="1">
                <a:solidFill>
                  <a:srgbClr val="EBB14B"/>
                </a:solidFill>
                <a:latin typeface="Aptos"/>
              </a:rPr>
              <a:t>English adaptation</a:t>
            </a:r>
          </a:p>
        </p:txBody>
      </p:sp>
      <p:sp>
        <p:nvSpPr>
          <p:cNvPr id="15" name="TextBox 14"/>
          <p:cNvSpPr txBox="1"/>
          <p:nvPr/>
        </p:nvSpPr>
        <p:spPr>
          <a:xfrm>
            <a:off x="2606040" y="4480560"/>
            <a:ext cx="4023360" cy="320040"/>
          </a:xfrm>
          <a:prstGeom prst="rect">
            <a:avLst/>
          </a:prstGeom>
          <a:noFill/>
        </p:spPr>
        <p:txBody>
          <a:bodyPr wrap="square">
            <a:spAutoFit/>
          </a:bodyPr>
          <a:lstStyle/>
          <a:p>
            <a:pPr algn="l"/>
            <a:r>
              <a:rPr sz="1400" b="0">
                <a:solidFill>
                  <a:srgbClr val="FAF1DE"/>
                </a:solidFill>
                <a:latin typeface="Aptos"/>
              </a:rPr>
              <a:t>George K. Evans and Walter Ehret</a:t>
            </a:r>
          </a:p>
        </p:txBody>
      </p:sp>
      <p:sp>
        <p:nvSpPr>
          <p:cNvPr id="16" name="TextBox 15"/>
          <p:cNvSpPr txBox="1"/>
          <p:nvPr/>
        </p:nvSpPr>
        <p:spPr>
          <a:xfrm>
            <a:off x="868680" y="5102352"/>
            <a:ext cx="1645920" cy="274320"/>
          </a:xfrm>
          <a:prstGeom prst="rect">
            <a:avLst/>
          </a:prstGeom>
          <a:noFill/>
        </p:spPr>
        <p:txBody>
          <a:bodyPr wrap="square">
            <a:spAutoFit/>
          </a:bodyPr>
          <a:lstStyle/>
          <a:p>
            <a:pPr algn="l"/>
            <a:r>
              <a:rPr sz="1300" b="1">
                <a:solidFill>
                  <a:srgbClr val="EBB14B"/>
                </a:solidFill>
                <a:latin typeface="Aptos"/>
              </a:rPr>
              <a:t>Publication setting</a:t>
            </a:r>
          </a:p>
        </p:txBody>
      </p:sp>
      <p:sp>
        <p:nvSpPr>
          <p:cNvPr id="17" name="TextBox 16"/>
          <p:cNvSpPr txBox="1"/>
          <p:nvPr/>
        </p:nvSpPr>
        <p:spPr>
          <a:xfrm>
            <a:off x="2606040" y="5102352"/>
            <a:ext cx="4023360" cy="320040"/>
          </a:xfrm>
          <a:prstGeom prst="rect">
            <a:avLst/>
          </a:prstGeom>
          <a:noFill/>
        </p:spPr>
        <p:txBody>
          <a:bodyPr wrap="square">
            <a:spAutoFit/>
          </a:bodyPr>
          <a:lstStyle/>
          <a:p>
            <a:pPr algn="l"/>
            <a:r>
              <a:rPr sz="1400" b="0">
                <a:solidFill>
                  <a:srgbClr val="FAF1DE"/>
                </a:solidFill>
                <a:latin typeface="Aptos"/>
              </a:rPr>
              <a:t>The International Book of Christmas Carols, 1963; revised 1980</a:t>
            </a:r>
          </a:p>
        </p:txBody>
      </p:sp>
      <p:sp>
        <p:nvSpPr>
          <p:cNvPr id="18" name="TextBox 17"/>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6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Historical Background</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A carol tradition shaped by Spanish-language Christmas and Epiphany song.</a:t>
            </a:r>
          </a:p>
        </p:txBody>
      </p:sp>
      <p:sp>
        <p:nvSpPr>
          <p:cNvPr id="5" name="TextBox 4"/>
          <p:cNvSpPr txBox="1"/>
          <p:nvPr/>
        </p:nvSpPr>
        <p:spPr>
          <a:xfrm>
            <a:off x="868680" y="1828800"/>
            <a:ext cx="6492240" cy="4480560"/>
          </a:xfrm>
          <a:prstGeom prst="rect">
            <a:avLst/>
          </a:prstGeom>
          <a:noFill/>
        </p:spPr>
        <p:txBody>
          <a:bodyPr wrap="square">
            <a:spAutoFit/>
          </a:bodyPr>
          <a:lstStyle/>
          <a:p>
            <a:pPr>
              <a:spcAft>
                <a:spcPts val="1000"/>
              </a:spcAft>
              <a:defRPr sz="2100">
                <a:solidFill>
                  <a:srgbClr val="FAF1DE"/>
                </a:solidFill>
                <a:latin typeface="Aptos"/>
              </a:defRPr>
            </a:pPr>
            <a:r>
              <a:t>The hymn comes from the Puerto Rican carol tradition and is known in Spanish as De Tierra Lejana Venimos.</a:t>
            </a:r>
          </a:p>
          <a:p>
            <a:pPr>
              <a:spcAft>
                <a:spcPts val="1000"/>
              </a:spcAft>
              <a:defRPr sz="2100">
                <a:solidFill>
                  <a:srgbClr val="FAF1DE"/>
                </a:solidFill>
                <a:latin typeface="Aptos"/>
              </a:defRPr>
            </a:pPr>
            <a:r>
              <a:t>George K. Evans and Walter Ehret helped bring the carol into English-language worship through a widely used Christmas carol collection.</a:t>
            </a:r>
          </a:p>
          <a:p>
            <a:pPr>
              <a:spcAft>
                <a:spcPts val="1000"/>
              </a:spcAft>
              <a:defRPr sz="2100">
                <a:solidFill>
                  <a:srgbClr val="FAF1DE"/>
                </a:solidFill>
                <a:latin typeface="Aptos"/>
              </a:defRPr>
            </a:pPr>
            <a:r>
              <a:t>The tune name ISLA DEL ENCANTO honors Puerto Rico’s beloved “island of enchantment” identity.</a:t>
            </a:r>
          </a:p>
          <a:p>
            <a:pPr>
              <a:spcAft>
                <a:spcPts val="1000"/>
              </a:spcAft>
              <a:defRPr sz="2100">
                <a:solidFill>
                  <a:srgbClr val="FAF1DE"/>
                </a:solidFill>
                <a:latin typeface="Aptos"/>
              </a:defRPr>
            </a:pPr>
            <a:r>
              <a:t>Its lively character gives Epiphany a sound of movement, joy, and shared praise.</a:t>
            </a:r>
          </a:p>
        </p:txBody>
      </p:sp>
      <p:sp>
        <p:nvSpPr>
          <p:cNvPr id="6" name="TextBox 5"/>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5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Why This Hymn Matters Today</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Epiphany is the Gospel crossing distance.</a:t>
            </a:r>
          </a:p>
        </p:txBody>
      </p:sp>
      <p:sp>
        <p:nvSpPr>
          <p:cNvPr id="5" name="TextBox 4"/>
          <p:cNvSpPr txBox="1"/>
          <p:nvPr/>
        </p:nvSpPr>
        <p:spPr>
          <a:xfrm>
            <a:off x="822960" y="1828800"/>
            <a:ext cx="6400800" cy="3749039"/>
          </a:xfrm>
          <a:prstGeom prst="rect">
            <a:avLst/>
          </a:prstGeom>
          <a:noFill/>
        </p:spPr>
        <p:txBody>
          <a:bodyPr wrap="square">
            <a:spAutoFit/>
          </a:bodyPr>
          <a:lstStyle/>
          <a:p>
            <a:pPr>
              <a:spcAft>
                <a:spcPts val="1000"/>
              </a:spcAft>
              <a:defRPr sz="2200">
                <a:solidFill>
                  <a:srgbClr val="FAF1DE"/>
                </a:solidFill>
                <a:latin typeface="Aptos"/>
              </a:defRPr>
            </a:pPr>
            <a:r>
              <a:t>It teaches worshipers to seek Christ with joyful persistence.</a:t>
            </a:r>
          </a:p>
          <a:p>
            <a:pPr>
              <a:spcAft>
                <a:spcPts val="1000"/>
              </a:spcAft>
              <a:defRPr sz="2200">
                <a:solidFill>
                  <a:srgbClr val="FAF1DE"/>
                </a:solidFill>
                <a:latin typeface="Aptos"/>
              </a:defRPr>
            </a:pPr>
            <a:r>
              <a:t>It gives the church a bright musical witness from Puerto Rican Christian song.</a:t>
            </a:r>
          </a:p>
          <a:p>
            <a:pPr>
              <a:spcAft>
                <a:spcPts val="1000"/>
              </a:spcAft>
              <a:defRPr sz="2200">
                <a:solidFill>
                  <a:srgbClr val="FAF1DE"/>
                </a:solidFill>
                <a:latin typeface="Aptos"/>
              </a:defRPr>
            </a:pPr>
            <a:r>
              <a:t>It reminds congregations that Christ’s light is not bounded by one people or place.</a:t>
            </a:r>
          </a:p>
          <a:p>
            <a:pPr>
              <a:spcAft>
                <a:spcPts val="1000"/>
              </a:spcAft>
              <a:defRPr sz="2200">
                <a:solidFill>
                  <a:srgbClr val="FAF1DE"/>
                </a:solidFill>
                <a:latin typeface="Aptos"/>
              </a:defRPr>
            </a:pPr>
            <a:r>
              <a:t>It joins Christmas wonder to mission, offering, and praise.</a:t>
            </a:r>
          </a:p>
        </p:txBody>
      </p:sp>
      <p:sp>
        <p:nvSpPr>
          <p:cNvPr id="6" name="Rounded Rectangle 5"/>
          <p:cNvSpPr/>
          <p:nvPr/>
        </p:nvSpPr>
        <p:spPr>
          <a:xfrm>
            <a:off x="8366760" y="1828800"/>
            <a:ext cx="5303520" cy="329184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732520" y="2148840"/>
            <a:ext cx="3474720" cy="365760"/>
          </a:xfrm>
          <a:prstGeom prst="rect">
            <a:avLst/>
          </a:prstGeom>
          <a:noFill/>
        </p:spPr>
        <p:txBody>
          <a:bodyPr wrap="square">
            <a:spAutoFit/>
          </a:bodyPr>
          <a:lstStyle/>
          <a:p>
            <a:pPr algn="l"/>
            <a:r>
              <a:rPr sz="1800" b="1">
                <a:solidFill>
                  <a:srgbClr val="EBB14B"/>
                </a:solidFill>
                <a:latin typeface="Aptos"/>
              </a:rPr>
              <a:t>Pastoral emphasis</a:t>
            </a:r>
          </a:p>
        </p:txBody>
      </p:sp>
      <p:sp>
        <p:nvSpPr>
          <p:cNvPr id="8" name="TextBox 7"/>
          <p:cNvSpPr txBox="1"/>
          <p:nvPr/>
        </p:nvSpPr>
        <p:spPr>
          <a:xfrm>
            <a:off x="8732520" y="2743200"/>
            <a:ext cx="4480560" cy="1234440"/>
          </a:xfrm>
          <a:prstGeom prst="rect">
            <a:avLst/>
          </a:prstGeom>
          <a:noFill/>
        </p:spPr>
        <p:txBody>
          <a:bodyPr wrap="square">
            <a:spAutoFit/>
          </a:bodyPr>
          <a:lstStyle/>
          <a:p>
            <a:pPr algn="l"/>
            <a:r>
              <a:rPr sz="2400" b="0">
                <a:solidFill>
                  <a:srgbClr val="FAF1DE"/>
                </a:solidFill>
                <a:latin typeface="Aptos"/>
              </a:rPr>
              <a:t>The Magi do not admire the star from a distance. They follow the light until they kneel before Christ.</a:t>
            </a:r>
          </a:p>
        </p:txBody>
      </p:sp>
      <p:sp>
        <p:nvSpPr>
          <p:cNvPr id="9" name="TextBox 8"/>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914400" y="2880360"/>
            <a:ext cx="7772400" cy="731520"/>
          </a:xfrm>
          <a:prstGeom prst="rect">
            <a:avLst/>
          </a:prstGeom>
          <a:noFill/>
        </p:spPr>
        <p:txBody>
          <a:bodyPr wrap="square">
            <a:spAutoFit/>
          </a:bodyPr>
          <a:lstStyle/>
          <a:p>
            <a:pPr algn="l"/>
            <a:r>
              <a:rPr sz="4000" b="1">
                <a:solidFill>
                  <a:srgbClr val="FAF1DE"/>
                </a:solidFill>
                <a:latin typeface="Georgia"/>
              </a:rPr>
              <a:t>Biblical Foundation</a:t>
            </a:r>
          </a:p>
        </p:txBody>
      </p:sp>
      <p:sp>
        <p:nvSpPr>
          <p:cNvPr id="4" name="TextBox 3"/>
          <p:cNvSpPr txBox="1"/>
          <p:nvPr/>
        </p:nvSpPr>
        <p:spPr>
          <a:xfrm>
            <a:off x="960120" y="3703320"/>
            <a:ext cx="8686800" cy="365760"/>
          </a:xfrm>
          <a:prstGeom prst="rect">
            <a:avLst/>
          </a:prstGeom>
          <a:noFill/>
        </p:spPr>
        <p:txBody>
          <a:bodyPr wrap="square">
            <a:spAutoFit/>
          </a:bodyPr>
          <a:lstStyle/>
          <a:p>
            <a:pPr algn="l"/>
            <a:r>
              <a:rPr sz="1800" b="0">
                <a:solidFill>
                  <a:srgbClr val="D2E0E2"/>
                </a:solidFill>
                <a:latin typeface="Aptos"/>
              </a:rPr>
              <a:t>Matthew 2 • Isaiah 60 • Psalm 72 • Luke 2</a:t>
            </a:r>
          </a:p>
        </p:txBody>
      </p:sp>
      <p:sp>
        <p:nvSpPr>
          <p:cNvPr id="5" name="TextBox 4"/>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texture.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Scripture Map</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The hymn follows the biblical arc from light to worship.</a:t>
            </a:r>
          </a:p>
        </p:txBody>
      </p:sp>
      <p:sp>
        <p:nvSpPr>
          <p:cNvPr id="5" name="Rounded Rectangle 4"/>
          <p:cNvSpPr/>
          <p:nvPr/>
        </p:nvSpPr>
        <p:spPr>
          <a:xfrm>
            <a:off x="822960" y="1691640"/>
            <a:ext cx="5989320" cy="114300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43000" y="1901952"/>
            <a:ext cx="1645920" cy="228600"/>
          </a:xfrm>
          <a:prstGeom prst="rect">
            <a:avLst/>
          </a:prstGeom>
          <a:noFill/>
        </p:spPr>
        <p:txBody>
          <a:bodyPr wrap="square">
            <a:spAutoFit/>
          </a:bodyPr>
          <a:lstStyle/>
          <a:p>
            <a:pPr algn="l"/>
            <a:r>
              <a:rPr sz="1300" b="1">
                <a:solidFill>
                  <a:srgbClr val="EBB14B"/>
                </a:solidFill>
                <a:latin typeface="Aptos"/>
              </a:rPr>
              <a:t>Matthew 2:1-2</a:t>
            </a:r>
          </a:p>
        </p:txBody>
      </p:sp>
      <p:sp>
        <p:nvSpPr>
          <p:cNvPr id="7" name="TextBox 6"/>
          <p:cNvSpPr txBox="1"/>
          <p:nvPr/>
        </p:nvSpPr>
        <p:spPr>
          <a:xfrm>
            <a:off x="2788920" y="1874520"/>
            <a:ext cx="3611880" cy="594360"/>
          </a:xfrm>
          <a:prstGeom prst="rect">
            <a:avLst/>
          </a:prstGeom>
          <a:noFill/>
        </p:spPr>
        <p:txBody>
          <a:bodyPr wrap="square">
            <a:spAutoFit/>
          </a:bodyPr>
          <a:lstStyle/>
          <a:p>
            <a:pPr algn="l"/>
            <a:r>
              <a:rPr sz="1500" b="0">
                <a:solidFill>
                  <a:srgbClr val="FAF1DE"/>
                </a:solidFill>
                <a:latin typeface="Aptos"/>
              </a:rPr>
              <a:t>The travelers see the star and come to worship the newborn King.</a:t>
            </a:r>
          </a:p>
        </p:txBody>
      </p:sp>
      <p:sp>
        <p:nvSpPr>
          <p:cNvPr id="8" name="Rounded Rectangle 7"/>
          <p:cNvSpPr/>
          <p:nvPr/>
        </p:nvSpPr>
        <p:spPr>
          <a:xfrm>
            <a:off x="7406640" y="1691640"/>
            <a:ext cx="5989320" cy="114300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26679" y="1901952"/>
            <a:ext cx="1645920" cy="228600"/>
          </a:xfrm>
          <a:prstGeom prst="rect">
            <a:avLst/>
          </a:prstGeom>
          <a:noFill/>
        </p:spPr>
        <p:txBody>
          <a:bodyPr wrap="square">
            <a:spAutoFit/>
          </a:bodyPr>
          <a:lstStyle/>
          <a:p>
            <a:pPr algn="l"/>
            <a:r>
              <a:rPr sz="1300" b="1">
                <a:solidFill>
                  <a:srgbClr val="EBB14B"/>
                </a:solidFill>
                <a:latin typeface="Aptos"/>
              </a:rPr>
              <a:t>Matthew 2:10-11</a:t>
            </a:r>
          </a:p>
        </p:txBody>
      </p:sp>
      <p:sp>
        <p:nvSpPr>
          <p:cNvPr id="10" name="TextBox 9"/>
          <p:cNvSpPr txBox="1"/>
          <p:nvPr/>
        </p:nvSpPr>
        <p:spPr>
          <a:xfrm>
            <a:off x="9372600" y="1874520"/>
            <a:ext cx="3611880" cy="594360"/>
          </a:xfrm>
          <a:prstGeom prst="rect">
            <a:avLst/>
          </a:prstGeom>
          <a:noFill/>
        </p:spPr>
        <p:txBody>
          <a:bodyPr wrap="square">
            <a:spAutoFit/>
          </a:bodyPr>
          <a:lstStyle/>
          <a:p>
            <a:pPr algn="l"/>
            <a:r>
              <a:rPr sz="1500" b="0">
                <a:solidFill>
                  <a:srgbClr val="FAF1DE"/>
                </a:solidFill>
                <a:latin typeface="Aptos"/>
              </a:rPr>
              <a:t>Joy leads to kneeling worship and the offering of gifts.</a:t>
            </a:r>
          </a:p>
        </p:txBody>
      </p:sp>
      <p:sp>
        <p:nvSpPr>
          <p:cNvPr id="11" name="Rounded Rectangle 10"/>
          <p:cNvSpPr/>
          <p:nvPr/>
        </p:nvSpPr>
        <p:spPr>
          <a:xfrm>
            <a:off x="822960" y="3291840"/>
            <a:ext cx="5989320" cy="114300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43000" y="3502152"/>
            <a:ext cx="1645920" cy="228600"/>
          </a:xfrm>
          <a:prstGeom prst="rect">
            <a:avLst/>
          </a:prstGeom>
          <a:noFill/>
        </p:spPr>
        <p:txBody>
          <a:bodyPr wrap="square">
            <a:spAutoFit/>
          </a:bodyPr>
          <a:lstStyle/>
          <a:p>
            <a:pPr algn="l"/>
            <a:r>
              <a:rPr sz="1300" b="1">
                <a:solidFill>
                  <a:srgbClr val="EBB14B"/>
                </a:solidFill>
                <a:latin typeface="Aptos"/>
              </a:rPr>
              <a:t>Isaiah 60:1, 6</a:t>
            </a:r>
          </a:p>
        </p:txBody>
      </p:sp>
      <p:sp>
        <p:nvSpPr>
          <p:cNvPr id="13" name="TextBox 12"/>
          <p:cNvSpPr txBox="1"/>
          <p:nvPr/>
        </p:nvSpPr>
        <p:spPr>
          <a:xfrm>
            <a:off x="2788920" y="3474720"/>
            <a:ext cx="3611880" cy="594360"/>
          </a:xfrm>
          <a:prstGeom prst="rect">
            <a:avLst/>
          </a:prstGeom>
          <a:noFill/>
        </p:spPr>
        <p:txBody>
          <a:bodyPr wrap="square">
            <a:spAutoFit/>
          </a:bodyPr>
          <a:lstStyle/>
          <a:p>
            <a:pPr algn="l"/>
            <a:r>
              <a:rPr sz="1500" b="0">
                <a:solidFill>
                  <a:srgbClr val="FAF1DE"/>
                </a:solidFill>
                <a:latin typeface="Aptos"/>
              </a:rPr>
              <a:t>God’s light rises, and the nations bring praise and treasure.</a:t>
            </a:r>
          </a:p>
        </p:txBody>
      </p:sp>
      <p:sp>
        <p:nvSpPr>
          <p:cNvPr id="14" name="Rounded Rectangle 13"/>
          <p:cNvSpPr/>
          <p:nvPr/>
        </p:nvSpPr>
        <p:spPr>
          <a:xfrm>
            <a:off x="7406640" y="3291840"/>
            <a:ext cx="5989320" cy="114300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726679" y="3502152"/>
            <a:ext cx="1645920" cy="228600"/>
          </a:xfrm>
          <a:prstGeom prst="rect">
            <a:avLst/>
          </a:prstGeom>
          <a:noFill/>
        </p:spPr>
        <p:txBody>
          <a:bodyPr wrap="square">
            <a:spAutoFit/>
          </a:bodyPr>
          <a:lstStyle/>
          <a:p>
            <a:pPr algn="l"/>
            <a:r>
              <a:rPr sz="1300" b="1">
                <a:solidFill>
                  <a:srgbClr val="EBB14B"/>
                </a:solidFill>
                <a:latin typeface="Aptos"/>
              </a:rPr>
              <a:t>Psalm 72:10-11</a:t>
            </a:r>
          </a:p>
        </p:txBody>
      </p:sp>
      <p:sp>
        <p:nvSpPr>
          <p:cNvPr id="16" name="TextBox 15"/>
          <p:cNvSpPr txBox="1"/>
          <p:nvPr/>
        </p:nvSpPr>
        <p:spPr>
          <a:xfrm>
            <a:off x="9372600" y="3474720"/>
            <a:ext cx="3611880" cy="594360"/>
          </a:xfrm>
          <a:prstGeom prst="rect">
            <a:avLst/>
          </a:prstGeom>
          <a:noFill/>
        </p:spPr>
        <p:txBody>
          <a:bodyPr wrap="square">
            <a:spAutoFit/>
          </a:bodyPr>
          <a:lstStyle/>
          <a:p>
            <a:pPr algn="l"/>
            <a:r>
              <a:rPr sz="1500" b="0">
                <a:solidFill>
                  <a:srgbClr val="FAF1DE"/>
                </a:solidFill>
                <a:latin typeface="Aptos"/>
              </a:rPr>
              <a:t>Distant peoples honor the Lord’s anointed King.</a:t>
            </a:r>
          </a:p>
        </p:txBody>
      </p:sp>
      <p:sp>
        <p:nvSpPr>
          <p:cNvPr id="17" name="Rounded Rectangle 16"/>
          <p:cNvSpPr/>
          <p:nvPr/>
        </p:nvSpPr>
        <p:spPr>
          <a:xfrm>
            <a:off x="822960" y="4892040"/>
            <a:ext cx="5989320" cy="1143000"/>
          </a:xfrm>
          <a:prstGeom prst="roundRect">
            <a:avLst/>
          </a:prstGeom>
          <a:solidFill>
            <a:srgbClr val="0A1F32"/>
          </a:solidFill>
          <a:ln>
            <a:solidFill>
              <a:srgbClr val="EBB1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143000" y="5102352"/>
            <a:ext cx="1645920" cy="228600"/>
          </a:xfrm>
          <a:prstGeom prst="rect">
            <a:avLst/>
          </a:prstGeom>
          <a:noFill/>
        </p:spPr>
        <p:txBody>
          <a:bodyPr wrap="square">
            <a:spAutoFit/>
          </a:bodyPr>
          <a:lstStyle/>
          <a:p>
            <a:pPr algn="l"/>
            <a:r>
              <a:rPr sz="1300" b="1">
                <a:solidFill>
                  <a:srgbClr val="EBB14B"/>
                </a:solidFill>
                <a:latin typeface="Aptos"/>
              </a:rPr>
              <a:t>Luke 2:14</a:t>
            </a:r>
          </a:p>
        </p:txBody>
      </p:sp>
      <p:sp>
        <p:nvSpPr>
          <p:cNvPr id="19" name="TextBox 18"/>
          <p:cNvSpPr txBox="1"/>
          <p:nvPr/>
        </p:nvSpPr>
        <p:spPr>
          <a:xfrm>
            <a:off x="2788920" y="5074920"/>
            <a:ext cx="3611880" cy="594360"/>
          </a:xfrm>
          <a:prstGeom prst="rect">
            <a:avLst/>
          </a:prstGeom>
          <a:noFill/>
        </p:spPr>
        <p:txBody>
          <a:bodyPr wrap="square">
            <a:spAutoFit/>
          </a:bodyPr>
          <a:lstStyle/>
          <a:p>
            <a:pPr algn="l"/>
            <a:r>
              <a:rPr sz="1500" b="0">
                <a:solidFill>
                  <a:srgbClr val="FAF1DE"/>
                </a:solidFill>
                <a:latin typeface="Aptos"/>
              </a:rPr>
              <a:t>The birth of Christ brings glory to God and peace on earth.</a:t>
            </a:r>
          </a:p>
        </p:txBody>
      </p:sp>
      <p:sp>
        <p:nvSpPr>
          <p:cNvPr id="20" name="TextBox 19"/>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868680" y="2514600"/>
            <a:ext cx="4572000" cy="320040"/>
          </a:xfrm>
          <a:prstGeom prst="rect">
            <a:avLst/>
          </a:prstGeom>
          <a:noFill/>
        </p:spPr>
        <p:txBody>
          <a:bodyPr wrap="square">
            <a:spAutoFit/>
          </a:bodyPr>
          <a:lstStyle/>
          <a:p>
            <a:pPr algn="l"/>
            <a:r>
              <a:rPr sz="1800" b="1">
                <a:solidFill>
                  <a:srgbClr val="EBB14B"/>
                </a:solidFill>
                <a:latin typeface="Aptos"/>
              </a:rPr>
              <a:t>Hymn Movement 1</a:t>
            </a:r>
          </a:p>
        </p:txBody>
      </p:sp>
      <p:sp>
        <p:nvSpPr>
          <p:cNvPr id="4" name="TextBox 3"/>
          <p:cNvSpPr txBox="1"/>
          <p:nvPr/>
        </p:nvSpPr>
        <p:spPr>
          <a:xfrm>
            <a:off x="868680" y="2926080"/>
            <a:ext cx="7863840" cy="640080"/>
          </a:xfrm>
          <a:prstGeom prst="rect">
            <a:avLst/>
          </a:prstGeom>
          <a:noFill/>
        </p:spPr>
        <p:txBody>
          <a:bodyPr wrap="square">
            <a:spAutoFit/>
          </a:bodyPr>
          <a:lstStyle/>
          <a:p>
            <a:pPr algn="l"/>
            <a:r>
              <a:rPr sz="3800" b="1">
                <a:solidFill>
                  <a:srgbClr val="FAF1DE"/>
                </a:solidFill>
                <a:latin typeface="Georgia"/>
              </a:rPr>
              <a:t>A Journey Toward Christ</a:t>
            </a:r>
          </a:p>
        </p:txBody>
      </p:sp>
      <p:sp>
        <p:nvSpPr>
          <p:cNvPr id="5" name="TextBox 4"/>
          <p:cNvSpPr txBox="1"/>
          <p:nvPr/>
        </p:nvSpPr>
        <p:spPr>
          <a:xfrm>
            <a:off x="896112" y="3703320"/>
            <a:ext cx="7498079" cy="731520"/>
          </a:xfrm>
          <a:prstGeom prst="rect">
            <a:avLst/>
          </a:prstGeom>
          <a:noFill/>
        </p:spPr>
        <p:txBody>
          <a:bodyPr wrap="square">
            <a:spAutoFit/>
          </a:bodyPr>
          <a:lstStyle/>
          <a:p>
            <a:pPr algn="l"/>
            <a:r>
              <a:rPr sz="2200" b="0">
                <a:solidFill>
                  <a:srgbClr val="D2E0E2"/>
                </a:solidFill>
                <a:latin typeface="Aptos"/>
              </a:rPr>
              <a:t>The hymn begins with distance, travel, and seeking. The star does not end the journey; it guides worshipers to the Savior.</a:t>
            </a:r>
          </a:p>
        </p:txBody>
      </p:sp>
      <p:sp>
        <p:nvSpPr>
          <p:cNvPr id="6" name="TextBox 5"/>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texture.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658368" y="475488"/>
            <a:ext cx="10789920" cy="594360"/>
          </a:xfrm>
          <a:prstGeom prst="rect">
            <a:avLst/>
          </a:prstGeom>
          <a:noFill/>
        </p:spPr>
        <p:txBody>
          <a:bodyPr wrap="square">
            <a:spAutoFit/>
          </a:bodyPr>
          <a:lstStyle/>
          <a:p>
            <a:pPr algn="l"/>
            <a:r>
              <a:rPr sz="3000" b="1">
                <a:solidFill>
                  <a:srgbClr val="FAF1DE"/>
                </a:solidFill>
                <a:latin typeface="Aptos"/>
              </a:rPr>
              <a:t>Movement 1: Seeking the Savior</a:t>
            </a:r>
          </a:p>
        </p:txBody>
      </p:sp>
      <p:sp>
        <p:nvSpPr>
          <p:cNvPr id="4" name="TextBox 3"/>
          <p:cNvSpPr txBox="1"/>
          <p:nvPr/>
        </p:nvSpPr>
        <p:spPr>
          <a:xfrm>
            <a:off x="685800" y="1078992"/>
            <a:ext cx="10972800" cy="320040"/>
          </a:xfrm>
          <a:prstGeom prst="rect">
            <a:avLst/>
          </a:prstGeom>
          <a:noFill/>
        </p:spPr>
        <p:txBody>
          <a:bodyPr wrap="square">
            <a:spAutoFit/>
          </a:bodyPr>
          <a:lstStyle/>
          <a:p>
            <a:pPr algn="l"/>
            <a:r>
              <a:rPr sz="1400" b="0">
                <a:solidFill>
                  <a:srgbClr val="D2E0E2"/>
                </a:solidFill>
                <a:latin typeface="Aptos"/>
              </a:rPr>
              <a:t>Distance becomes discipleship when the light is followed.</a:t>
            </a:r>
          </a:p>
        </p:txBody>
      </p:sp>
      <p:pic>
        <p:nvPicPr>
          <p:cNvPr id="5" name="Picture 4" descr="bg2.jpg"/>
          <p:cNvPicPr>
            <a:picLocks noChangeAspect="1"/>
          </p:cNvPicPr>
          <p:nvPr/>
        </p:nvPicPr>
        <p:blipFill>
          <a:blip r:embed="rId3"/>
          <a:stretch>
            <a:fillRect/>
          </a:stretch>
        </p:blipFill>
        <p:spPr>
          <a:xfrm>
            <a:off x="731520" y="1600200"/>
            <a:ext cx="5852160" cy="4297680"/>
          </a:xfrm>
          <a:prstGeom prst="rect">
            <a:avLst/>
          </a:prstGeom>
        </p:spPr>
      </p:pic>
      <p:sp>
        <p:nvSpPr>
          <p:cNvPr id="6" name="TextBox 5"/>
          <p:cNvSpPr txBox="1"/>
          <p:nvPr/>
        </p:nvSpPr>
        <p:spPr>
          <a:xfrm>
            <a:off x="6995160" y="1828800"/>
            <a:ext cx="6583680" cy="4023360"/>
          </a:xfrm>
          <a:prstGeom prst="rect">
            <a:avLst/>
          </a:prstGeom>
          <a:noFill/>
        </p:spPr>
        <p:txBody>
          <a:bodyPr wrap="square">
            <a:spAutoFit/>
          </a:bodyPr>
          <a:lstStyle/>
          <a:p>
            <a:pPr>
              <a:spcAft>
                <a:spcPts val="1000"/>
              </a:spcAft>
              <a:defRPr sz="2000">
                <a:solidFill>
                  <a:srgbClr val="FAF1DE"/>
                </a:solidFill>
                <a:latin typeface="Aptos"/>
              </a:defRPr>
            </a:pPr>
            <a:r>
              <a:t>The travelers represent reverent seeking rather than casual curiosity.</a:t>
            </a:r>
          </a:p>
          <a:p>
            <a:pPr>
              <a:spcAft>
                <a:spcPts val="1000"/>
              </a:spcAft>
              <a:defRPr sz="2000">
                <a:solidFill>
                  <a:srgbClr val="FAF1DE"/>
                </a:solidFill>
                <a:latin typeface="Aptos"/>
              </a:defRPr>
            </a:pPr>
            <a:r>
              <a:t>Their journey turns longing into action and attention into worship.</a:t>
            </a:r>
          </a:p>
          <a:p>
            <a:pPr>
              <a:spcAft>
                <a:spcPts val="1000"/>
              </a:spcAft>
              <a:defRPr sz="2000">
                <a:solidFill>
                  <a:srgbClr val="FAF1DE"/>
                </a:solidFill>
                <a:latin typeface="Aptos"/>
              </a:defRPr>
            </a:pPr>
            <a:r>
              <a:t>Matthew 2 frames the star as a summons to honor the King.</a:t>
            </a:r>
          </a:p>
          <a:p>
            <a:pPr>
              <a:spcAft>
                <a:spcPts val="1000"/>
              </a:spcAft>
              <a:defRPr sz="2000">
                <a:solidFill>
                  <a:srgbClr val="FAF1DE"/>
                </a:solidFill>
                <a:latin typeface="Aptos"/>
              </a:defRPr>
            </a:pPr>
            <a:r>
              <a:t>Teaching emphasis: faith often begins with a grace-given light that must be followed.</a:t>
            </a:r>
          </a:p>
        </p:txBody>
      </p:sp>
      <p:sp>
        <p:nvSpPr>
          <p:cNvPr id="7" name="TextBox 6"/>
          <p:cNvSpPr txBox="1"/>
          <p:nvPr/>
        </p:nvSpPr>
        <p:spPr>
          <a:xfrm>
            <a:off x="457200" y="7845552"/>
            <a:ext cx="13716000" cy="201168"/>
          </a:xfrm>
          <a:prstGeom prst="rect">
            <a:avLst/>
          </a:prstGeom>
          <a:noFill/>
        </p:spPr>
        <p:txBody>
          <a:bodyPr wrap="none">
            <a:spAutoFit/>
          </a:bodyPr>
          <a:lstStyle/>
          <a:p>
            <a:pPr algn="r"/>
            <a:r>
              <a:rPr sz="800">
                <a:solidFill>
                  <a:srgbClr val="FAF1DE"/>
                </a:solidFill>
                <a:latin typeface="Aptos"/>
              </a:rP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a Distant Home Teaching Guide</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