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annunciation_star.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868680"/>
            <a:ext cx="5852160" cy="4389120"/>
          </a:xfrm>
          <a:prstGeom prst="roundRect">
            <a:avLst/>
          </a:prstGeom>
          <a:solidFill>
            <a:srgbClr val="080E1C"/>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1234440"/>
            <a:ext cx="5303520" cy="1325880"/>
          </a:xfrm>
          <a:prstGeom prst="rect">
            <a:avLst/>
          </a:prstGeom>
          <a:noFill/>
        </p:spPr>
        <p:txBody>
          <a:bodyPr wrap="none">
            <a:spAutoFit/>
          </a:bodyPr>
          <a:lstStyle/>
          <a:p>
            <a:r>
              <a:rPr sz="4400" b="1">
                <a:solidFill>
                  <a:srgbClr val="FFF6E2"/>
                </a:solidFill>
                <a:latin typeface="Georgia"/>
              </a:rPr>
              <a:t>Gabriel's Message</a:t>
            </a:r>
          </a:p>
          <a:p>
            <a:r>
              <a:rPr sz="1800">
                <a:solidFill>
                  <a:srgbClr val="FFDE97"/>
                </a:solidFill>
                <a:latin typeface="Aptos"/>
              </a:rPr>
              <a:t>An Advent carol of annunciation, grace, and holy obedience</a:t>
            </a:r>
          </a:p>
          <a:p>
            <a:pPr>
              <a:spcBef>
                <a:spcPts val="1400"/>
              </a:spcBef>
            </a:pPr>
            <a:r>
              <a:rPr sz="1250">
                <a:solidFill>
                  <a:srgbClr val="FFF6E2"/>
                </a:solidFill>
                <a:latin typeface="Aptos"/>
              </a:rPr>
              <a:t>First line: The angel Gabriel from heaven came | English paraphrase: Sabine Baring-Gould | Tune: GABRIEL'S MESSAGE</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Hymn Movement 3</a:t>
            </a:r>
          </a:p>
          <a:p>
            <a:pPr>
              <a:spcBef>
                <a:spcPts val="300"/>
              </a:spcBef>
            </a:pPr>
            <a:r>
              <a:rPr sz="1500">
                <a:solidFill>
                  <a:srgbClr val="FFDE97"/>
                </a:solidFill>
                <a:latin typeface="Aptos"/>
              </a:rPr>
              <a:t>The child is Jesus, Son of God, Immanuel</a:t>
            </a:r>
          </a:p>
        </p:txBody>
      </p:sp>
      <p:sp>
        <p:nvSpPr>
          <p:cNvPr id="4" name="TextBox 3"/>
          <p:cNvSpPr txBox="1"/>
          <p:nvPr/>
        </p:nvSpPr>
        <p:spPr>
          <a:xfrm>
            <a:off x="777240" y="1554480"/>
            <a:ext cx="5669280" cy="4206240"/>
          </a:xfrm>
          <a:prstGeom prst="rect">
            <a:avLst/>
          </a:prstGeom>
          <a:noFill/>
        </p:spPr>
        <p:txBody>
          <a:bodyPr wrap="square" lIns="73152" rIns="73152" tIns="18288">
            <a:spAutoFit/>
          </a:bodyPr>
          <a:lstStyle/>
          <a:p>
            <a:pPr>
              <a:lnSpc>
                <a:spcPct val="105000"/>
              </a:lnSpc>
              <a:spcAft>
                <a:spcPts val="800"/>
              </a:spcAft>
            </a:pPr>
            <a:r>
              <a:rPr sz="1800">
                <a:solidFill>
                  <a:srgbClr val="FFF6E2"/>
                </a:solidFill>
                <a:latin typeface="Aptos"/>
              </a:rPr>
              <a:t>The message points beyond birth to identity: the child is holy, sent by God, and given for salvation.</a:t>
            </a:r>
          </a:p>
          <a:p>
            <a:pPr>
              <a:lnSpc>
                <a:spcPct val="105000"/>
              </a:lnSpc>
              <a:spcAft>
                <a:spcPts val="800"/>
              </a:spcAft>
            </a:pPr>
            <a:r>
              <a:rPr sz="1800">
                <a:solidFill>
                  <a:srgbClr val="FFF6E2"/>
                </a:solidFill>
                <a:latin typeface="Aptos"/>
              </a:rPr>
              <a:t>Luke 1 and Matthew 1 teach that Christmas means God with us, not merely God watching from a distance.</a:t>
            </a:r>
          </a:p>
          <a:p>
            <a:pPr>
              <a:lnSpc>
                <a:spcPct val="105000"/>
              </a:lnSpc>
              <a:spcAft>
                <a:spcPts val="800"/>
              </a:spcAft>
            </a:pPr>
            <a:r>
              <a:rPr sz="1800">
                <a:solidFill>
                  <a:srgbClr val="FFF6E2"/>
                </a:solidFill>
                <a:latin typeface="Aptos"/>
              </a:rPr>
              <a:t>Teaching emphasis: the carol’s tenderness rests on strong Christology.</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Hymn Movement 4</a:t>
            </a:r>
          </a:p>
          <a:p>
            <a:pPr>
              <a:spcBef>
                <a:spcPts val="300"/>
              </a:spcBef>
            </a:pPr>
            <a:r>
              <a:rPr sz="1500">
                <a:solidFill>
                  <a:srgbClr val="FFDE97"/>
                </a:solidFill>
                <a:latin typeface="Aptos"/>
              </a:rPr>
              <a:t>Mary receives the word of the Lord</a:t>
            </a:r>
          </a:p>
        </p:txBody>
      </p:sp>
      <p:sp>
        <p:nvSpPr>
          <p:cNvPr id="4" name="TextBox 3"/>
          <p:cNvSpPr txBox="1"/>
          <p:nvPr/>
        </p:nvSpPr>
        <p:spPr>
          <a:xfrm>
            <a:off x="777240" y="1554480"/>
            <a:ext cx="5669280" cy="4206240"/>
          </a:xfrm>
          <a:prstGeom prst="rect">
            <a:avLst/>
          </a:prstGeom>
          <a:noFill/>
        </p:spPr>
        <p:txBody>
          <a:bodyPr wrap="square" lIns="73152" rIns="73152" tIns="18288">
            <a:spAutoFit/>
          </a:bodyPr>
          <a:lstStyle/>
          <a:p>
            <a:pPr>
              <a:lnSpc>
                <a:spcPct val="105000"/>
              </a:lnSpc>
              <a:spcAft>
                <a:spcPts val="800"/>
              </a:spcAft>
            </a:pPr>
            <a:r>
              <a:rPr sz="1800">
                <a:solidFill>
                  <a:srgbClr val="FFF6E2"/>
                </a:solidFill>
                <a:latin typeface="Aptos"/>
              </a:rPr>
              <a:t>Mary’s answer is humble, courageous trust. She does not control the promise; she receives it.</a:t>
            </a:r>
          </a:p>
          <a:p>
            <a:pPr>
              <a:lnSpc>
                <a:spcPct val="105000"/>
              </a:lnSpc>
              <a:spcAft>
                <a:spcPts val="800"/>
              </a:spcAft>
            </a:pPr>
            <a:r>
              <a:rPr sz="1800">
                <a:solidFill>
                  <a:srgbClr val="FFF6E2"/>
                </a:solidFill>
                <a:latin typeface="Aptos"/>
              </a:rPr>
              <a:t>Her obedience is not passive indifference. It is faithful surrender to God’s saving purpose.</a:t>
            </a:r>
          </a:p>
          <a:p>
            <a:pPr>
              <a:lnSpc>
                <a:spcPct val="105000"/>
              </a:lnSpc>
              <a:spcAft>
                <a:spcPts val="800"/>
              </a:spcAft>
            </a:pPr>
            <a:r>
              <a:rPr sz="1800">
                <a:solidFill>
                  <a:srgbClr val="FFF6E2"/>
                </a:solidFill>
                <a:latin typeface="Aptos"/>
              </a:rPr>
              <a:t>Teaching emphasis: Christian faith says yes to God because God has first spoken grace.</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Hymn Movement 5</a:t>
            </a:r>
          </a:p>
          <a:p>
            <a:pPr>
              <a:spcBef>
                <a:spcPts val="300"/>
              </a:spcBef>
            </a:pPr>
            <a:r>
              <a:rPr sz="1500">
                <a:solidFill>
                  <a:srgbClr val="FFDE97"/>
                </a:solidFill>
                <a:latin typeface="Aptos"/>
              </a:rPr>
              <a:t>The church turns announcement into praise</a:t>
            </a:r>
          </a:p>
        </p:txBody>
      </p:sp>
      <p:sp>
        <p:nvSpPr>
          <p:cNvPr id="4" name="TextBox 3"/>
          <p:cNvSpPr txBox="1"/>
          <p:nvPr/>
        </p:nvSpPr>
        <p:spPr>
          <a:xfrm>
            <a:off x="777240" y="1554480"/>
            <a:ext cx="5806440" cy="4206240"/>
          </a:xfrm>
          <a:prstGeom prst="rect">
            <a:avLst/>
          </a:prstGeom>
          <a:noFill/>
        </p:spPr>
        <p:txBody>
          <a:bodyPr wrap="square" lIns="73152" rIns="73152" tIns="18288">
            <a:spAutoFit/>
          </a:bodyPr>
          <a:lstStyle/>
          <a:p>
            <a:pPr>
              <a:lnSpc>
                <a:spcPct val="105000"/>
              </a:lnSpc>
              <a:spcAft>
                <a:spcPts val="800"/>
              </a:spcAft>
            </a:pPr>
            <a:r>
              <a:rPr sz="1800">
                <a:solidFill>
                  <a:srgbClr val="FFF6E2"/>
                </a:solidFill>
                <a:latin typeface="Aptos"/>
              </a:rPr>
              <a:t>The carol moves from Gabriel’s message to congregational confession. What heaven announces, the church sings.</a:t>
            </a:r>
          </a:p>
          <a:p>
            <a:pPr>
              <a:lnSpc>
                <a:spcPct val="105000"/>
              </a:lnSpc>
              <a:spcAft>
                <a:spcPts val="800"/>
              </a:spcAft>
            </a:pPr>
            <a:r>
              <a:rPr sz="1800">
                <a:solidFill>
                  <a:srgbClr val="FFF6E2"/>
                </a:solidFill>
                <a:latin typeface="Aptos"/>
              </a:rPr>
              <a:t>Mary’s praise in Luke 1 shows that the promise of Christ leads not only to obedience but also to worship.</a:t>
            </a:r>
          </a:p>
          <a:p>
            <a:pPr>
              <a:lnSpc>
                <a:spcPct val="105000"/>
              </a:lnSpc>
              <a:spcAft>
                <a:spcPts val="800"/>
              </a:spcAft>
            </a:pPr>
            <a:r>
              <a:rPr sz="1800">
                <a:solidFill>
                  <a:srgbClr val="FFF6E2"/>
                </a:solidFill>
                <a:latin typeface="Aptos"/>
              </a:rPr>
              <a:t>Teaching emphasis: Advent singing is proclamation shaped as praise.</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essenger_ligh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Theological Themes</a:t>
            </a:r>
          </a:p>
          <a:p>
            <a:pPr>
              <a:spcBef>
                <a:spcPts val="300"/>
              </a:spcBef>
            </a:pPr>
            <a:r>
              <a:rPr sz="1500">
                <a:solidFill>
                  <a:srgbClr val="FFDE97"/>
                </a:solidFill>
                <a:latin typeface="Aptos"/>
              </a:rPr>
              <a:t>Six threads for teaching and discussion</a:t>
            </a:r>
          </a:p>
        </p:txBody>
      </p:sp>
      <p:sp>
        <p:nvSpPr>
          <p:cNvPr id="4" name="Rounded Rectangle 3"/>
          <p:cNvSpPr/>
          <p:nvPr/>
        </p:nvSpPr>
        <p:spPr>
          <a:xfrm>
            <a:off x="685800" y="1600200"/>
            <a:ext cx="3337560" cy="1508760"/>
          </a:xfrm>
          <a:prstGeom prst="roundRect">
            <a:avLst/>
          </a:prstGeom>
          <a:solidFill>
            <a:srgbClr val="121C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828800"/>
            <a:ext cx="2880360" cy="960120"/>
          </a:xfrm>
          <a:prstGeom prst="rect">
            <a:avLst/>
          </a:prstGeom>
          <a:noFill/>
        </p:spPr>
        <p:txBody>
          <a:bodyPr wrap="square">
            <a:spAutoFit/>
          </a:bodyPr>
          <a:lstStyle/>
          <a:p>
            <a:r>
              <a:rPr sz="1800" b="1">
                <a:solidFill>
                  <a:srgbClr val="FFDE97"/>
                </a:solidFill>
                <a:latin typeface="Georgia"/>
              </a:rPr>
              <a:t>Incarnation</a:t>
            </a:r>
          </a:p>
          <a:p>
            <a:r>
              <a:rPr sz="1250">
                <a:solidFill>
                  <a:srgbClr val="FFF6E2"/>
                </a:solidFill>
                <a:latin typeface="Aptos"/>
              </a:rPr>
              <a:t>The Son of God comes in human life.</a:t>
            </a:r>
          </a:p>
        </p:txBody>
      </p:sp>
      <p:sp>
        <p:nvSpPr>
          <p:cNvPr id="6" name="Rounded Rectangle 5"/>
          <p:cNvSpPr/>
          <p:nvPr/>
        </p:nvSpPr>
        <p:spPr>
          <a:xfrm>
            <a:off x="4480560" y="1600200"/>
            <a:ext cx="3337560" cy="1508760"/>
          </a:xfrm>
          <a:prstGeom prst="roundRect">
            <a:avLst/>
          </a:prstGeom>
          <a:solidFill>
            <a:srgbClr val="121C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09160" y="1828800"/>
            <a:ext cx="2880360" cy="960120"/>
          </a:xfrm>
          <a:prstGeom prst="rect">
            <a:avLst/>
          </a:prstGeom>
          <a:noFill/>
        </p:spPr>
        <p:txBody>
          <a:bodyPr wrap="square">
            <a:spAutoFit/>
          </a:bodyPr>
          <a:lstStyle/>
          <a:p>
            <a:r>
              <a:rPr sz="1800" b="1">
                <a:solidFill>
                  <a:srgbClr val="FFDE97"/>
                </a:solidFill>
                <a:latin typeface="Georgia"/>
              </a:rPr>
              <a:t>Grace</a:t>
            </a:r>
          </a:p>
          <a:p>
            <a:r>
              <a:rPr sz="1250">
                <a:solidFill>
                  <a:srgbClr val="FFF6E2"/>
                </a:solidFill>
                <a:latin typeface="Aptos"/>
              </a:rPr>
              <a:t>God acts before human response.</a:t>
            </a:r>
          </a:p>
        </p:txBody>
      </p:sp>
      <p:sp>
        <p:nvSpPr>
          <p:cNvPr id="8" name="Rounded Rectangle 7"/>
          <p:cNvSpPr/>
          <p:nvPr/>
        </p:nvSpPr>
        <p:spPr>
          <a:xfrm>
            <a:off x="8275320" y="1600200"/>
            <a:ext cx="3337560" cy="1508760"/>
          </a:xfrm>
          <a:prstGeom prst="roundRect">
            <a:avLst/>
          </a:prstGeom>
          <a:solidFill>
            <a:srgbClr val="121C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503920" y="1828800"/>
            <a:ext cx="2880360" cy="960120"/>
          </a:xfrm>
          <a:prstGeom prst="rect">
            <a:avLst/>
          </a:prstGeom>
          <a:noFill/>
        </p:spPr>
        <p:txBody>
          <a:bodyPr wrap="square">
            <a:spAutoFit/>
          </a:bodyPr>
          <a:lstStyle/>
          <a:p>
            <a:r>
              <a:rPr sz="1800" b="1">
                <a:solidFill>
                  <a:srgbClr val="FFDE97"/>
                </a:solidFill>
                <a:latin typeface="Georgia"/>
              </a:rPr>
              <a:t>Obedience</a:t>
            </a:r>
          </a:p>
          <a:p>
            <a:r>
              <a:rPr sz="1250">
                <a:solidFill>
                  <a:srgbClr val="FFF6E2"/>
                </a:solidFill>
                <a:latin typeface="Aptos"/>
              </a:rPr>
              <a:t>Faith receives and answers the word.</a:t>
            </a:r>
          </a:p>
        </p:txBody>
      </p:sp>
      <p:sp>
        <p:nvSpPr>
          <p:cNvPr id="10" name="Rounded Rectangle 9"/>
          <p:cNvSpPr/>
          <p:nvPr/>
        </p:nvSpPr>
        <p:spPr>
          <a:xfrm>
            <a:off x="685800" y="3520440"/>
            <a:ext cx="3337560" cy="1508760"/>
          </a:xfrm>
          <a:prstGeom prst="roundRect">
            <a:avLst/>
          </a:prstGeom>
          <a:solidFill>
            <a:srgbClr val="121C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14400" y="3749039"/>
            <a:ext cx="2880360" cy="960120"/>
          </a:xfrm>
          <a:prstGeom prst="rect">
            <a:avLst/>
          </a:prstGeom>
          <a:noFill/>
        </p:spPr>
        <p:txBody>
          <a:bodyPr wrap="square">
            <a:spAutoFit/>
          </a:bodyPr>
          <a:lstStyle/>
          <a:p>
            <a:r>
              <a:rPr sz="1800" b="1">
                <a:solidFill>
                  <a:srgbClr val="FFDE97"/>
                </a:solidFill>
                <a:latin typeface="Georgia"/>
              </a:rPr>
              <a:t>Mary</a:t>
            </a:r>
          </a:p>
          <a:p>
            <a:r>
              <a:rPr sz="1250">
                <a:solidFill>
                  <a:srgbClr val="FFF6E2"/>
                </a:solidFill>
                <a:latin typeface="Aptos"/>
              </a:rPr>
              <a:t>A servant honored by God’s calling.</a:t>
            </a:r>
          </a:p>
        </p:txBody>
      </p:sp>
      <p:sp>
        <p:nvSpPr>
          <p:cNvPr id="12" name="Rounded Rectangle 11"/>
          <p:cNvSpPr/>
          <p:nvPr/>
        </p:nvSpPr>
        <p:spPr>
          <a:xfrm>
            <a:off x="4480560" y="3520440"/>
            <a:ext cx="3337560" cy="1508760"/>
          </a:xfrm>
          <a:prstGeom prst="roundRect">
            <a:avLst/>
          </a:prstGeom>
          <a:solidFill>
            <a:srgbClr val="121C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709160" y="3749039"/>
            <a:ext cx="2880360" cy="960120"/>
          </a:xfrm>
          <a:prstGeom prst="rect">
            <a:avLst/>
          </a:prstGeom>
          <a:noFill/>
        </p:spPr>
        <p:txBody>
          <a:bodyPr wrap="square">
            <a:spAutoFit/>
          </a:bodyPr>
          <a:lstStyle/>
          <a:p>
            <a:r>
              <a:rPr sz="1800" b="1">
                <a:solidFill>
                  <a:srgbClr val="FFDE97"/>
                </a:solidFill>
                <a:latin typeface="Georgia"/>
              </a:rPr>
              <a:t>Emmanuel</a:t>
            </a:r>
          </a:p>
          <a:p>
            <a:r>
              <a:rPr sz="1250">
                <a:solidFill>
                  <a:srgbClr val="FFF6E2"/>
                </a:solidFill>
                <a:latin typeface="Aptos"/>
              </a:rPr>
              <a:t>God is with us in Christ.</a:t>
            </a:r>
          </a:p>
        </p:txBody>
      </p:sp>
      <p:sp>
        <p:nvSpPr>
          <p:cNvPr id="14" name="Rounded Rectangle 13"/>
          <p:cNvSpPr/>
          <p:nvPr/>
        </p:nvSpPr>
        <p:spPr>
          <a:xfrm>
            <a:off x="8275320" y="3520440"/>
            <a:ext cx="3337560" cy="1508760"/>
          </a:xfrm>
          <a:prstGeom prst="roundRect">
            <a:avLst/>
          </a:prstGeom>
          <a:solidFill>
            <a:srgbClr val="121C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503920" y="3749039"/>
            <a:ext cx="2880360" cy="960120"/>
          </a:xfrm>
          <a:prstGeom prst="rect">
            <a:avLst/>
          </a:prstGeom>
          <a:noFill/>
        </p:spPr>
        <p:txBody>
          <a:bodyPr wrap="square">
            <a:spAutoFit/>
          </a:bodyPr>
          <a:lstStyle/>
          <a:p>
            <a:r>
              <a:rPr sz="1800" b="1">
                <a:solidFill>
                  <a:srgbClr val="FFDE97"/>
                </a:solidFill>
                <a:latin typeface="Georgia"/>
              </a:rPr>
              <a:t>Praise</a:t>
            </a:r>
          </a:p>
          <a:p>
            <a:r>
              <a:rPr sz="1250">
                <a:solidFill>
                  <a:srgbClr val="FFF6E2"/>
                </a:solidFill>
                <a:latin typeface="Aptos"/>
              </a:rPr>
              <a:t>The message becomes worship.</a:t>
            </a:r>
          </a:p>
        </p:txBody>
      </p:sp>
      <p:sp>
        <p:nvSpPr>
          <p:cNvPr id="16" name="TextBox 15"/>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Literary and Musical Observations</a:t>
            </a:r>
          </a:p>
          <a:p>
            <a:pPr>
              <a:spcBef>
                <a:spcPts val="300"/>
              </a:spcBef>
            </a:pPr>
            <a:r>
              <a:rPr sz="1500">
                <a:solidFill>
                  <a:srgbClr val="FFDE97"/>
                </a:solidFill>
                <a:latin typeface="Aptos"/>
              </a:rPr>
              <a:t>A folk-carol shape carrying biblical drama</a:t>
            </a:r>
          </a:p>
        </p:txBody>
      </p:sp>
      <p:sp>
        <p:nvSpPr>
          <p:cNvPr id="4" name="TextBox 3"/>
          <p:cNvSpPr txBox="1"/>
          <p:nvPr/>
        </p:nvSpPr>
        <p:spPr>
          <a:xfrm>
            <a:off x="777240" y="1554480"/>
            <a:ext cx="5852160" cy="4114800"/>
          </a:xfrm>
          <a:prstGeom prst="rect">
            <a:avLst/>
          </a:prstGeom>
          <a:noFill/>
        </p:spPr>
        <p:txBody>
          <a:bodyPr wrap="square" lIns="73152" rIns="73152" tIns="18288">
            <a:spAutoFit/>
          </a:bodyPr>
          <a:lstStyle/>
          <a:p>
            <a:pPr>
              <a:lnSpc>
                <a:spcPct val="105000"/>
              </a:lnSpc>
              <a:spcAft>
                <a:spcPts val="800"/>
              </a:spcAft>
            </a:pPr>
            <a:r>
              <a:rPr sz="1700">
                <a:solidFill>
                  <a:srgbClr val="FFF6E2"/>
                </a:solidFill>
                <a:latin typeface="Aptos"/>
              </a:rPr>
              <a:t>The carol retells a biblical scene with clarity and reverence rather than heavy explanation.</a:t>
            </a:r>
          </a:p>
          <a:p>
            <a:pPr>
              <a:lnSpc>
                <a:spcPct val="105000"/>
              </a:lnSpc>
              <a:spcAft>
                <a:spcPts val="800"/>
              </a:spcAft>
            </a:pPr>
            <a:r>
              <a:rPr sz="1700">
                <a:solidFill>
                  <a:srgbClr val="FFF6E2"/>
                </a:solidFill>
                <a:latin typeface="Aptos"/>
              </a:rPr>
              <a:t>Its repeated praise gives the Annunciation a congregational voice.</a:t>
            </a:r>
          </a:p>
          <a:p>
            <a:pPr>
              <a:lnSpc>
                <a:spcPct val="105000"/>
              </a:lnSpc>
              <a:spcAft>
                <a:spcPts val="800"/>
              </a:spcAft>
            </a:pPr>
            <a:r>
              <a:rPr sz="1700">
                <a:solidFill>
                  <a:srgbClr val="FFF6E2"/>
                </a:solidFill>
                <a:latin typeface="Aptos"/>
              </a:rPr>
              <a:t>The Basque melody has a graceful, modal character that suits Advent mystery.</a:t>
            </a:r>
          </a:p>
          <a:p>
            <a:pPr>
              <a:lnSpc>
                <a:spcPct val="105000"/>
              </a:lnSpc>
              <a:spcAft>
                <a:spcPts val="800"/>
              </a:spcAft>
            </a:pPr>
            <a:r>
              <a:rPr sz="1700">
                <a:solidFill>
                  <a:srgbClr val="FFF6E2"/>
                </a:solidFill>
                <a:latin typeface="Aptos"/>
              </a:rPr>
              <a:t>A steady tempo helps the longer lines remain prayerful and singable.</a:t>
            </a:r>
          </a:p>
        </p:txBody>
      </p:sp>
      <p:sp>
        <p:nvSpPr>
          <p:cNvPr id="5" name="Rectangle 4"/>
          <p:cNvSpPr/>
          <p:nvPr/>
        </p:nvSpPr>
        <p:spPr>
          <a:xfrm>
            <a:off x="6949440" y="5212080"/>
            <a:ext cx="3931920" cy="10972"/>
          </a:xfrm>
          <a:prstGeom prst="rect">
            <a:avLst/>
          </a:prstGeom>
          <a:solidFill>
            <a:srgbClr val="FFDE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6949440" y="5321808"/>
            <a:ext cx="3931920" cy="10972"/>
          </a:xfrm>
          <a:prstGeom prst="rect">
            <a:avLst/>
          </a:prstGeom>
          <a:solidFill>
            <a:srgbClr val="FFDE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949440" y="5431536"/>
            <a:ext cx="3931920" cy="10972"/>
          </a:xfrm>
          <a:prstGeom prst="rect">
            <a:avLst/>
          </a:prstGeom>
          <a:solidFill>
            <a:srgbClr val="FFDE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949440" y="5541264"/>
            <a:ext cx="3931920" cy="10972"/>
          </a:xfrm>
          <a:prstGeom prst="rect">
            <a:avLst/>
          </a:prstGeom>
          <a:solidFill>
            <a:srgbClr val="FFDE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_ligh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121B2D"/>
                </a:solidFill>
                <a:latin typeface="Georgia"/>
              </a:rPr>
              <a:t>Pastoral and Worship Use</a:t>
            </a:r>
          </a:p>
          <a:p>
            <a:pPr>
              <a:spcBef>
                <a:spcPts val="300"/>
              </a:spcBef>
            </a:pPr>
            <a:r>
              <a:rPr sz="1500">
                <a:solidFill>
                  <a:srgbClr val="5A482D"/>
                </a:solidFill>
                <a:latin typeface="Aptos"/>
              </a:rPr>
              <a:t>Where this carol serves the church</a:t>
            </a:r>
          </a:p>
        </p:txBody>
      </p:sp>
      <p:sp>
        <p:nvSpPr>
          <p:cNvPr id="4" name="Rounded Rectangle 3"/>
          <p:cNvSpPr/>
          <p:nvPr/>
        </p:nvSpPr>
        <p:spPr>
          <a:xfrm>
            <a:off x="777240" y="1554480"/>
            <a:ext cx="3657600" cy="3886200"/>
          </a:xfrm>
          <a:prstGeom prst="roundRect">
            <a:avLst/>
          </a:prstGeom>
          <a:solidFill>
            <a:srgbClr val="FFF8E8"/>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4617720" y="1554480"/>
            <a:ext cx="3200400" cy="3886200"/>
          </a:xfrm>
          <a:prstGeom prst="roundRect">
            <a:avLst/>
          </a:prstGeom>
          <a:solidFill>
            <a:srgbClr val="FFF8E8"/>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8001000" y="1554480"/>
            <a:ext cx="3429000" cy="3886200"/>
          </a:xfrm>
          <a:prstGeom prst="roundRect">
            <a:avLst/>
          </a:prstGeom>
          <a:solidFill>
            <a:srgbClr val="FFF8E8"/>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1874519"/>
            <a:ext cx="2788920" cy="3017520"/>
          </a:xfrm>
          <a:prstGeom prst="rect">
            <a:avLst/>
          </a:prstGeom>
          <a:noFill/>
        </p:spPr>
        <p:txBody>
          <a:bodyPr wrap="square">
            <a:spAutoFit/>
          </a:bodyPr>
          <a:lstStyle/>
          <a:p>
            <a:r>
              <a:rPr b="1" sz="1900">
                <a:solidFill>
                  <a:srgbClr val="70262A"/>
                </a:solidFill>
                <a:latin typeface="Georgia"/>
              </a:rPr>
              <a:t>Advent</a:t>
            </a:r>
          </a:p>
          <a:p>
            <a:r>
              <a:rPr sz="1350">
                <a:solidFill>
                  <a:srgbClr val="231F1C"/>
                </a:solidFill>
                <a:latin typeface="Aptos"/>
              </a:rPr>
              <a:t>• Fourth Sunday of Advent</a:t>
            </a:r>
          </a:p>
          <a:p>
            <a:r>
              <a:rPr sz="1350">
                <a:solidFill>
                  <a:srgbClr val="231F1C"/>
                </a:solidFill>
                <a:latin typeface="Aptos"/>
              </a:rPr>
              <a:t>• Annunciation reading</a:t>
            </a:r>
          </a:p>
          <a:p>
            <a:r>
              <a:rPr sz="1350">
                <a:solidFill>
                  <a:srgbClr val="231F1C"/>
                </a:solidFill>
                <a:latin typeface="Aptos"/>
              </a:rPr>
              <a:t>• Lessons and carols</a:t>
            </a:r>
          </a:p>
        </p:txBody>
      </p:sp>
      <p:sp>
        <p:nvSpPr>
          <p:cNvPr id="8" name="TextBox 7"/>
          <p:cNvSpPr txBox="1"/>
          <p:nvPr/>
        </p:nvSpPr>
        <p:spPr>
          <a:xfrm>
            <a:off x="4846320" y="1874519"/>
            <a:ext cx="2788920" cy="3017520"/>
          </a:xfrm>
          <a:prstGeom prst="rect">
            <a:avLst/>
          </a:prstGeom>
          <a:noFill/>
        </p:spPr>
        <p:txBody>
          <a:bodyPr wrap="square">
            <a:spAutoFit/>
          </a:bodyPr>
          <a:lstStyle/>
          <a:p>
            <a:r>
              <a:rPr b="1" sz="1900">
                <a:solidFill>
                  <a:srgbClr val="70262A"/>
                </a:solidFill>
                <a:latin typeface="Georgia"/>
              </a:rPr>
              <a:t>Teaching</a:t>
            </a:r>
          </a:p>
          <a:p>
            <a:r>
              <a:rPr sz="1350">
                <a:solidFill>
                  <a:srgbClr val="231F1C"/>
                </a:solidFill>
                <a:latin typeface="Aptos"/>
              </a:rPr>
              <a:t>• Luke 1 Bible study</a:t>
            </a:r>
          </a:p>
          <a:p>
            <a:r>
              <a:rPr sz="1350">
                <a:solidFill>
                  <a:srgbClr val="231F1C"/>
                </a:solidFill>
                <a:latin typeface="Aptos"/>
              </a:rPr>
              <a:t>• Mary’s faithful response</a:t>
            </a:r>
          </a:p>
          <a:p>
            <a:r>
              <a:rPr sz="1350">
                <a:solidFill>
                  <a:srgbClr val="231F1C"/>
                </a:solidFill>
                <a:latin typeface="Aptos"/>
              </a:rPr>
              <a:t>• Incarnation doctrine</a:t>
            </a:r>
          </a:p>
        </p:txBody>
      </p:sp>
      <p:sp>
        <p:nvSpPr>
          <p:cNvPr id="9" name="TextBox 8"/>
          <p:cNvSpPr txBox="1"/>
          <p:nvPr/>
        </p:nvSpPr>
        <p:spPr>
          <a:xfrm>
            <a:off x="8229600" y="1874519"/>
            <a:ext cx="2788920" cy="3017520"/>
          </a:xfrm>
          <a:prstGeom prst="rect">
            <a:avLst/>
          </a:prstGeom>
          <a:noFill/>
        </p:spPr>
        <p:txBody>
          <a:bodyPr wrap="square">
            <a:spAutoFit/>
          </a:bodyPr>
          <a:lstStyle/>
          <a:p>
            <a:r>
              <a:rPr b="1" sz="1900">
                <a:solidFill>
                  <a:srgbClr val="70262A"/>
                </a:solidFill>
                <a:latin typeface="Georgia"/>
              </a:rPr>
              <a:t>Music</a:t>
            </a:r>
          </a:p>
          <a:p>
            <a:r>
              <a:rPr sz="1350">
                <a:solidFill>
                  <a:srgbClr val="231F1C"/>
                </a:solidFill>
                <a:latin typeface="Aptos"/>
              </a:rPr>
              <a:t>• Choir anthem</a:t>
            </a:r>
          </a:p>
          <a:p>
            <a:r>
              <a:rPr sz="1350">
                <a:solidFill>
                  <a:srgbClr val="231F1C"/>
                </a:solidFill>
                <a:latin typeface="Aptos"/>
              </a:rPr>
              <a:t>• Congregational carol</a:t>
            </a:r>
          </a:p>
          <a:p>
            <a:r>
              <a:rPr sz="1350">
                <a:solidFill>
                  <a:srgbClr val="231F1C"/>
                </a:solidFill>
                <a:latin typeface="Aptos"/>
              </a:rPr>
              <a:t>• Simple accompaniment</a:t>
            </a:r>
          </a:p>
        </p:txBody>
      </p:sp>
      <p:sp>
        <p:nvSpPr>
          <p:cNvPr id="10" name="TextBox 9"/>
          <p:cNvSpPr txBox="1"/>
          <p:nvPr/>
        </p:nvSpPr>
        <p:spPr>
          <a:xfrm>
            <a:off x="384048" y="6528816"/>
            <a:ext cx="7863840" cy="228600"/>
          </a:xfrm>
          <a:prstGeom prst="rect">
            <a:avLst/>
          </a:prstGeom>
          <a:noFill/>
        </p:spPr>
        <p:txBody>
          <a:bodyPr wrap="none">
            <a:spAutoFit/>
          </a:bodyPr>
          <a:lstStyle/>
          <a:p>
            <a:r>
              <a:rPr sz="800">
                <a:solidFill>
                  <a:srgbClr val="121B2D"/>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annunciation_sta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Teaching Questions</a:t>
            </a:r>
          </a:p>
          <a:p>
            <a:pPr>
              <a:spcBef>
                <a:spcPts val="300"/>
              </a:spcBef>
            </a:pPr>
            <a:r>
              <a:rPr sz="1500">
                <a:solidFill>
                  <a:srgbClr val="FFDE97"/>
                </a:solidFill>
                <a:latin typeface="Aptos"/>
              </a:rPr>
              <a:t>For class discussion or choir reflection</a:t>
            </a:r>
          </a:p>
        </p:txBody>
      </p:sp>
      <p:sp>
        <p:nvSpPr>
          <p:cNvPr id="4" name="TextBox 3"/>
          <p:cNvSpPr txBox="1"/>
          <p:nvPr/>
        </p:nvSpPr>
        <p:spPr>
          <a:xfrm>
            <a:off x="777240" y="1508760"/>
            <a:ext cx="6492240" cy="4480560"/>
          </a:xfrm>
          <a:prstGeom prst="rect">
            <a:avLst/>
          </a:prstGeom>
          <a:noFill/>
        </p:spPr>
        <p:txBody>
          <a:bodyPr wrap="square" lIns="73152" rIns="73152" tIns="18288">
            <a:spAutoFit/>
          </a:bodyPr>
          <a:lstStyle/>
          <a:p>
            <a:pPr>
              <a:lnSpc>
                <a:spcPct val="105000"/>
              </a:lnSpc>
              <a:spcAft>
                <a:spcPts val="800"/>
              </a:spcAft>
            </a:pPr>
            <a:r>
              <a:rPr sz="1700">
                <a:solidFill>
                  <a:srgbClr val="FFF6E2"/>
                </a:solidFill>
                <a:latin typeface="Aptos"/>
              </a:rPr>
              <a:t>What does Gabriel’s greeting teach about grace and God’s presence?</a:t>
            </a:r>
          </a:p>
          <a:p>
            <a:pPr>
              <a:lnSpc>
                <a:spcPct val="105000"/>
              </a:lnSpc>
              <a:spcAft>
                <a:spcPts val="800"/>
              </a:spcAft>
            </a:pPr>
            <a:r>
              <a:rPr sz="1700">
                <a:solidFill>
                  <a:srgbClr val="FFF6E2"/>
                </a:solidFill>
                <a:latin typeface="Aptos"/>
              </a:rPr>
              <a:t>How does the carol keep Mary’s obedience connected to Christ’s identity?</a:t>
            </a:r>
          </a:p>
          <a:p>
            <a:pPr>
              <a:lnSpc>
                <a:spcPct val="105000"/>
              </a:lnSpc>
              <a:spcAft>
                <a:spcPts val="800"/>
              </a:spcAft>
            </a:pPr>
            <a:r>
              <a:rPr sz="1700">
                <a:solidFill>
                  <a:srgbClr val="FFF6E2"/>
                </a:solidFill>
                <a:latin typeface="Aptos"/>
              </a:rPr>
              <a:t>Why does the Annunciation belong in Advent preparation, not only Christmas celebration?</a:t>
            </a:r>
          </a:p>
          <a:p>
            <a:pPr>
              <a:lnSpc>
                <a:spcPct val="105000"/>
              </a:lnSpc>
              <a:spcAft>
                <a:spcPts val="800"/>
              </a:spcAft>
            </a:pPr>
            <a:r>
              <a:rPr sz="1700">
                <a:solidFill>
                  <a:srgbClr val="FFF6E2"/>
                </a:solidFill>
                <a:latin typeface="Aptos"/>
              </a:rPr>
              <a:t>What would it mean for our congregation to receive God’s word with Mary’s humility?</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essenger_ligh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Suggested Lesson Flow</a:t>
            </a:r>
          </a:p>
          <a:p>
            <a:pPr>
              <a:spcBef>
                <a:spcPts val="300"/>
              </a:spcBef>
            </a:pPr>
            <a:r>
              <a:rPr sz="1500">
                <a:solidFill>
                  <a:srgbClr val="FFDE97"/>
                </a:solidFill>
                <a:latin typeface="Aptos"/>
              </a:rPr>
              <a:t>Two ready-to-use options</a:t>
            </a:r>
          </a:p>
        </p:txBody>
      </p:sp>
      <p:sp>
        <p:nvSpPr>
          <p:cNvPr id="4" name="Rounded Rectangle 3"/>
          <p:cNvSpPr/>
          <p:nvPr/>
        </p:nvSpPr>
        <p:spPr>
          <a:xfrm>
            <a:off x="777240" y="1508760"/>
            <a:ext cx="5120640" cy="4297680"/>
          </a:xfrm>
          <a:prstGeom prst="roundRect">
            <a:avLst/>
          </a:prstGeom>
          <a:solidFill>
            <a:srgbClr val="141C2F"/>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263640" y="1508760"/>
            <a:ext cx="5120640" cy="4297680"/>
          </a:xfrm>
          <a:prstGeom prst="roundRect">
            <a:avLst/>
          </a:prstGeom>
          <a:solidFill>
            <a:srgbClr val="141C2F"/>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828800"/>
            <a:ext cx="4572000" cy="3474720"/>
          </a:xfrm>
          <a:prstGeom prst="rect">
            <a:avLst/>
          </a:prstGeom>
          <a:noFill/>
        </p:spPr>
        <p:txBody>
          <a:bodyPr wrap="square" lIns="73152" rIns="73152" tIns="18288">
            <a:spAutoFit/>
          </a:bodyPr>
          <a:lstStyle/>
          <a:p>
            <a:pPr>
              <a:lnSpc>
                <a:spcPct val="105000"/>
              </a:lnSpc>
              <a:spcAft>
                <a:spcPts val="800"/>
              </a:spcAft>
            </a:pPr>
            <a:r>
              <a:rPr sz="1500">
                <a:solidFill>
                  <a:srgbClr val="FFF6E2"/>
                </a:solidFill>
                <a:latin typeface="Aptos"/>
              </a:rPr>
              <a:t>30 minutes</a:t>
            </a:r>
          </a:p>
          <a:p>
            <a:pPr>
              <a:lnSpc>
                <a:spcPct val="105000"/>
              </a:lnSpc>
              <a:spcAft>
                <a:spcPts val="800"/>
              </a:spcAft>
            </a:pPr>
            <a:r>
              <a:rPr sz="1500">
                <a:solidFill>
                  <a:srgbClr val="FFF6E2"/>
                </a:solidFill>
                <a:latin typeface="Aptos"/>
              </a:rPr>
              <a:t>Read Luke 1:26-38</a:t>
            </a:r>
          </a:p>
          <a:p>
            <a:pPr>
              <a:lnSpc>
                <a:spcPct val="105000"/>
              </a:lnSpc>
              <a:spcAft>
                <a:spcPts val="800"/>
              </a:spcAft>
            </a:pPr>
            <a:r>
              <a:rPr sz="1500">
                <a:solidFill>
                  <a:srgbClr val="FFF6E2"/>
                </a:solidFill>
                <a:latin typeface="Aptos"/>
              </a:rPr>
              <a:t>Introduce the carol background</a:t>
            </a:r>
          </a:p>
          <a:p>
            <a:pPr>
              <a:lnSpc>
                <a:spcPct val="105000"/>
              </a:lnSpc>
              <a:spcAft>
                <a:spcPts val="800"/>
              </a:spcAft>
            </a:pPr>
            <a:r>
              <a:rPr sz="1500">
                <a:solidFill>
                  <a:srgbClr val="FFF6E2"/>
                </a:solidFill>
                <a:latin typeface="Aptos"/>
              </a:rPr>
              <a:t>Discuss grace, fear, promise, and response</a:t>
            </a:r>
          </a:p>
          <a:p>
            <a:pPr>
              <a:lnSpc>
                <a:spcPct val="105000"/>
              </a:lnSpc>
              <a:spcAft>
                <a:spcPts val="800"/>
              </a:spcAft>
            </a:pPr>
            <a:r>
              <a:rPr sz="1500">
                <a:solidFill>
                  <a:srgbClr val="FFF6E2"/>
                </a:solidFill>
                <a:latin typeface="Aptos"/>
              </a:rPr>
              <a:t>Close with prayerful application</a:t>
            </a:r>
          </a:p>
        </p:txBody>
      </p:sp>
      <p:sp>
        <p:nvSpPr>
          <p:cNvPr id="7" name="TextBox 6"/>
          <p:cNvSpPr txBox="1"/>
          <p:nvPr/>
        </p:nvSpPr>
        <p:spPr>
          <a:xfrm>
            <a:off x="6537960" y="1828800"/>
            <a:ext cx="4572000" cy="3474720"/>
          </a:xfrm>
          <a:prstGeom prst="rect">
            <a:avLst/>
          </a:prstGeom>
          <a:noFill/>
        </p:spPr>
        <p:txBody>
          <a:bodyPr wrap="square" lIns="73152" rIns="73152" tIns="18288">
            <a:spAutoFit/>
          </a:bodyPr>
          <a:lstStyle/>
          <a:p>
            <a:pPr>
              <a:lnSpc>
                <a:spcPct val="105000"/>
              </a:lnSpc>
              <a:spcAft>
                <a:spcPts val="800"/>
              </a:spcAft>
            </a:pPr>
            <a:r>
              <a:rPr sz="1500">
                <a:solidFill>
                  <a:srgbClr val="FFF6E2"/>
                </a:solidFill>
                <a:latin typeface="Aptos"/>
              </a:rPr>
              <a:t>60 minutes</a:t>
            </a:r>
          </a:p>
          <a:p>
            <a:pPr>
              <a:lnSpc>
                <a:spcPct val="105000"/>
              </a:lnSpc>
              <a:spcAft>
                <a:spcPts val="800"/>
              </a:spcAft>
            </a:pPr>
            <a:r>
              <a:rPr sz="1500">
                <a:solidFill>
                  <a:srgbClr val="FFF6E2"/>
                </a:solidFill>
                <a:latin typeface="Aptos"/>
              </a:rPr>
              <a:t>Sing or listen to the carol</a:t>
            </a:r>
          </a:p>
          <a:p>
            <a:pPr>
              <a:lnSpc>
                <a:spcPct val="105000"/>
              </a:lnSpc>
              <a:spcAft>
                <a:spcPts val="800"/>
              </a:spcAft>
            </a:pPr>
            <a:r>
              <a:rPr sz="1500">
                <a:solidFill>
                  <a:srgbClr val="FFF6E2"/>
                </a:solidFill>
                <a:latin typeface="Aptos"/>
              </a:rPr>
              <a:t>Trace the biblical story in Luke 1</a:t>
            </a:r>
          </a:p>
          <a:p>
            <a:pPr>
              <a:lnSpc>
                <a:spcPct val="105000"/>
              </a:lnSpc>
              <a:spcAft>
                <a:spcPts val="800"/>
              </a:spcAft>
            </a:pPr>
            <a:r>
              <a:rPr sz="1500">
                <a:solidFill>
                  <a:srgbClr val="FFF6E2"/>
                </a:solidFill>
                <a:latin typeface="Aptos"/>
              </a:rPr>
              <a:t>Study each hymn movement</a:t>
            </a:r>
          </a:p>
          <a:p>
            <a:pPr>
              <a:lnSpc>
                <a:spcPct val="105000"/>
              </a:lnSpc>
              <a:spcAft>
                <a:spcPts val="800"/>
              </a:spcAft>
            </a:pPr>
            <a:r>
              <a:rPr sz="1500">
                <a:solidFill>
                  <a:srgbClr val="FFF6E2"/>
                </a:solidFill>
                <a:latin typeface="Aptos"/>
              </a:rPr>
              <a:t>Discuss worship and discipleship uses</a:t>
            </a:r>
          </a:p>
          <a:p>
            <a:pPr>
              <a:lnSpc>
                <a:spcPct val="105000"/>
              </a:lnSpc>
              <a:spcAft>
                <a:spcPts val="800"/>
              </a:spcAft>
            </a:pPr>
            <a:r>
              <a:rPr sz="1500">
                <a:solidFill>
                  <a:srgbClr val="FFF6E2"/>
                </a:solidFill>
                <a:latin typeface="Aptos"/>
              </a:rPr>
              <a:t>Pray for humble obedience</a:t>
            </a:r>
          </a:p>
        </p:txBody>
      </p:sp>
      <p:sp>
        <p:nvSpPr>
          <p:cNvPr id="8" name="TextBox 7"/>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_dark.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822960" y="777240"/>
            <a:ext cx="10561320" cy="4617720"/>
          </a:xfrm>
          <a:prstGeom prst="roundRect">
            <a:avLst/>
          </a:prstGeom>
          <a:solidFill>
            <a:srgbClr val="080E1C"/>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143000" y="1143000"/>
            <a:ext cx="9921240" cy="3749039"/>
          </a:xfrm>
          <a:prstGeom prst="rect">
            <a:avLst/>
          </a:prstGeom>
          <a:noFill/>
        </p:spPr>
        <p:txBody>
          <a:bodyPr wrap="square">
            <a:spAutoFit/>
          </a:bodyPr>
          <a:lstStyle/>
          <a:p>
            <a:r>
              <a:rPr sz="3400" b="1">
                <a:solidFill>
                  <a:srgbClr val="FFF6E2"/>
                </a:solidFill>
                <a:latin typeface="Georgia"/>
              </a:rPr>
              <a:t>Closing Prayer</a:t>
            </a:r>
          </a:p>
          <a:p>
            <a:pPr>
              <a:spcBef>
                <a:spcPts val="1600"/>
              </a:spcBef>
            </a:pPr>
            <a:r>
              <a:rPr sz="1800">
                <a:solidFill>
                  <a:srgbClr val="FFF6E2"/>
                </a:solidFill>
                <a:latin typeface="Aptos"/>
              </a:rPr>
              <a:t>Lord God, who sent your messenger to Mary and gave your Son for the life of the world, make us attentive to your word, humble in our trust, and joyful in our praise. Let Christ be formed in our worship, our obedience, and our witness. Amen.</a:t>
            </a:r>
          </a:p>
        </p:txBody>
      </p:sp>
      <p:sp>
        <p:nvSpPr>
          <p:cNvPr id="5" name="Rounded Rectangle 4"/>
          <p:cNvSpPr/>
          <p:nvPr/>
        </p:nvSpPr>
        <p:spPr>
          <a:xfrm>
            <a:off x="640080" y="5394960"/>
            <a:ext cx="10881360" cy="658368"/>
          </a:xfrm>
          <a:prstGeom prst="roundRect">
            <a:avLst/>
          </a:prstGeom>
          <a:solidFill>
            <a:srgbClr val="0E14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5532120"/>
            <a:ext cx="10424160" cy="329184"/>
          </a:xfrm>
          <a:prstGeom prst="rect">
            <a:avLst/>
          </a:prstGeom>
          <a:noFill/>
        </p:spPr>
        <p:txBody>
          <a:bodyPr wrap="none">
            <a:spAutoFit/>
          </a:bodyPr>
          <a:lstStyle/>
          <a:p>
            <a:pPr algn="ctr"/>
            <a:r>
              <a:rPr sz="880">
                <a:solidFill>
                  <a:srgbClr val="FFF6E2"/>
                </a:solidFill>
                <a:latin typeface="Aptos"/>
              </a:rPr>
              <a:t>© HymnInfo.com. Free for personal, church, classroom, and small-group teaching use. Please do not sell, repost, or redistribute as downloadable files without permission.</a:t>
            </a:r>
          </a:p>
        </p:txBody>
      </p:sp>
      <p:sp>
        <p:nvSpPr>
          <p:cNvPr id="7" name="TextBox 6"/>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essenger_ligh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Teaching Aim</a:t>
            </a:r>
          </a:p>
          <a:p>
            <a:pPr>
              <a:spcBef>
                <a:spcPts val="300"/>
              </a:spcBef>
            </a:pPr>
            <a:r>
              <a:rPr sz="1500">
                <a:solidFill>
                  <a:srgbClr val="FFDE97"/>
                </a:solidFill>
                <a:latin typeface="Aptos"/>
              </a:rPr>
              <a:t>Hear the angelic message, behold Christ, and answer with faithful trust</a:t>
            </a:r>
          </a:p>
        </p:txBody>
      </p:sp>
      <p:sp>
        <p:nvSpPr>
          <p:cNvPr id="4" name="Rounded Rectangle 3"/>
          <p:cNvSpPr/>
          <p:nvPr/>
        </p:nvSpPr>
        <p:spPr>
          <a:xfrm>
            <a:off x="777240" y="1828800"/>
            <a:ext cx="3246120" cy="3063240"/>
          </a:xfrm>
          <a:prstGeom prst="roundRect">
            <a:avLst/>
          </a:prstGeom>
          <a:solidFill>
            <a:srgbClr val="141D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1828800" y="2084831"/>
            <a:ext cx="685800" cy="685800"/>
          </a:xfrm>
          <a:prstGeom prst="ellipse">
            <a:avLst/>
          </a:prstGeom>
          <a:solidFill>
            <a:srgbClr val="E7B6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2880360"/>
            <a:ext cx="2880360" cy="1508760"/>
          </a:xfrm>
          <a:prstGeom prst="rect">
            <a:avLst/>
          </a:prstGeom>
          <a:noFill/>
        </p:spPr>
        <p:txBody>
          <a:bodyPr wrap="square">
            <a:spAutoFit/>
          </a:bodyPr>
          <a:lstStyle/>
          <a:p>
            <a:pPr algn="ctr"/>
            <a:r>
              <a:rPr sz="2000" b="1">
                <a:solidFill>
                  <a:srgbClr val="FFF6E2"/>
                </a:solidFill>
                <a:latin typeface="Georgia"/>
              </a:rPr>
              <a:t>Understand</a:t>
            </a:r>
          </a:p>
          <a:p>
            <a:pPr algn="ctr"/>
            <a:r>
              <a:rPr sz="1350">
                <a:solidFill>
                  <a:srgbClr val="FFF6E2"/>
                </a:solidFill>
                <a:latin typeface="Aptos"/>
              </a:rPr>
              <a:t>The Annunciation announces the incarnation: Jesus is the holy Son of God.</a:t>
            </a:r>
          </a:p>
        </p:txBody>
      </p:sp>
      <p:sp>
        <p:nvSpPr>
          <p:cNvPr id="7" name="Rounded Rectangle 6"/>
          <p:cNvSpPr/>
          <p:nvPr/>
        </p:nvSpPr>
        <p:spPr>
          <a:xfrm>
            <a:off x="4526279" y="1828800"/>
            <a:ext cx="3246120" cy="3063240"/>
          </a:xfrm>
          <a:prstGeom prst="roundRect">
            <a:avLst/>
          </a:prstGeom>
          <a:solidFill>
            <a:srgbClr val="141D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5577840" y="2084831"/>
            <a:ext cx="685800" cy="685800"/>
          </a:xfrm>
          <a:prstGeom prst="ellipse">
            <a:avLst/>
          </a:prstGeom>
          <a:solidFill>
            <a:srgbClr val="E7B6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709159" y="2880360"/>
            <a:ext cx="2880360" cy="1508760"/>
          </a:xfrm>
          <a:prstGeom prst="rect">
            <a:avLst/>
          </a:prstGeom>
          <a:noFill/>
        </p:spPr>
        <p:txBody>
          <a:bodyPr wrap="square">
            <a:spAutoFit/>
          </a:bodyPr>
          <a:lstStyle/>
          <a:p>
            <a:pPr algn="ctr"/>
            <a:r>
              <a:rPr sz="2000" b="1">
                <a:solidFill>
                  <a:srgbClr val="FFF6E2"/>
                </a:solidFill>
                <a:latin typeface="Georgia"/>
              </a:rPr>
              <a:t>Feel</a:t>
            </a:r>
          </a:p>
          <a:p>
            <a:pPr algn="ctr"/>
            <a:r>
              <a:rPr sz="1350">
                <a:solidFill>
                  <a:srgbClr val="FFF6E2"/>
                </a:solidFill>
                <a:latin typeface="Aptos"/>
              </a:rPr>
              <a:t>Let wonder, humility, and reverent joy replace hurried Christmas sentiment.</a:t>
            </a:r>
          </a:p>
        </p:txBody>
      </p:sp>
      <p:sp>
        <p:nvSpPr>
          <p:cNvPr id="10" name="Rounded Rectangle 9"/>
          <p:cNvSpPr/>
          <p:nvPr/>
        </p:nvSpPr>
        <p:spPr>
          <a:xfrm>
            <a:off x="8275319" y="1828800"/>
            <a:ext cx="3246120" cy="3063240"/>
          </a:xfrm>
          <a:prstGeom prst="roundRect">
            <a:avLst/>
          </a:prstGeom>
          <a:solidFill>
            <a:srgbClr val="141D30"/>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9326880" y="2084831"/>
            <a:ext cx="685800" cy="685800"/>
          </a:xfrm>
          <a:prstGeom prst="ellipse">
            <a:avLst/>
          </a:prstGeom>
          <a:solidFill>
            <a:srgbClr val="E7B6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458200" y="2880360"/>
            <a:ext cx="2880360" cy="1508760"/>
          </a:xfrm>
          <a:prstGeom prst="rect">
            <a:avLst/>
          </a:prstGeom>
          <a:noFill/>
        </p:spPr>
        <p:txBody>
          <a:bodyPr wrap="square">
            <a:spAutoFit/>
          </a:bodyPr>
          <a:lstStyle/>
          <a:p>
            <a:pPr algn="ctr"/>
            <a:r>
              <a:rPr sz="2000" b="1">
                <a:solidFill>
                  <a:srgbClr val="FFF6E2"/>
                </a:solidFill>
                <a:latin typeface="Georgia"/>
              </a:rPr>
              <a:t>Practice</a:t>
            </a:r>
          </a:p>
          <a:p>
            <a:pPr algn="ctr"/>
            <a:r>
              <a:rPr sz="1350">
                <a:solidFill>
                  <a:srgbClr val="FFF6E2"/>
                </a:solidFill>
                <a:latin typeface="Aptos"/>
              </a:rPr>
              <a:t>Receive God’s word with Mary’s posture of obedient trust.</a:t>
            </a:r>
          </a:p>
        </p:txBody>
      </p:sp>
      <p:sp>
        <p:nvSpPr>
          <p:cNvPr id="13" name="TextBox 12"/>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_ligh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121B2D"/>
                </a:solidFill>
                <a:latin typeface="Georgia"/>
              </a:rPr>
              <a:t>Hymn Identity</a:t>
            </a:r>
          </a:p>
          <a:p>
            <a:pPr>
              <a:spcBef>
                <a:spcPts val="300"/>
              </a:spcBef>
            </a:pPr>
            <a:r>
              <a:rPr sz="1500">
                <a:solidFill>
                  <a:srgbClr val="5A482D"/>
                </a:solidFill>
                <a:latin typeface="Aptos"/>
              </a:rPr>
              <a:t>A Basque Annunciation carol for English-speaking worship</a:t>
            </a:r>
          </a:p>
        </p:txBody>
      </p:sp>
      <p:sp>
        <p:nvSpPr>
          <p:cNvPr id="4" name="Rounded Rectangle 3"/>
          <p:cNvSpPr/>
          <p:nvPr/>
        </p:nvSpPr>
        <p:spPr>
          <a:xfrm>
            <a:off x="640080" y="1417320"/>
            <a:ext cx="5577840" cy="4526280"/>
          </a:xfrm>
          <a:prstGeom prst="roundRect">
            <a:avLst/>
          </a:prstGeom>
          <a:solidFill>
            <a:srgbClr val="FFF8E8"/>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691640"/>
            <a:ext cx="4937760" cy="393192"/>
          </a:xfrm>
          <a:prstGeom prst="rect">
            <a:avLst/>
          </a:prstGeom>
          <a:noFill/>
        </p:spPr>
        <p:txBody>
          <a:bodyPr wrap="none">
            <a:spAutoFit/>
          </a:bodyPr>
          <a:lstStyle/>
          <a:p>
            <a:r>
              <a:rPr sz="1300" b="1">
                <a:solidFill>
                  <a:srgbClr val="70262A"/>
                </a:solidFill>
                <a:latin typeface="Aptos"/>
              </a:rPr>
              <a:t>Original tradition: </a:t>
            </a:r>
            <a:r>
              <a:rPr sz="1300">
                <a:solidFill>
                  <a:srgbClr val="231F1C"/>
                </a:solidFill>
                <a:latin typeface="Aptos"/>
              </a:rPr>
              <a:t>Traditional Basque Annunciation carol</a:t>
            </a:r>
          </a:p>
        </p:txBody>
      </p:sp>
      <p:sp>
        <p:nvSpPr>
          <p:cNvPr id="6" name="TextBox 5"/>
          <p:cNvSpPr txBox="1"/>
          <p:nvPr/>
        </p:nvSpPr>
        <p:spPr>
          <a:xfrm>
            <a:off x="914400" y="2258568"/>
            <a:ext cx="4937760" cy="393192"/>
          </a:xfrm>
          <a:prstGeom prst="rect">
            <a:avLst/>
          </a:prstGeom>
          <a:noFill/>
        </p:spPr>
        <p:txBody>
          <a:bodyPr wrap="none">
            <a:spAutoFit/>
          </a:bodyPr>
          <a:lstStyle/>
          <a:p>
            <a:r>
              <a:rPr sz="1300" b="1">
                <a:solidFill>
                  <a:srgbClr val="70262A"/>
                </a:solidFill>
                <a:latin typeface="Aptos"/>
              </a:rPr>
              <a:t>English paraphrase: </a:t>
            </a:r>
            <a:r>
              <a:rPr sz="1300">
                <a:solidFill>
                  <a:srgbClr val="231F1C"/>
                </a:solidFill>
                <a:latin typeface="Aptos"/>
              </a:rPr>
              <a:t>Sabine Baring-Gould</a:t>
            </a:r>
          </a:p>
        </p:txBody>
      </p:sp>
      <p:sp>
        <p:nvSpPr>
          <p:cNvPr id="7" name="TextBox 6"/>
          <p:cNvSpPr txBox="1"/>
          <p:nvPr/>
        </p:nvSpPr>
        <p:spPr>
          <a:xfrm>
            <a:off x="914400" y="2825496"/>
            <a:ext cx="4937760" cy="393192"/>
          </a:xfrm>
          <a:prstGeom prst="rect">
            <a:avLst/>
          </a:prstGeom>
          <a:noFill/>
        </p:spPr>
        <p:txBody>
          <a:bodyPr wrap="none">
            <a:spAutoFit/>
          </a:bodyPr>
          <a:lstStyle/>
          <a:p>
            <a:r>
              <a:rPr sz="1300" b="1">
                <a:solidFill>
                  <a:srgbClr val="70262A"/>
                </a:solidFill>
                <a:latin typeface="Aptos"/>
              </a:rPr>
              <a:t>Arrangement: </a:t>
            </a:r>
            <a:r>
              <a:rPr sz="1300">
                <a:solidFill>
                  <a:srgbClr val="231F1C"/>
                </a:solidFill>
                <a:latin typeface="Aptos"/>
              </a:rPr>
              <a:t>Charles Edgar Pettman</a:t>
            </a:r>
          </a:p>
        </p:txBody>
      </p:sp>
      <p:sp>
        <p:nvSpPr>
          <p:cNvPr id="8" name="TextBox 7"/>
          <p:cNvSpPr txBox="1"/>
          <p:nvPr/>
        </p:nvSpPr>
        <p:spPr>
          <a:xfrm>
            <a:off x="914400" y="3392424"/>
            <a:ext cx="4937760" cy="393192"/>
          </a:xfrm>
          <a:prstGeom prst="rect">
            <a:avLst/>
          </a:prstGeom>
          <a:noFill/>
        </p:spPr>
        <p:txBody>
          <a:bodyPr wrap="none">
            <a:spAutoFit/>
          </a:bodyPr>
          <a:lstStyle/>
          <a:p>
            <a:r>
              <a:rPr sz="1300" b="1">
                <a:solidFill>
                  <a:srgbClr val="70262A"/>
                </a:solidFill>
                <a:latin typeface="Aptos"/>
              </a:rPr>
              <a:t>Tune: </a:t>
            </a:r>
            <a:r>
              <a:rPr sz="1300">
                <a:solidFill>
                  <a:srgbClr val="231F1C"/>
                </a:solidFill>
                <a:latin typeface="Aptos"/>
              </a:rPr>
              <a:t>GABRIEL'S MESSAGE</a:t>
            </a:r>
          </a:p>
        </p:txBody>
      </p:sp>
      <p:sp>
        <p:nvSpPr>
          <p:cNvPr id="9" name="TextBox 8"/>
          <p:cNvSpPr txBox="1"/>
          <p:nvPr/>
        </p:nvSpPr>
        <p:spPr>
          <a:xfrm>
            <a:off x="914400" y="3959352"/>
            <a:ext cx="4937760" cy="393192"/>
          </a:xfrm>
          <a:prstGeom prst="rect">
            <a:avLst/>
          </a:prstGeom>
          <a:noFill/>
        </p:spPr>
        <p:txBody>
          <a:bodyPr wrap="none">
            <a:spAutoFit/>
          </a:bodyPr>
          <a:lstStyle/>
          <a:p>
            <a:r>
              <a:rPr sz="1300" b="1">
                <a:solidFill>
                  <a:srgbClr val="70262A"/>
                </a:solidFill>
                <a:latin typeface="Aptos"/>
              </a:rPr>
              <a:t>Meter: </a:t>
            </a:r>
            <a:r>
              <a:rPr sz="1300">
                <a:solidFill>
                  <a:srgbClr val="231F1C"/>
                </a:solidFill>
                <a:latin typeface="Aptos"/>
              </a:rPr>
              <a:t>10.10.12.10 with refrain</a:t>
            </a:r>
          </a:p>
        </p:txBody>
      </p:sp>
      <p:sp>
        <p:nvSpPr>
          <p:cNvPr id="10" name="TextBox 9"/>
          <p:cNvSpPr txBox="1"/>
          <p:nvPr/>
        </p:nvSpPr>
        <p:spPr>
          <a:xfrm>
            <a:off x="914400" y="4526280"/>
            <a:ext cx="4937760" cy="393192"/>
          </a:xfrm>
          <a:prstGeom prst="rect">
            <a:avLst/>
          </a:prstGeom>
          <a:noFill/>
        </p:spPr>
        <p:txBody>
          <a:bodyPr wrap="none">
            <a:spAutoFit/>
          </a:bodyPr>
          <a:lstStyle/>
          <a:p>
            <a:r>
              <a:rPr sz="1300" b="1">
                <a:solidFill>
                  <a:srgbClr val="70262A"/>
                </a:solidFill>
                <a:latin typeface="Aptos"/>
              </a:rPr>
              <a:t>Primary Scripture: </a:t>
            </a:r>
            <a:r>
              <a:rPr sz="1300">
                <a:solidFill>
                  <a:srgbClr val="231F1C"/>
                </a:solidFill>
                <a:latin typeface="Aptos"/>
              </a:rPr>
              <a:t>Luke 1:28</a:t>
            </a:r>
          </a:p>
        </p:txBody>
      </p:sp>
      <p:sp>
        <p:nvSpPr>
          <p:cNvPr id="11" name="Rounded Rectangle 10"/>
          <p:cNvSpPr/>
          <p:nvPr/>
        </p:nvSpPr>
        <p:spPr>
          <a:xfrm>
            <a:off x="6629400" y="1417320"/>
            <a:ext cx="4754880" cy="4526280"/>
          </a:xfrm>
          <a:prstGeom prst="roundRect">
            <a:avLst/>
          </a:prstGeom>
          <a:solidFill>
            <a:srgbClr val="171F34"/>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949440" y="2057400"/>
            <a:ext cx="4069080" cy="2926080"/>
          </a:xfrm>
          <a:prstGeom prst="rect">
            <a:avLst/>
          </a:prstGeom>
          <a:noFill/>
        </p:spPr>
        <p:txBody>
          <a:bodyPr wrap="square" lIns="73152" rIns="73152" tIns="18288">
            <a:spAutoFit/>
          </a:bodyPr>
          <a:lstStyle/>
          <a:p>
            <a:pPr>
              <a:lnSpc>
                <a:spcPct val="105000"/>
              </a:lnSpc>
              <a:spcAft>
                <a:spcPts val="800"/>
              </a:spcAft>
            </a:pPr>
            <a:r>
              <a:rPr sz="1800">
                <a:solidFill>
                  <a:srgbClr val="FFF6E2"/>
                </a:solidFill>
                <a:latin typeface="Aptos"/>
              </a:rPr>
              <a:t>This carol is not mainly about angelic spectacle. It is about God’s gracious initiative in sending the Son.</a:t>
            </a:r>
          </a:p>
          <a:p>
            <a:pPr>
              <a:lnSpc>
                <a:spcPct val="105000"/>
              </a:lnSpc>
              <a:spcAft>
                <a:spcPts val="800"/>
              </a:spcAft>
            </a:pPr>
            <a:r>
              <a:rPr sz="1800">
                <a:solidFill>
                  <a:srgbClr val="FFF6E2"/>
                </a:solidFill>
                <a:latin typeface="Aptos"/>
              </a:rPr>
              <a:t>The church sings the Annunciation as Gospel: God comes near, the promise is fulfilled, and faithful obedience is possible.</a:t>
            </a:r>
          </a:p>
        </p:txBody>
      </p:sp>
      <p:sp>
        <p:nvSpPr>
          <p:cNvPr id="13" name="TextBox 12"/>
          <p:cNvSpPr txBox="1"/>
          <p:nvPr/>
        </p:nvSpPr>
        <p:spPr>
          <a:xfrm>
            <a:off x="384048" y="6528816"/>
            <a:ext cx="7863840" cy="228600"/>
          </a:xfrm>
          <a:prstGeom prst="rect">
            <a:avLst/>
          </a:prstGeom>
          <a:noFill/>
        </p:spPr>
        <p:txBody>
          <a:bodyPr wrap="none">
            <a:spAutoFit/>
          </a:bodyPr>
          <a:lstStyle/>
          <a:p>
            <a:r>
              <a:rPr sz="800">
                <a:solidFill>
                  <a:srgbClr val="121B2D"/>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Historical Background</a:t>
            </a:r>
          </a:p>
          <a:p>
            <a:pPr>
              <a:spcBef>
                <a:spcPts val="300"/>
              </a:spcBef>
            </a:pPr>
            <a:r>
              <a:rPr sz="1500">
                <a:solidFill>
                  <a:srgbClr val="FFDE97"/>
                </a:solidFill>
                <a:latin typeface="Aptos"/>
              </a:rPr>
              <a:t>A local carol carrying the universal Gospel story</a:t>
            </a:r>
          </a:p>
        </p:txBody>
      </p:sp>
      <p:sp>
        <p:nvSpPr>
          <p:cNvPr id="4" name="TextBox 3"/>
          <p:cNvSpPr txBox="1"/>
          <p:nvPr/>
        </p:nvSpPr>
        <p:spPr>
          <a:xfrm>
            <a:off x="777240" y="1554480"/>
            <a:ext cx="5486400" cy="4206240"/>
          </a:xfrm>
          <a:prstGeom prst="rect">
            <a:avLst/>
          </a:prstGeom>
          <a:noFill/>
        </p:spPr>
        <p:txBody>
          <a:bodyPr wrap="square" lIns="73152" rIns="73152" tIns="18288">
            <a:spAutoFit/>
          </a:bodyPr>
          <a:lstStyle/>
          <a:p>
            <a:pPr>
              <a:lnSpc>
                <a:spcPct val="105000"/>
              </a:lnSpc>
              <a:spcAft>
                <a:spcPts val="800"/>
              </a:spcAft>
            </a:pPr>
            <a:r>
              <a:rPr sz="1800">
                <a:solidFill>
                  <a:srgbClr val="FFF6E2"/>
                </a:solidFill>
                <a:latin typeface="Aptos"/>
              </a:rPr>
              <a:t>The carol comes from Basque Christmas and Advent song tradition and retells the Annunciation from Luke 1.</a:t>
            </a:r>
          </a:p>
          <a:p>
            <a:pPr>
              <a:lnSpc>
                <a:spcPct val="105000"/>
              </a:lnSpc>
              <a:spcAft>
                <a:spcPts val="800"/>
              </a:spcAft>
            </a:pPr>
            <a:r>
              <a:rPr sz="1800">
                <a:solidFill>
                  <a:srgbClr val="FFF6E2"/>
                </a:solidFill>
                <a:latin typeface="Aptos"/>
              </a:rPr>
              <a:t>Sabine Baring-Gould shaped the familiar English form for church singing rather than making a strict word-for-word translation.</a:t>
            </a:r>
          </a:p>
          <a:p>
            <a:pPr>
              <a:lnSpc>
                <a:spcPct val="105000"/>
              </a:lnSpc>
              <a:spcAft>
                <a:spcPts val="800"/>
              </a:spcAft>
            </a:pPr>
            <a:r>
              <a:rPr sz="1800">
                <a:solidFill>
                  <a:srgbClr val="FFF6E2"/>
                </a:solidFill>
                <a:latin typeface="Aptos"/>
              </a:rPr>
              <a:t>Charles Edgar Pettman’s arrangement helped establish the melody in English hymnals under the tune title GABRIEL’S MESSAGE.</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Why This Carol Matters Today</a:t>
            </a:r>
          </a:p>
          <a:p>
            <a:pPr>
              <a:spcBef>
                <a:spcPts val="300"/>
              </a:spcBef>
            </a:pPr>
            <a:r>
              <a:rPr sz="1500">
                <a:solidFill>
                  <a:srgbClr val="FFDE97"/>
                </a:solidFill>
                <a:latin typeface="Aptos"/>
              </a:rPr>
              <a:t>Advent begins with God speaking before we respond</a:t>
            </a:r>
          </a:p>
        </p:txBody>
      </p:sp>
      <p:sp>
        <p:nvSpPr>
          <p:cNvPr id="4" name="TextBox 3"/>
          <p:cNvSpPr txBox="1"/>
          <p:nvPr/>
        </p:nvSpPr>
        <p:spPr>
          <a:xfrm>
            <a:off x="777240" y="1554480"/>
            <a:ext cx="5760720" cy="4206240"/>
          </a:xfrm>
          <a:prstGeom prst="rect">
            <a:avLst/>
          </a:prstGeom>
          <a:noFill/>
        </p:spPr>
        <p:txBody>
          <a:bodyPr wrap="square" lIns="73152" rIns="73152" tIns="18288">
            <a:spAutoFit/>
          </a:bodyPr>
          <a:lstStyle/>
          <a:p>
            <a:pPr>
              <a:lnSpc>
                <a:spcPct val="105000"/>
              </a:lnSpc>
              <a:spcAft>
                <a:spcPts val="800"/>
              </a:spcAft>
            </a:pPr>
            <a:r>
              <a:rPr sz="1800">
                <a:solidFill>
                  <a:srgbClr val="FFF6E2"/>
                </a:solidFill>
                <a:latin typeface="Aptos"/>
              </a:rPr>
              <a:t>It slows the congregation down long enough to hear the wonder of Luke 1.</a:t>
            </a:r>
          </a:p>
          <a:p>
            <a:pPr>
              <a:lnSpc>
                <a:spcPct val="105000"/>
              </a:lnSpc>
              <a:spcAft>
                <a:spcPts val="800"/>
              </a:spcAft>
            </a:pPr>
            <a:r>
              <a:rPr sz="1800">
                <a:solidFill>
                  <a:srgbClr val="FFF6E2"/>
                </a:solidFill>
                <a:latin typeface="Aptos"/>
              </a:rPr>
              <a:t>It keeps Christmas rooted in the incarnation of the Son of God.</a:t>
            </a:r>
          </a:p>
          <a:p>
            <a:pPr>
              <a:lnSpc>
                <a:spcPct val="105000"/>
              </a:lnSpc>
              <a:spcAft>
                <a:spcPts val="800"/>
              </a:spcAft>
            </a:pPr>
            <a:r>
              <a:rPr sz="1800">
                <a:solidFill>
                  <a:srgbClr val="FFF6E2"/>
                </a:solidFill>
                <a:latin typeface="Aptos"/>
              </a:rPr>
              <a:t>It honors Mary’s faithful response without shifting the center away from Christ.</a:t>
            </a:r>
          </a:p>
          <a:p>
            <a:pPr>
              <a:lnSpc>
                <a:spcPct val="105000"/>
              </a:lnSpc>
              <a:spcAft>
                <a:spcPts val="800"/>
              </a:spcAft>
            </a:pPr>
            <a:r>
              <a:rPr sz="1800">
                <a:solidFill>
                  <a:srgbClr val="FFF6E2"/>
                </a:solidFill>
                <a:latin typeface="Aptos"/>
              </a:rPr>
              <a:t>It shows how a local musical tradition can serve the whole church’s praise.</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Biblical Foundation</a:t>
            </a:r>
          </a:p>
          <a:p>
            <a:pPr>
              <a:spcBef>
                <a:spcPts val="300"/>
              </a:spcBef>
            </a:pPr>
            <a:r>
              <a:rPr sz="1500">
                <a:solidFill>
                  <a:srgbClr val="FFDE97"/>
                </a:solidFill>
                <a:latin typeface="Aptos"/>
              </a:rPr>
              <a:t>Rejoice, favored one; the Lord is with you</a:t>
            </a:r>
          </a:p>
        </p:txBody>
      </p:sp>
      <p:sp>
        <p:nvSpPr>
          <p:cNvPr id="4" name="Rounded Rectangle 3"/>
          <p:cNvSpPr/>
          <p:nvPr/>
        </p:nvSpPr>
        <p:spPr>
          <a:xfrm>
            <a:off x="777240" y="1508760"/>
            <a:ext cx="5440680" cy="4389120"/>
          </a:xfrm>
          <a:prstGeom prst="roundRect">
            <a:avLst/>
          </a:prstGeom>
          <a:solidFill>
            <a:srgbClr val="09101E"/>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1560" y="1828800"/>
            <a:ext cx="4846320" cy="3566160"/>
          </a:xfrm>
          <a:prstGeom prst="rect">
            <a:avLst/>
          </a:prstGeom>
          <a:noFill/>
        </p:spPr>
        <p:txBody>
          <a:bodyPr wrap="square" lIns="73152" rIns="73152" tIns="18288">
            <a:spAutoFit/>
          </a:bodyPr>
          <a:lstStyle/>
          <a:p>
            <a:pPr>
              <a:lnSpc>
                <a:spcPct val="105000"/>
              </a:lnSpc>
              <a:spcAft>
                <a:spcPts val="800"/>
              </a:spcAft>
            </a:pPr>
            <a:r>
              <a:rPr sz="1700">
                <a:solidFill>
                  <a:srgbClr val="FFF6E2"/>
                </a:solidFill>
                <a:latin typeface="Aptos"/>
              </a:rPr>
              <a:t>Luke 1:28 gives the greeting of divine favor and the Lord’s presence.</a:t>
            </a:r>
          </a:p>
          <a:p>
            <a:pPr>
              <a:lnSpc>
                <a:spcPct val="105000"/>
              </a:lnSpc>
              <a:spcAft>
                <a:spcPts val="800"/>
              </a:spcAft>
            </a:pPr>
            <a:r>
              <a:rPr sz="1700">
                <a:solidFill>
                  <a:srgbClr val="FFF6E2"/>
                </a:solidFill>
                <a:latin typeface="Aptos"/>
              </a:rPr>
              <a:t>Luke 1:30-35 names the child as Jesus, conceived by the Spirit and called the Son of God.</a:t>
            </a:r>
          </a:p>
          <a:p>
            <a:pPr>
              <a:lnSpc>
                <a:spcPct val="105000"/>
              </a:lnSpc>
              <a:spcAft>
                <a:spcPts val="800"/>
              </a:spcAft>
            </a:pPr>
            <a:r>
              <a:rPr sz="1700">
                <a:solidFill>
                  <a:srgbClr val="FFF6E2"/>
                </a:solidFill>
                <a:latin typeface="Aptos"/>
              </a:rPr>
              <a:t>Luke 1:38 gives Mary’s faithful answer: a servant’s trust in the word of the Lord.</a:t>
            </a:r>
          </a:p>
        </p:txBody>
      </p:sp>
      <p:sp>
        <p:nvSpPr>
          <p:cNvPr id="6" name="TextBox 5"/>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annunciation_sta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22960" y="2194560"/>
            <a:ext cx="7772400" cy="1371600"/>
          </a:xfrm>
          <a:prstGeom prst="rect">
            <a:avLst/>
          </a:prstGeom>
          <a:noFill/>
        </p:spPr>
        <p:txBody>
          <a:bodyPr wrap="none">
            <a:spAutoFit/>
          </a:bodyPr>
          <a:lstStyle/>
          <a:p>
            <a:r>
              <a:rPr sz="4000" b="1">
                <a:solidFill>
                  <a:srgbClr val="FFF6E2"/>
                </a:solidFill>
                <a:latin typeface="Georgia"/>
              </a:rPr>
              <a:t>The Message Comes from God</a:t>
            </a:r>
          </a:p>
          <a:p>
            <a:r>
              <a:rPr sz="1800">
                <a:solidFill>
                  <a:srgbClr val="FFDE97"/>
                </a:solidFill>
                <a:latin typeface="Aptos"/>
              </a:rPr>
              <a:t>Grace interrupts ordinary life with a promise too great to manufacture.</a:t>
            </a:r>
          </a:p>
        </p:txBody>
      </p:sp>
      <p:sp>
        <p:nvSpPr>
          <p:cNvPr id="4" name="TextBox 3"/>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essenger_ligh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FFF6E2"/>
                </a:solidFill>
                <a:latin typeface="Georgia"/>
              </a:rPr>
              <a:t>Hymn Movement 1</a:t>
            </a:r>
          </a:p>
          <a:p>
            <a:pPr>
              <a:spcBef>
                <a:spcPts val="300"/>
              </a:spcBef>
            </a:pPr>
            <a:r>
              <a:rPr sz="1500">
                <a:solidFill>
                  <a:srgbClr val="FFDE97"/>
                </a:solidFill>
                <a:latin typeface="Aptos"/>
              </a:rPr>
              <a:t>A holy interruption</a:t>
            </a:r>
          </a:p>
        </p:txBody>
      </p:sp>
      <p:sp>
        <p:nvSpPr>
          <p:cNvPr id="4" name="TextBox 3"/>
          <p:cNvSpPr txBox="1"/>
          <p:nvPr/>
        </p:nvSpPr>
        <p:spPr>
          <a:xfrm>
            <a:off x="777240" y="1554480"/>
            <a:ext cx="5715000" cy="4114800"/>
          </a:xfrm>
          <a:prstGeom prst="rect">
            <a:avLst/>
          </a:prstGeom>
          <a:noFill/>
        </p:spPr>
        <p:txBody>
          <a:bodyPr wrap="square" lIns="73152" rIns="73152" tIns="18288">
            <a:spAutoFit/>
          </a:bodyPr>
          <a:lstStyle/>
          <a:p>
            <a:pPr>
              <a:lnSpc>
                <a:spcPct val="105000"/>
              </a:lnSpc>
              <a:spcAft>
                <a:spcPts val="800"/>
              </a:spcAft>
            </a:pPr>
            <a:r>
              <a:rPr sz="1800">
                <a:solidFill>
                  <a:srgbClr val="FFF6E2"/>
                </a:solidFill>
                <a:latin typeface="Aptos"/>
              </a:rPr>
              <a:t>Gabriel’s arrival reminds us that the Gospel begins with God’s initiative, not human search or spiritual achievement.</a:t>
            </a:r>
          </a:p>
          <a:p>
            <a:pPr>
              <a:lnSpc>
                <a:spcPct val="105000"/>
              </a:lnSpc>
              <a:spcAft>
                <a:spcPts val="800"/>
              </a:spcAft>
            </a:pPr>
            <a:r>
              <a:rPr sz="1800">
                <a:solidFill>
                  <a:srgbClr val="FFF6E2"/>
                </a:solidFill>
                <a:latin typeface="Aptos"/>
              </a:rPr>
              <a:t>The Annunciation enters ordinary human life with heaven’s message: God is fulfilling his promise.</a:t>
            </a:r>
          </a:p>
          <a:p>
            <a:pPr>
              <a:lnSpc>
                <a:spcPct val="105000"/>
              </a:lnSpc>
              <a:spcAft>
                <a:spcPts val="800"/>
              </a:spcAft>
            </a:pPr>
            <a:r>
              <a:rPr sz="1800">
                <a:solidFill>
                  <a:srgbClr val="FFF6E2"/>
                </a:solidFill>
                <a:latin typeface="Aptos"/>
              </a:rPr>
              <a:t>Teaching emphasis: Advent is the season of listening before acting.</a:t>
            </a:r>
          </a:p>
        </p:txBody>
      </p:sp>
      <p:sp>
        <p:nvSpPr>
          <p:cNvPr id="5" name="TextBox 4"/>
          <p:cNvSpPr txBox="1"/>
          <p:nvPr/>
        </p:nvSpPr>
        <p:spPr>
          <a:xfrm>
            <a:off x="384048" y="6528816"/>
            <a:ext cx="7863840" cy="228600"/>
          </a:xfrm>
          <a:prstGeom prst="rect">
            <a:avLst/>
          </a:prstGeom>
          <a:noFill/>
        </p:spPr>
        <p:txBody>
          <a:bodyPr wrap="none">
            <a:spAutoFit/>
          </a:bodyPr>
          <a:lstStyle/>
          <a:p>
            <a:r>
              <a:rPr sz="800">
                <a:solidFill>
                  <a:srgbClr val="FFF6E2"/>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_ligh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502920"/>
            <a:ext cx="7406640" cy="1005840"/>
          </a:xfrm>
          <a:prstGeom prst="rect">
            <a:avLst/>
          </a:prstGeom>
          <a:noFill/>
        </p:spPr>
        <p:txBody>
          <a:bodyPr wrap="square">
            <a:spAutoFit/>
          </a:bodyPr>
          <a:lstStyle/>
          <a:p>
            <a:r>
              <a:rPr sz="3100" b="1">
                <a:solidFill>
                  <a:srgbClr val="121B2D"/>
                </a:solidFill>
                <a:latin typeface="Georgia"/>
              </a:rPr>
              <a:t>Hymn Movement 2</a:t>
            </a:r>
          </a:p>
          <a:p>
            <a:pPr>
              <a:spcBef>
                <a:spcPts val="300"/>
              </a:spcBef>
            </a:pPr>
            <a:r>
              <a:rPr sz="1500">
                <a:solidFill>
                  <a:srgbClr val="5A482D"/>
                </a:solidFill>
                <a:latin typeface="Aptos"/>
              </a:rPr>
              <a:t>Divine favor and holy fear</a:t>
            </a:r>
          </a:p>
        </p:txBody>
      </p:sp>
      <p:sp>
        <p:nvSpPr>
          <p:cNvPr id="4" name="Rounded Rectangle 3"/>
          <p:cNvSpPr/>
          <p:nvPr/>
        </p:nvSpPr>
        <p:spPr>
          <a:xfrm>
            <a:off x="731520" y="1554480"/>
            <a:ext cx="5394960" cy="4114800"/>
          </a:xfrm>
          <a:prstGeom prst="roundRect">
            <a:avLst/>
          </a:prstGeom>
          <a:solidFill>
            <a:srgbClr val="FFF8E8"/>
          </a:solidFill>
          <a:ln>
            <a:solidFill>
              <a:srgbClr val="E7B6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874519"/>
            <a:ext cx="4800600" cy="3200400"/>
          </a:xfrm>
          <a:prstGeom prst="rect">
            <a:avLst/>
          </a:prstGeom>
          <a:noFill/>
        </p:spPr>
        <p:txBody>
          <a:bodyPr wrap="square" lIns="73152" rIns="73152" tIns="18288">
            <a:spAutoFit/>
          </a:bodyPr>
          <a:lstStyle/>
          <a:p>
            <a:pPr>
              <a:lnSpc>
                <a:spcPct val="105000"/>
              </a:lnSpc>
              <a:spcAft>
                <a:spcPts val="800"/>
              </a:spcAft>
            </a:pPr>
            <a:r>
              <a:rPr sz="1700">
                <a:solidFill>
                  <a:srgbClr val="231F1C"/>
                </a:solidFill>
                <a:latin typeface="Aptos"/>
              </a:rPr>
              <a:t>Mary is addressed by grace before she offers obedience. The greeting is not a reward for achievement but a sign of God’s chosen mercy.</a:t>
            </a:r>
          </a:p>
          <a:p>
            <a:pPr>
              <a:lnSpc>
                <a:spcPct val="105000"/>
              </a:lnSpc>
              <a:spcAft>
                <a:spcPts val="800"/>
              </a:spcAft>
            </a:pPr>
            <a:r>
              <a:rPr sz="1700">
                <a:solidFill>
                  <a:srgbClr val="231F1C"/>
                </a:solidFill>
                <a:latin typeface="Aptos"/>
              </a:rPr>
              <a:t>Gabriel’s “do not be afraid” fits the biblical pattern: God’s word often unsettles before it comforts.</a:t>
            </a:r>
          </a:p>
        </p:txBody>
      </p:sp>
      <p:sp>
        <p:nvSpPr>
          <p:cNvPr id="6" name="Oval 5"/>
          <p:cNvSpPr/>
          <p:nvPr/>
        </p:nvSpPr>
        <p:spPr>
          <a:xfrm>
            <a:off x="6720840" y="1965960"/>
            <a:ext cx="384048" cy="384048"/>
          </a:xfrm>
          <a:prstGeom prst="ellipse">
            <a:avLst/>
          </a:prstGeom>
          <a:solidFill>
            <a:srgbClr val="E7B6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223759" y="1938528"/>
            <a:ext cx="2743200" cy="438912"/>
          </a:xfrm>
          <a:prstGeom prst="rect">
            <a:avLst/>
          </a:prstGeom>
          <a:noFill/>
        </p:spPr>
        <p:txBody>
          <a:bodyPr wrap="none">
            <a:spAutoFit/>
          </a:bodyPr>
          <a:lstStyle/>
          <a:p>
            <a:r>
              <a:rPr sz="1400" b="1">
                <a:solidFill>
                  <a:srgbClr val="121B2D"/>
                </a:solidFill>
                <a:latin typeface="Aptos"/>
              </a:rPr>
              <a:t>Grace before response</a:t>
            </a:r>
          </a:p>
        </p:txBody>
      </p:sp>
      <p:sp>
        <p:nvSpPr>
          <p:cNvPr id="8" name="Oval 7"/>
          <p:cNvSpPr/>
          <p:nvPr/>
        </p:nvSpPr>
        <p:spPr>
          <a:xfrm>
            <a:off x="6720840" y="2743200"/>
            <a:ext cx="384048" cy="384048"/>
          </a:xfrm>
          <a:prstGeom prst="ellipse">
            <a:avLst/>
          </a:prstGeom>
          <a:solidFill>
            <a:srgbClr val="2E4E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223759" y="2715768"/>
            <a:ext cx="2743200" cy="438912"/>
          </a:xfrm>
          <a:prstGeom prst="rect">
            <a:avLst/>
          </a:prstGeom>
          <a:noFill/>
        </p:spPr>
        <p:txBody>
          <a:bodyPr wrap="none">
            <a:spAutoFit/>
          </a:bodyPr>
          <a:lstStyle/>
          <a:p>
            <a:r>
              <a:rPr sz="1400" b="1">
                <a:solidFill>
                  <a:srgbClr val="121B2D"/>
                </a:solidFill>
                <a:latin typeface="Aptos"/>
              </a:rPr>
              <a:t>Fear met by promise</a:t>
            </a:r>
          </a:p>
        </p:txBody>
      </p:sp>
      <p:sp>
        <p:nvSpPr>
          <p:cNvPr id="10" name="Oval 9"/>
          <p:cNvSpPr/>
          <p:nvPr/>
        </p:nvSpPr>
        <p:spPr>
          <a:xfrm>
            <a:off x="6720840" y="3520440"/>
            <a:ext cx="384048" cy="384048"/>
          </a:xfrm>
          <a:prstGeom prst="ellipse">
            <a:avLst/>
          </a:prstGeom>
          <a:solidFill>
            <a:srgbClr val="395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223759" y="3493008"/>
            <a:ext cx="2743200" cy="438912"/>
          </a:xfrm>
          <a:prstGeom prst="rect">
            <a:avLst/>
          </a:prstGeom>
          <a:noFill/>
        </p:spPr>
        <p:txBody>
          <a:bodyPr wrap="none">
            <a:spAutoFit/>
          </a:bodyPr>
          <a:lstStyle/>
          <a:p>
            <a:r>
              <a:rPr sz="1400" b="1">
                <a:solidFill>
                  <a:srgbClr val="121B2D"/>
                </a:solidFill>
                <a:latin typeface="Aptos"/>
              </a:rPr>
              <a:t>Favor rooted in God</a:t>
            </a:r>
          </a:p>
        </p:txBody>
      </p:sp>
      <p:sp>
        <p:nvSpPr>
          <p:cNvPr id="12" name="TextBox 11"/>
          <p:cNvSpPr txBox="1"/>
          <p:nvPr/>
        </p:nvSpPr>
        <p:spPr>
          <a:xfrm>
            <a:off x="384048" y="6528816"/>
            <a:ext cx="7863840" cy="228600"/>
          </a:xfrm>
          <a:prstGeom prst="rect">
            <a:avLst/>
          </a:prstGeom>
          <a:noFill/>
        </p:spPr>
        <p:txBody>
          <a:bodyPr wrap="none">
            <a:spAutoFit/>
          </a:bodyPr>
          <a:lstStyle/>
          <a:p>
            <a:r>
              <a:rPr sz="800">
                <a:solidFill>
                  <a:srgbClr val="121B2D"/>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Gabriel's Message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