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6" autoAdjust="0"/>
    <p:restoredTop sz="94660"/>
  </p:normalViewPr>
  <p:slideViewPr>
    <p:cSldViewPr snapToGrid="0" snapToObjects="1">
      <p:cViewPr>
        <p:scale>
          <a:sx n="71" d="100"/>
          <a:sy n="71" d="100"/>
        </p:scale>
        <p:origin x="66" y="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ro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640080" y="3749039"/>
            <a:ext cx="7132320" cy="233172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914400" y="4069080"/>
            <a:ext cx="6400800" cy="566928"/>
          </a:xfrm>
          <a:prstGeom prst="rect">
            <a:avLst/>
          </a:prstGeom>
          <a:noFill/>
        </p:spPr>
        <p:txBody>
          <a:bodyPr wrap="square" lIns="36576" tIns="18288" rIns="36576" bIns="18288">
            <a:spAutoFit/>
          </a:bodyPr>
          <a:lstStyle/>
          <a:p>
            <a:pPr>
              <a:defRPr sz="4200" b="1" i="0">
                <a:solidFill>
                  <a:srgbClr val="FFF7E2"/>
                </a:solidFill>
                <a:latin typeface="Georgia"/>
              </a:defRPr>
            </a:pPr>
            <a:r>
              <a:t>His Gifts</a:t>
            </a:r>
          </a:p>
        </p:txBody>
      </p:sp>
      <p:sp>
        <p:nvSpPr>
          <p:cNvPr id="5" name="TextBox 4"/>
          <p:cNvSpPr txBox="1"/>
          <p:nvPr/>
        </p:nvSpPr>
        <p:spPr>
          <a:xfrm>
            <a:off x="950976" y="4800600"/>
            <a:ext cx="6400800" cy="365760"/>
          </a:xfrm>
          <a:prstGeom prst="rect">
            <a:avLst/>
          </a:prstGeom>
          <a:noFill/>
        </p:spPr>
        <p:txBody>
          <a:bodyPr wrap="square" lIns="36576" tIns="18288" rIns="36576" bIns="18288">
            <a:spAutoFit/>
          </a:bodyPr>
          <a:lstStyle/>
          <a:p>
            <a:pPr>
              <a:defRPr sz="1600" b="0" i="0">
                <a:solidFill>
                  <a:srgbClr val="FFEBC3"/>
                </a:solidFill>
                <a:latin typeface="Aptos"/>
              </a:defRPr>
            </a:pPr>
            <a:r>
              <a:t>A hymn study on grace, gratitude, and faithful service</a:t>
            </a:r>
          </a:p>
        </p:txBody>
      </p:sp>
      <p:sp>
        <p:nvSpPr>
          <p:cNvPr id="6" name="TextBox 5"/>
          <p:cNvSpPr txBox="1"/>
          <p:nvPr/>
        </p:nvSpPr>
        <p:spPr>
          <a:xfrm>
            <a:off x="950976" y="5321808"/>
            <a:ext cx="6400800" cy="320040"/>
          </a:xfrm>
          <a:prstGeom prst="rect">
            <a:avLst/>
          </a:prstGeom>
          <a:noFill/>
        </p:spPr>
        <p:txBody>
          <a:bodyPr wrap="square" lIns="36576" tIns="18288" rIns="36576" bIns="18288">
            <a:spAutoFit/>
          </a:bodyPr>
          <a:lstStyle/>
          <a:p>
            <a:pPr>
              <a:defRPr sz="1250" b="0" i="0">
                <a:solidFill>
                  <a:srgbClr val="F7DEB2"/>
                </a:solidFill>
                <a:latin typeface="Aptos"/>
              </a:defRPr>
            </a:pPr>
            <a:r>
              <a:t>Brian J. Dumont • SIMPLE GIFTS • James 1:17</a:t>
            </a:r>
          </a:p>
        </p:txBody>
      </p:sp>
      <p:sp>
        <p:nvSpPr>
          <p:cNvPr id="7" name="TextBox 6"/>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urch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From Gift to Good Works</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Grace creates thankful people who walk in prepared service</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68680" y="2084831"/>
            <a:ext cx="2240280" cy="2560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618488" y="2331720"/>
            <a:ext cx="694944" cy="694944"/>
          </a:xfrm>
          <a:prstGeom prst="ellipse">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645920" y="2468879"/>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1</a:t>
            </a:r>
          </a:p>
        </p:txBody>
      </p:sp>
      <p:sp>
        <p:nvSpPr>
          <p:cNvPr id="9" name="TextBox 8"/>
          <p:cNvSpPr txBox="1"/>
          <p:nvPr/>
        </p:nvSpPr>
        <p:spPr>
          <a:xfrm>
            <a:off x="1298448" y="3118103"/>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Receive</a:t>
            </a:r>
          </a:p>
        </p:txBody>
      </p:sp>
      <p:sp>
        <p:nvSpPr>
          <p:cNvPr id="10" name="TextBox 9"/>
          <p:cNvSpPr txBox="1"/>
          <p:nvPr/>
        </p:nvSpPr>
        <p:spPr>
          <a:xfrm>
            <a:off x="1124712" y="3547872"/>
            <a:ext cx="1737360" cy="548640"/>
          </a:xfrm>
          <a:prstGeom prst="rect">
            <a:avLst/>
          </a:prstGeom>
          <a:noFill/>
        </p:spPr>
        <p:txBody>
          <a:bodyPr wrap="square" lIns="36576" tIns="18288" rIns="36576" bIns="18288">
            <a:spAutoFit/>
          </a:bodyPr>
          <a:lstStyle/>
          <a:p>
            <a:pPr algn="ctr">
              <a:defRPr sz="1360" b="0" i="0">
                <a:solidFill>
                  <a:srgbClr val="26241F"/>
                </a:solidFill>
                <a:latin typeface="Aptos"/>
              </a:defRPr>
            </a:pPr>
            <a:r>
              <a:t>God gives first.</a:t>
            </a:r>
          </a:p>
        </p:txBody>
      </p:sp>
      <p:sp>
        <p:nvSpPr>
          <p:cNvPr id="11" name="Rounded Rectangle 10"/>
          <p:cNvSpPr/>
          <p:nvPr/>
        </p:nvSpPr>
        <p:spPr>
          <a:xfrm>
            <a:off x="3657600" y="2084831"/>
            <a:ext cx="2240280" cy="2560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4407408" y="2331720"/>
            <a:ext cx="694944" cy="694944"/>
          </a:xfrm>
          <a:prstGeom prst="ellipse">
            <a:avLst/>
          </a:prstGeom>
          <a:solidFill>
            <a:srgbClr val="4866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4434840" y="2468879"/>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2</a:t>
            </a:r>
          </a:p>
        </p:txBody>
      </p:sp>
      <p:sp>
        <p:nvSpPr>
          <p:cNvPr id="14" name="TextBox 13"/>
          <p:cNvSpPr txBox="1"/>
          <p:nvPr/>
        </p:nvSpPr>
        <p:spPr>
          <a:xfrm>
            <a:off x="4087368" y="3118103"/>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Give Thanks</a:t>
            </a:r>
          </a:p>
        </p:txBody>
      </p:sp>
      <p:sp>
        <p:nvSpPr>
          <p:cNvPr id="15" name="TextBox 14"/>
          <p:cNvSpPr txBox="1"/>
          <p:nvPr/>
        </p:nvSpPr>
        <p:spPr>
          <a:xfrm>
            <a:off x="3913632" y="3547872"/>
            <a:ext cx="1737360" cy="548640"/>
          </a:xfrm>
          <a:prstGeom prst="rect">
            <a:avLst/>
          </a:prstGeom>
          <a:noFill/>
        </p:spPr>
        <p:txBody>
          <a:bodyPr wrap="square" lIns="36576" tIns="18288" rIns="36576" bIns="18288">
            <a:spAutoFit/>
          </a:bodyPr>
          <a:lstStyle/>
          <a:p>
            <a:pPr algn="ctr">
              <a:defRPr sz="1360" b="0" i="0">
                <a:solidFill>
                  <a:srgbClr val="26241F"/>
                </a:solidFill>
                <a:latin typeface="Aptos"/>
              </a:defRPr>
            </a:pPr>
            <a:r>
              <a:t>Gratitude answers grace.</a:t>
            </a:r>
          </a:p>
        </p:txBody>
      </p:sp>
      <p:sp>
        <p:nvSpPr>
          <p:cNvPr id="16" name="Rounded Rectangle 15"/>
          <p:cNvSpPr/>
          <p:nvPr/>
        </p:nvSpPr>
        <p:spPr>
          <a:xfrm>
            <a:off x="6446520" y="2084831"/>
            <a:ext cx="2240280" cy="2560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7196328" y="2331720"/>
            <a:ext cx="694944" cy="694944"/>
          </a:xfrm>
          <a:prstGeom prst="ellipse">
            <a:avLst/>
          </a:prstGeom>
          <a:solidFill>
            <a:srgbClr val="2D4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7223760" y="2468879"/>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3</a:t>
            </a:r>
          </a:p>
        </p:txBody>
      </p:sp>
      <p:sp>
        <p:nvSpPr>
          <p:cNvPr id="19" name="TextBox 18"/>
          <p:cNvSpPr txBox="1"/>
          <p:nvPr/>
        </p:nvSpPr>
        <p:spPr>
          <a:xfrm>
            <a:off x="6876288" y="3118103"/>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Walk</a:t>
            </a:r>
          </a:p>
        </p:txBody>
      </p:sp>
      <p:sp>
        <p:nvSpPr>
          <p:cNvPr id="20" name="TextBox 19"/>
          <p:cNvSpPr txBox="1"/>
          <p:nvPr/>
        </p:nvSpPr>
        <p:spPr>
          <a:xfrm>
            <a:off x="6702552" y="3547872"/>
            <a:ext cx="1737360" cy="548640"/>
          </a:xfrm>
          <a:prstGeom prst="rect">
            <a:avLst/>
          </a:prstGeom>
          <a:noFill/>
        </p:spPr>
        <p:txBody>
          <a:bodyPr wrap="square" lIns="36576" tIns="18288" rIns="36576" bIns="18288">
            <a:spAutoFit/>
          </a:bodyPr>
          <a:lstStyle/>
          <a:p>
            <a:pPr algn="ctr">
              <a:defRPr sz="1360" b="0" i="0">
                <a:solidFill>
                  <a:srgbClr val="26241F"/>
                </a:solidFill>
                <a:latin typeface="Aptos"/>
              </a:defRPr>
            </a:pPr>
            <a:r>
              <a:t>Good works follow salvation.</a:t>
            </a:r>
          </a:p>
        </p:txBody>
      </p:sp>
      <p:sp>
        <p:nvSpPr>
          <p:cNvPr id="21" name="Rounded Rectangle 20"/>
          <p:cNvSpPr/>
          <p:nvPr/>
        </p:nvSpPr>
        <p:spPr>
          <a:xfrm>
            <a:off x="9235439" y="2084831"/>
            <a:ext cx="2240280" cy="2560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Oval 21"/>
          <p:cNvSpPr/>
          <p:nvPr/>
        </p:nvSpPr>
        <p:spPr>
          <a:xfrm>
            <a:off x="9985247" y="2331720"/>
            <a:ext cx="694944" cy="694944"/>
          </a:xfrm>
          <a:prstGeom prst="ellipse">
            <a:avLst/>
          </a:prstGeom>
          <a:solidFill>
            <a:srgbClr val="7949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10012679" y="2468879"/>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4</a:t>
            </a:r>
          </a:p>
        </p:txBody>
      </p:sp>
      <p:sp>
        <p:nvSpPr>
          <p:cNvPr id="24" name="TextBox 23"/>
          <p:cNvSpPr txBox="1"/>
          <p:nvPr/>
        </p:nvSpPr>
        <p:spPr>
          <a:xfrm>
            <a:off x="9665207" y="3118103"/>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Serve</a:t>
            </a:r>
          </a:p>
        </p:txBody>
      </p:sp>
      <p:sp>
        <p:nvSpPr>
          <p:cNvPr id="25" name="TextBox 24"/>
          <p:cNvSpPr txBox="1"/>
          <p:nvPr/>
        </p:nvSpPr>
        <p:spPr>
          <a:xfrm>
            <a:off x="9491471" y="3547872"/>
            <a:ext cx="1737360" cy="548640"/>
          </a:xfrm>
          <a:prstGeom prst="rect">
            <a:avLst/>
          </a:prstGeom>
          <a:noFill/>
        </p:spPr>
        <p:txBody>
          <a:bodyPr wrap="square" lIns="36576" tIns="18288" rIns="36576" bIns="18288">
            <a:spAutoFit/>
          </a:bodyPr>
          <a:lstStyle/>
          <a:p>
            <a:pPr algn="ctr">
              <a:defRPr sz="1360" b="0" i="0">
                <a:solidFill>
                  <a:srgbClr val="26241F"/>
                </a:solidFill>
                <a:latin typeface="Aptos"/>
              </a:defRPr>
            </a:pPr>
            <a:r>
              <a:t>Gifts become mercy for others.</a:t>
            </a:r>
          </a:p>
        </p:txBody>
      </p:sp>
      <p:sp>
        <p:nvSpPr>
          <p:cNvPr id="26" name="TextBox 25"/>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ble_gift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Theological Themes</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Six truths to teach from the hymn</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22960" y="1828800"/>
            <a:ext cx="3063240" cy="11887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51560" y="2011680"/>
            <a:ext cx="2606040" cy="256032"/>
          </a:xfrm>
          <a:prstGeom prst="rect">
            <a:avLst/>
          </a:prstGeom>
          <a:noFill/>
        </p:spPr>
        <p:txBody>
          <a:bodyPr wrap="square" lIns="36576" tIns="18288" rIns="36576" bIns="18288">
            <a:spAutoFit/>
          </a:bodyPr>
          <a:lstStyle/>
          <a:p>
            <a:pPr>
              <a:defRPr sz="1600" b="1" i="0">
                <a:solidFill>
                  <a:srgbClr val="A16629"/>
                </a:solidFill>
                <a:latin typeface="Georgia"/>
              </a:defRPr>
            </a:pPr>
            <a:r>
              <a:t>Creation</a:t>
            </a:r>
          </a:p>
        </p:txBody>
      </p:sp>
      <p:sp>
        <p:nvSpPr>
          <p:cNvPr id="8" name="TextBox 7"/>
          <p:cNvSpPr txBox="1"/>
          <p:nvPr/>
        </p:nvSpPr>
        <p:spPr>
          <a:xfrm>
            <a:off x="1051560" y="2359152"/>
            <a:ext cx="2606040" cy="384048"/>
          </a:xfrm>
          <a:prstGeom prst="rect">
            <a:avLst/>
          </a:prstGeom>
          <a:noFill/>
        </p:spPr>
        <p:txBody>
          <a:bodyPr wrap="square" lIns="36576" tIns="18288" rIns="36576" bIns="18288">
            <a:spAutoFit/>
          </a:bodyPr>
          <a:lstStyle/>
          <a:p>
            <a:pPr>
              <a:defRPr sz="1280" b="0" i="0">
                <a:solidFill>
                  <a:srgbClr val="26241F"/>
                </a:solidFill>
                <a:latin typeface="Aptos"/>
              </a:defRPr>
            </a:pPr>
            <a:r>
              <a:t>The world is received, not owned.</a:t>
            </a:r>
          </a:p>
        </p:txBody>
      </p:sp>
      <p:sp>
        <p:nvSpPr>
          <p:cNvPr id="9" name="Rounded Rectangle 8"/>
          <p:cNvSpPr/>
          <p:nvPr/>
        </p:nvSpPr>
        <p:spPr>
          <a:xfrm>
            <a:off x="4572000" y="1828800"/>
            <a:ext cx="3063240" cy="11887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800600" y="2011680"/>
            <a:ext cx="2606040" cy="256032"/>
          </a:xfrm>
          <a:prstGeom prst="rect">
            <a:avLst/>
          </a:prstGeom>
          <a:noFill/>
        </p:spPr>
        <p:txBody>
          <a:bodyPr wrap="square" lIns="36576" tIns="18288" rIns="36576" bIns="18288">
            <a:spAutoFit/>
          </a:bodyPr>
          <a:lstStyle/>
          <a:p>
            <a:pPr>
              <a:defRPr sz="1600" b="1" i="0">
                <a:solidFill>
                  <a:srgbClr val="A16629"/>
                </a:solidFill>
                <a:latin typeface="Georgia"/>
              </a:defRPr>
            </a:pPr>
            <a:r>
              <a:t>Grace</a:t>
            </a:r>
          </a:p>
        </p:txBody>
      </p:sp>
      <p:sp>
        <p:nvSpPr>
          <p:cNvPr id="11" name="TextBox 10"/>
          <p:cNvSpPr txBox="1"/>
          <p:nvPr/>
        </p:nvSpPr>
        <p:spPr>
          <a:xfrm>
            <a:off x="4800600" y="2359152"/>
            <a:ext cx="2606040" cy="384048"/>
          </a:xfrm>
          <a:prstGeom prst="rect">
            <a:avLst/>
          </a:prstGeom>
          <a:noFill/>
        </p:spPr>
        <p:txBody>
          <a:bodyPr wrap="square" lIns="36576" tIns="18288" rIns="36576" bIns="18288">
            <a:spAutoFit/>
          </a:bodyPr>
          <a:lstStyle/>
          <a:p>
            <a:pPr>
              <a:defRPr sz="1280" b="0" i="0">
                <a:solidFill>
                  <a:srgbClr val="26241F"/>
                </a:solidFill>
                <a:latin typeface="Aptos"/>
              </a:defRPr>
            </a:pPr>
            <a:r>
              <a:t>Salvation is gift, not merit.</a:t>
            </a:r>
          </a:p>
        </p:txBody>
      </p:sp>
      <p:sp>
        <p:nvSpPr>
          <p:cNvPr id="12" name="Rounded Rectangle 11"/>
          <p:cNvSpPr/>
          <p:nvPr/>
        </p:nvSpPr>
        <p:spPr>
          <a:xfrm>
            <a:off x="8321040" y="1828800"/>
            <a:ext cx="3063240" cy="11887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549640" y="2011680"/>
            <a:ext cx="2606040" cy="256032"/>
          </a:xfrm>
          <a:prstGeom prst="rect">
            <a:avLst/>
          </a:prstGeom>
          <a:noFill/>
        </p:spPr>
        <p:txBody>
          <a:bodyPr wrap="square" lIns="36576" tIns="18288" rIns="36576" bIns="18288">
            <a:spAutoFit/>
          </a:bodyPr>
          <a:lstStyle/>
          <a:p>
            <a:pPr>
              <a:defRPr sz="1600" b="1" i="0">
                <a:solidFill>
                  <a:srgbClr val="A16629"/>
                </a:solidFill>
                <a:latin typeface="Georgia"/>
              </a:defRPr>
            </a:pPr>
            <a:r>
              <a:t>Christ</a:t>
            </a:r>
          </a:p>
        </p:txBody>
      </p:sp>
      <p:sp>
        <p:nvSpPr>
          <p:cNvPr id="14" name="TextBox 13"/>
          <p:cNvSpPr txBox="1"/>
          <p:nvPr/>
        </p:nvSpPr>
        <p:spPr>
          <a:xfrm>
            <a:off x="8549640" y="2359152"/>
            <a:ext cx="2606040" cy="384048"/>
          </a:xfrm>
          <a:prstGeom prst="rect">
            <a:avLst/>
          </a:prstGeom>
          <a:noFill/>
        </p:spPr>
        <p:txBody>
          <a:bodyPr wrap="square" lIns="36576" tIns="18288" rIns="36576" bIns="18288">
            <a:spAutoFit/>
          </a:bodyPr>
          <a:lstStyle/>
          <a:p>
            <a:pPr>
              <a:defRPr sz="1280" b="0" i="0">
                <a:solidFill>
                  <a:srgbClr val="26241F"/>
                </a:solidFill>
                <a:latin typeface="Aptos"/>
              </a:defRPr>
            </a:pPr>
            <a:r>
              <a:t>God’s gifts are fulfilled in the Son.</a:t>
            </a:r>
          </a:p>
        </p:txBody>
      </p:sp>
      <p:sp>
        <p:nvSpPr>
          <p:cNvPr id="15" name="Rounded Rectangle 14"/>
          <p:cNvSpPr/>
          <p:nvPr/>
        </p:nvSpPr>
        <p:spPr>
          <a:xfrm>
            <a:off x="822960" y="3520440"/>
            <a:ext cx="3063240" cy="11887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051560" y="3703320"/>
            <a:ext cx="2606040" cy="256032"/>
          </a:xfrm>
          <a:prstGeom prst="rect">
            <a:avLst/>
          </a:prstGeom>
          <a:noFill/>
        </p:spPr>
        <p:txBody>
          <a:bodyPr wrap="square" lIns="36576" tIns="18288" rIns="36576" bIns="18288">
            <a:spAutoFit/>
          </a:bodyPr>
          <a:lstStyle/>
          <a:p>
            <a:pPr>
              <a:defRPr sz="1600" b="1" i="0">
                <a:solidFill>
                  <a:srgbClr val="A16629"/>
                </a:solidFill>
                <a:latin typeface="Georgia"/>
              </a:defRPr>
            </a:pPr>
            <a:r>
              <a:t>Renewal</a:t>
            </a:r>
          </a:p>
        </p:txBody>
      </p:sp>
      <p:sp>
        <p:nvSpPr>
          <p:cNvPr id="17" name="TextBox 16"/>
          <p:cNvSpPr txBox="1"/>
          <p:nvPr/>
        </p:nvSpPr>
        <p:spPr>
          <a:xfrm>
            <a:off x="1051560" y="4050791"/>
            <a:ext cx="2606040" cy="384048"/>
          </a:xfrm>
          <a:prstGeom prst="rect">
            <a:avLst/>
          </a:prstGeom>
          <a:noFill/>
        </p:spPr>
        <p:txBody>
          <a:bodyPr wrap="square" lIns="36576" tIns="18288" rIns="36576" bIns="18288">
            <a:spAutoFit/>
          </a:bodyPr>
          <a:lstStyle/>
          <a:p>
            <a:pPr>
              <a:defRPr sz="1280" b="0" i="0">
                <a:solidFill>
                  <a:srgbClr val="26241F"/>
                </a:solidFill>
                <a:latin typeface="Aptos"/>
              </a:defRPr>
            </a:pPr>
            <a:r>
              <a:t>Mercy makes new life possible.</a:t>
            </a:r>
          </a:p>
        </p:txBody>
      </p:sp>
      <p:sp>
        <p:nvSpPr>
          <p:cNvPr id="18" name="Rounded Rectangle 17"/>
          <p:cNvSpPr/>
          <p:nvPr/>
        </p:nvSpPr>
        <p:spPr>
          <a:xfrm>
            <a:off x="4572000" y="3520440"/>
            <a:ext cx="3063240" cy="11887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4800600" y="3703320"/>
            <a:ext cx="2606040" cy="256032"/>
          </a:xfrm>
          <a:prstGeom prst="rect">
            <a:avLst/>
          </a:prstGeom>
          <a:noFill/>
        </p:spPr>
        <p:txBody>
          <a:bodyPr wrap="square" lIns="36576" tIns="18288" rIns="36576" bIns="18288">
            <a:spAutoFit/>
          </a:bodyPr>
          <a:lstStyle/>
          <a:p>
            <a:pPr>
              <a:defRPr sz="1600" b="1" i="0">
                <a:solidFill>
                  <a:srgbClr val="A16629"/>
                </a:solidFill>
                <a:latin typeface="Georgia"/>
              </a:defRPr>
            </a:pPr>
            <a:r>
              <a:t>Gratitude</a:t>
            </a:r>
          </a:p>
        </p:txBody>
      </p:sp>
      <p:sp>
        <p:nvSpPr>
          <p:cNvPr id="20" name="TextBox 19"/>
          <p:cNvSpPr txBox="1"/>
          <p:nvPr/>
        </p:nvSpPr>
        <p:spPr>
          <a:xfrm>
            <a:off x="4800600" y="4050791"/>
            <a:ext cx="2606040" cy="384048"/>
          </a:xfrm>
          <a:prstGeom prst="rect">
            <a:avLst/>
          </a:prstGeom>
          <a:noFill/>
        </p:spPr>
        <p:txBody>
          <a:bodyPr wrap="square" lIns="36576" tIns="18288" rIns="36576" bIns="18288">
            <a:spAutoFit/>
          </a:bodyPr>
          <a:lstStyle/>
          <a:p>
            <a:pPr>
              <a:defRPr sz="1280" b="0" i="0">
                <a:solidFill>
                  <a:srgbClr val="26241F"/>
                </a:solidFill>
                <a:latin typeface="Aptos"/>
              </a:defRPr>
            </a:pPr>
            <a:r>
              <a:t>Thanksgiving becomes a way of life.</a:t>
            </a:r>
          </a:p>
        </p:txBody>
      </p:sp>
      <p:sp>
        <p:nvSpPr>
          <p:cNvPr id="21" name="Rounded Rectangle 20"/>
          <p:cNvSpPr/>
          <p:nvPr/>
        </p:nvSpPr>
        <p:spPr>
          <a:xfrm>
            <a:off x="8321040" y="3520440"/>
            <a:ext cx="3063240" cy="11887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8549640" y="3703320"/>
            <a:ext cx="2606040" cy="256032"/>
          </a:xfrm>
          <a:prstGeom prst="rect">
            <a:avLst/>
          </a:prstGeom>
          <a:noFill/>
        </p:spPr>
        <p:txBody>
          <a:bodyPr wrap="square" lIns="36576" tIns="18288" rIns="36576" bIns="18288">
            <a:spAutoFit/>
          </a:bodyPr>
          <a:lstStyle/>
          <a:p>
            <a:pPr>
              <a:defRPr sz="1600" b="1" i="0">
                <a:solidFill>
                  <a:srgbClr val="A16629"/>
                </a:solidFill>
                <a:latin typeface="Georgia"/>
              </a:defRPr>
            </a:pPr>
            <a:r>
              <a:t>Stewardship</a:t>
            </a:r>
          </a:p>
        </p:txBody>
      </p:sp>
      <p:sp>
        <p:nvSpPr>
          <p:cNvPr id="23" name="TextBox 22"/>
          <p:cNvSpPr txBox="1"/>
          <p:nvPr/>
        </p:nvSpPr>
        <p:spPr>
          <a:xfrm>
            <a:off x="8549640" y="4050791"/>
            <a:ext cx="2606040" cy="384048"/>
          </a:xfrm>
          <a:prstGeom prst="rect">
            <a:avLst/>
          </a:prstGeom>
          <a:noFill/>
        </p:spPr>
        <p:txBody>
          <a:bodyPr wrap="square" lIns="36576" tIns="18288" rIns="36576" bIns="18288">
            <a:spAutoFit/>
          </a:bodyPr>
          <a:lstStyle/>
          <a:p>
            <a:pPr>
              <a:defRPr sz="1280" b="0" i="0">
                <a:solidFill>
                  <a:srgbClr val="26241F"/>
                </a:solidFill>
                <a:latin typeface="Aptos"/>
              </a:defRPr>
            </a:pPr>
            <a:r>
              <a:t>Received gifts become faithful service.</a:t>
            </a:r>
          </a:p>
        </p:txBody>
      </p:sp>
      <p:sp>
        <p:nvSpPr>
          <p:cNvPr id="24" name="TextBox 23"/>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urch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Literary and Musical Observations</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A familiar melody carries a clear theology of gift</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77240" y="1783080"/>
            <a:ext cx="5303520" cy="41605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87552" y="2057400"/>
            <a:ext cx="4800600" cy="3200400"/>
          </a:xfrm>
          <a:prstGeom prst="rect">
            <a:avLst/>
          </a:prstGeom>
          <a:noFill/>
        </p:spPr>
        <p:txBody>
          <a:bodyPr wrap="square">
            <a:spAutoFit/>
          </a:bodyPr>
          <a:lstStyle/>
          <a:p>
            <a:pPr>
              <a:spcAft>
                <a:spcPts val="700"/>
              </a:spcAft>
              <a:buChar char="•"/>
              <a:defRPr sz="1530">
                <a:solidFill>
                  <a:srgbClr val="26241F"/>
                </a:solidFill>
                <a:latin typeface="Aptos"/>
              </a:defRPr>
            </a:pPr>
            <a:r>
              <a:t>The text moves from creation to Christ, then from grace to thankful living.</a:t>
            </a:r>
          </a:p>
          <a:p>
            <a:pPr>
              <a:spcAft>
                <a:spcPts val="700"/>
              </a:spcAft>
              <a:buChar char="•"/>
              <a:defRPr sz="1530">
                <a:solidFill>
                  <a:srgbClr val="26241F"/>
                </a:solidFill>
                <a:latin typeface="Aptos"/>
              </a:defRPr>
            </a:pPr>
            <a:r>
              <a:t>Its repeated gift-language makes gratitude the central thread.</a:t>
            </a:r>
          </a:p>
          <a:p>
            <a:pPr>
              <a:spcAft>
                <a:spcPts val="700"/>
              </a:spcAft>
              <a:buChar char="•"/>
              <a:defRPr sz="1530">
                <a:solidFill>
                  <a:srgbClr val="26241F"/>
                </a:solidFill>
                <a:latin typeface="Aptos"/>
              </a:defRPr>
            </a:pPr>
            <a:r>
              <a:t>SIMPLE GIFTS has a memorable, folk-like contour that encourages congregational confidence.</a:t>
            </a:r>
          </a:p>
          <a:p>
            <a:pPr>
              <a:spcAft>
                <a:spcPts val="700"/>
              </a:spcAft>
              <a:buChar char="•"/>
              <a:defRPr sz="1530">
                <a:solidFill>
                  <a:srgbClr val="26241F"/>
                </a:solidFill>
                <a:latin typeface="Aptos"/>
              </a:defRPr>
            </a:pPr>
            <a:r>
              <a:t>Keep the tune buoyant and reverent so it serves the text rather than becoming merely nostalgic.</a:t>
            </a:r>
          </a:p>
        </p:txBody>
      </p:sp>
      <p:pic>
        <p:nvPicPr>
          <p:cNvPr id="8" name="Picture 7" descr="church_path_panel.jpg"/>
          <p:cNvPicPr>
            <a:picLocks noChangeAspect="1"/>
          </p:cNvPicPr>
          <p:nvPr/>
        </p:nvPicPr>
        <p:blipFill>
          <a:blip r:embed="rId3"/>
          <a:stretch>
            <a:fillRect/>
          </a:stretch>
        </p:blipFill>
        <p:spPr>
          <a:xfrm>
            <a:off x="6400800" y="1783080"/>
            <a:ext cx="4663440" cy="4160520"/>
          </a:xfrm>
          <a:prstGeom prst="rect">
            <a:avLst/>
          </a:prstGeom>
        </p:spPr>
      </p:pic>
      <p:sp>
        <p:nvSpPr>
          <p:cNvPr id="9" name="Rectangle 8"/>
          <p:cNvSpPr/>
          <p:nvPr/>
        </p:nvSpPr>
        <p:spPr>
          <a:xfrm>
            <a:off x="6400800" y="1783080"/>
            <a:ext cx="4663440" cy="4160520"/>
          </a:xfrm>
          <a:prstGeom prst="rect">
            <a:avLst/>
          </a:prstGeom>
          <a:noFill/>
          <a:ln w="22860">
            <a:solidFill>
              <a:srgbClr val="EDD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_gift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Pastoral and Worship Use</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Where this hymn can serve the church well</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77240" y="1737360"/>
            <a:ext cx="4846320" cy="10058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1883664"/>
            <a:ext cx="1828800" cy="274320"/>
          </a:xfrm>
          <a:prstGeom prst="rect">
            <a:avLst/>
          </a:prstGeom>
          <a:noFill/>
        </p:spPr>
        <p:txBody>
          <a:bodyPr wrap="square" lIns="36576" tIns="18288" rIns="36576" bIns="18288">
            <a:spAutoFit/>
          </a:bodyPr>
          <a:lstStyle/>
          <a:p>
            <a:pPr>
              <a:defRPr sz="1500" b="1" i="0">
                <a:solidFill>
                  <a:srgbClr val="253730"/>
                </a:solidFill>
                <a:latin typeface="Aptos"/>
              </a:defRPr>
            </a:pPr>
            <a:r>
              <a:t>Thanksgiving</a:t>
            </a:r>
          </a:p>
        </p:txBody>
      </p:sp>
      <p:sp>
        <p:nvSpPr>
          <p:cNvPr id="8" name="TextBox 7"/>
          <p:cNvSpPr txBox="1"/>
          <p:nvPr/>
        </p:nvSpPr>
        <p:spPr>
          <a:xfrm>
            <a:off x="2697480" y="1883664"/>
            <a:ext cx="2697480" cy="502920"/>
          </a:xfrm>
          <a:prstGeom prst="rect">
            <a:avLst/>
          </a:prstGeom>
          <a:noFill/>
        </p:spPr>
        <p:txBody>
          <a:bodyPr wrap="square" lIns="36576" tIns="18288" rIns="36576" bIns="18288">
            <a:spAutoFit/>
          </a:bodyPr>
          <a:lstStyle/>
          <a:p>
            <a:pPr>
              <a:defRPr sz="1250" b="0" i="0">
                <a:solidFill>
                  <a:srgbClr val="26241F"/>
                </a:solidFill>
                <a:latin typeface="Aptos"/>
              </a:defRPr>
            </a:pPr>
            <a:r>
              <a:t>Connect harvest and daily provision with saving grace.</a:t>
            </a:r>
          </a:p>
        </p:txBody>
      </p:sp>
      <p:sp>
        <p:nvSpPr>
          <p:cNvPr id="9" name="Rounded Rectangle 8"/>
          <p:cNvSpPr/>
          <p:nvPr/>
        </p:nvSpPr>
        <p:spPr>
          <a:xfrm>
            <a:off x="6309359" y="1737360"/>
            <a:ext cx="4846320" cy="10058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537959" y="1883664"/>
            <a:ext cx="1828800" cy="274320"/>
          </a:xfrm>
          <a:prstGeom prst="rect">
            <a:avLst/>
          </a:prstGeom>
          <a:noFill/>
        </p:spPr>
        <p:txBody>
          <a:bodyPr wrap="square" lIns="36576" tIns="18288" rIns="36576" bIns="18288">
            <a:spAutoFit/>
          </a:bodyPr>
          <a:lstStyle/>
          <a:p>
            <a:pPr>
              <a:defRPr sz="1500" b="1" i="0">
                <a:solidFill>
                  <a:srgbClr val="253730"/>
                </a:solidFill>
                <a:latin typeface="Aptos"/>
              </a:defRPr>
            </a:pPr>
            <a:r>
              <a:t>Stewardship</a:t>
            </a:r>
          </a:p>
        </p:txBody>
      </p:sp>
      <p:sp>
        <p:nvSpPr>
          <p:cNvPr id="11" name="TextBox 10"/>
          <p:cNvSpPr txBox="1"/>
          <p:nvPr/>
        </p:nvSpPr>
        <p:spPr>
          <a:xfrm>
            <a:off x="8229600" y="1883664"/>
            <a:ext cx="2697480" cy="502920"/>
          </a:xfrm>
          <a:prstGeom prst="rect">
            <a:avLst/>
          </a:prstGeom>
          <a:noFill/>
        </p:spPr>
        <p:txBody>
          <a:bodyPr wrap="square" lIns="36576" tIns="18288" rIns="36576" bIns="18288">
            <a:spAutoFit/>
          </a:bodyPr>
          <a:lstStyle/>
          <a:p>
            <a:pPr>
              <a:defRPr sz="1250" b="0" i="0">
                <a:solidFill>
                  <a:srgbClr val="26241F"/>
                </a:solidFill>
                <a:latin typeface="Aptos"/>
              </a:defRPr>
            </a:pPr>
            <a:r>
              <a:t>Ask how received gifts become service.</a:t>
            </a:r>
          </a:p>
        </p:txBody>
      </p:sp>
      <p:sp>
        <p:nvSpPr>
          <p:cNvPr id="12" name="Rounded Rectangle 11"/>
          <p:cNvSpPr/>
          <p:nvPr/>
        </p:nvSpPr>
        <p:spPr>
          <a:xfrm>
            <a:off x="777240" y="3108960"/>
            <a:ext cx="4846320" cy="10058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1005840" y="3255264"/>
            <a:ext cx="1828800" cy="274320"/>
          </a:xfrm>
          <a:prstGeom prst="rect">
            <a:avLst/>
          </a:prstGeom>
          <a:noFill/>
        </p:spPr>
        <p:txBody>
          <a:bodyPr wrap="square" lIns="36576" tIns="18288" rIns="36576" bIns="18288">
            <a:spAutoFit/>
          </a:bodyPr>
          <a:lstStyle/>
          <a:p>
            <a:pPr>
              <a:defRPr sz="1500" b="1" i="0">
                <a:solidFill>
                  <a:srgbClr val="253730"/>
                </a:solidFill>
                <a:latin typeface="Aptos"/>
              </a:defRPr>
            </a:pPr>
            <a:r>
              <a:t>Assurance</a:t>
            </a:r>
          </a:p>
        </p:txBody>
      </p:sp>
      <p:sp>
        <p:nvSpPr>
          <p:cNvPr id="14" name="TextBox 13"/>
          <p:cNvSpPr txBox="1"/>
          <p:nvPr/>
        </p:nvSpPr>
        <p:spPr>
          <a:xfrm>
            <a:off x="2697480" y="3255264"/>
            <a:ext cx="2697480" cy="502920"/>
          </a:xfrm>
          <a:prstGeom prst="rect">
            <a:avLst/>
          </a:prstGeom>
          <a:noFill/>
        </p:spPr>
        <p:txBody>
          <a:bodyPr wrap="square" lIns="36576" tIns="18288" rIns="36576" bIns="18288">
            <a:spAutoFit/>
          </a:bodyPr>
          <a:lstStyle/>
          <a:p>
            <a:pPr>
              <a:defRPr sz="1250" b="0" i="0">
                <a:solidFill>
                  <a:srgbClr val="26241F"/>
                </a:solidFill>
                <a:latin typeface="Aptos"/>
              </a:defRPr>
            </a:pPr>
            <a:r>
              <a:t>Remind believers that salvation rests on grace.</a:t>
            </a:r>
          </a:p>
        </p:txBody>
      </p:sp>
      <p:sp>
        <p:nvSpPr>
          <p:cNvPr id="15" name="Rounded Rectangle 14"/>
          <p:cNvSpPr/>
          <p:nvPr/>
        </p:nvSpPr>
        <p:spPr>
          <a:xfrm>
            <a:off x="6309359" y="3108960"/>
            <a:ext cx="4846320" cy="10058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6537959" y="3255264"/>
            <a:ext cx="1828800" cy="274320"/>
          </a:xfrm>
          <a:prstGeom prst="rect">
            <a:avLst/>
          </a:prstGeom>
          <a:noFill/>
        </p:spPr>
        <p:txBody>
          <a:bodyPr wrap="square" lIns="36576" tIns="18288" rIns="36576" bIns="18288">
            <a:spAutoFit/>
          </a:bodyPr>
          <a:lstStyle/>
          <a:p>
            <a:pPr>
              <a:defRPr sz="1500" b="1" i="0">
                <a:solidFill>
                  <a:srgbClr val="253730"/>
                </a:solidFill>
                <a:latin typeface="Aptos"/>
              </a:defRPr>
            </a:pPr>
            <a:r>
              <a:t>Creation Care</a:t>
            </a:r>
          </a:p>
        </p:txBody>
      </p:sp>
      <p:sp>
        <p:nvSpPr>
          <p:cNvPr id="17" name="TextBox 16"/>
          <p:cNvSpPr txBox="1"/>
          <p:nvPr/>
        </p:nvSpPr>
        <p:spPr>
          <a:xfrm>
            <a:off x="8229600" y="3255264"/>
            <a:ext cx="2697480" cy="502920"/>
          </a:xfrm>
          <a:prstGeom prst="rect">
            <a:avLst/>
          </a:prstGeom>
          <a:noFill/>
        </p:spPr>
        <p:txBody>
          <a:bodyPr wrap="square" lIns="36576" tIns="18288" rIns="36576" bIns="18288">
            <a:spAutoFit/>
          </a:bodyPr>
          <a:lstStyle/>
          <a:p>
            <a:pPr>
              <a:defRPr sz="1250" b="0" i="0">
                <a:solidFill>
                  <a:srgbClr val="26241F"/>
                </a:solidFill>
                <a:latin typeface="Aptos"/>
              </a:defRPr>
            </a:pPr>
            <a:r>
              <a:t>Receive the visible world as gift and responsibility.</a:t>
            </a:r>
          </a:p>
        </p:txBody>
      </p:sp>
      <p:sp>
        <p:nvSpPr>
          <p:cNvPr id="18" name="Rounded Rectangle 17"/>
          <p:cNvSpPr/>
          <p:nvPr/>
        </p:nvSpPr>
        <p:spPr>
          <a:xfrm>
            <a:off x="777240" y="4480560"/>
            <a:ext cx="4846320" cy="10058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1005840" y="4626864"/>
            <a:ext cx="1828800" cy="274320"/>
          </a:xfrm>
          <a:prstGeom prst="rect">
            <a:avLst/>
          </a:prstGeom>
          <a:noFill/>
        </p:spPr>
        <p:txBody>
          <a:bodyPr wrap="square" lIns="36576" tIns="18288" rIns="36576" bIns="18288">
            <a:spAutoFit/>
          </a:bodyPr>
          <a:lstStyle/>
          <a:p>
            <a:pPr>
              <a:defRPr sz="1500" b="1" i="0">
                <a:solidFill>
                  <a:srgbClr val="253730"/>
                </a:solidFill>
                <a:latin typeface="Aptos"/>
              </a:defRPr>
            </a:pPr>
            <a:r>
              <a:t>Communion Setting</a:t>
            </a:r>
          </a:p>
        </p:txBody>
      </p:sp>
      <p:sp>
        <p:nvSpPr>
          <p:cNvPr id="20" name="TextBox 19"/>
          <p:cNvSpPr txBox="1"/>
          <p:nvPr/>
        </p:nvSpPr>
        <p:spPr>
          <a:xfrm>
            <a:off x="2697480" y="4626864"/>
            <a:ext cx="2697480" cy="502920"/>
          </a:xfrm>
          <a:prstGeom prst="rect">
            <a:avLst/>
          </a:prstGeom>
          <a:noFill/>
        </p:spPr>
        <p:txBody>
          <a:bodyPr wrap="square" lIns="36576" tIns="18288" rIns="36576" bIns="18288">
            <a:spAutoFit/>
          </a:bodyPr>
          <a:lstStyle/>
          <a:p>
            <a:pPr>
              <a:defRPr sz="1250" b="0" i="0">
                <a:solidFill>
                  <a:srgbClr val="26241F"/>
                </a:solidFill>
                <a:latin typeface="Aptos"/>
              </a:defRPr>
            </a:pPr>
            <a:r>
              <a:t>Frame bread and cup in gratitude for Christ.</a:t>
            </a:r>
          </a:p>
        </p:txBody>
      </p:sp>
      <p:sp>
        <p:nvSpPr>
          <p:cNvPr id="21" name="Rounded Rectangle 20"/>
          <p:cNvSpPr/>
          <p:nvPr/>
        </p:nvSpPr>
        <p:spPr>
          <a:xfrm>
            <a:off x="6309359" y="4480560"/>
            <a:ext cx="4846320" cy="10058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537959" y="4626864"/>
            <a:ext cx="1828800" cy="274320"/>
          </a:xfrm>
          <a:prstGeom prst="rect">
            <a:avLst/>
          </a:prstGeom>
          <a:noFill/>
        </p:spPr>
        <p:txBody>
          <a:bodyPr wrap="square" lIns="36576" tIns="18288" rIns="36576" bIns="18288">
            <a:spAutoFit/>
          </a:bodyPr>
          <a:lstStyle/>
          <a:p>
            <a:pPr>
              <a:defRPr sz="1500" b="1" i="0">
                <a:solidFill>
                  <a:srgbClr val="253730"/>
                </a:solidFill>
                <a:latin typeface="Aptos"/>
              </a:defRPr>
            </a:pPr>
            <a:r>
              <a:t>Family Worship</a:t>
            </a:r>
          </a:p>
        </p:txBody>
      </p:sp>
      <p:sp>
        <p:nvSpPr>
          <p:cNvPr id="23" name="TextBox 22"/>
          <p:cNvSpPr txBox="1"/>
          <p:nvPr/>
        </p:nvSpPr>
        <p:spPr>
          <a:xfrm>
            <a:off x="8229600" y="4626864"/>
            <a:ext cx="2697480" cy="502920"/>
          </a:xfrm>
          <a:prstGeom prst="rect">
            <a:avLst/>
          </a:prstGeom>
          <a:noFill/>
        </p:spPr>
        <p:txBody>
          <a:bodyPr wrap="square" lIns="36576" tIns="18288" rIns="36576" bIns="18288">
            <a:spAutoFit/>
          </a:bodyPr>
          <a:lstStyle/>
          <a:p>
            <a:pPr>
              <a:defRPr sz="1250" b="0" i="0">
                <a:solidFill>
                  <a:srgbClr val="26241F"/>
                </a:solidFill>
                <a:latin typeface="Aptos"/>
              </a:defRPr>
            </a:pPr>
            <a:r>
              <a:t>Teach children and adults to name God’s gifts together.</a:t>
            </a:r>
          </a:p>
        </p:txBody>
      </p:sp>
      <p:sp>
        <p:nvSpPr>
          <p:cNvPr id="24" name="TextBox 23"/>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pen_hands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Teaching Questions</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Move from observation to response</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68680" y="1737360"/>
            <a:ext cx="10332720" cy="434340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143000" y="2057400"/>
            <a:ext cx="694944" cy="694944"/>
          </a:xfrm>
          <a:prstGeom prst="ellipse">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170432" y="2194560"/>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1</a:t>
            </a:r>
          </a:p>
        </p:txBody>
      </p:sp>
      <p:sp>
        <p:nvSpPr>
          <p:cNvPr id="9" name="TextBox 8"/>
          <p:cNvSpPr txBox="1"/>
          <p:nvPr/>
        </p:nvSpPr>
        <p:spPr>
          <a:xfrm>
            <a:off x="822960" y="2843784"/>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endParaRPr/>
          </a:p>
        </p:txBody>
      </p:sp>
      <p:sp>
        <p:nvSpPr>
          <p:cNvPr id="10" name="TextBox 9"/>
          <p:cNvSpPr txBox="1"/>
          <p:nvPr/>
        </p:nvSpPr>
        <p:spPr>
          <a:xfrm>
            <a:off x="1874519" y="2139696"/>
            <a:ext cx="8823960" cy="329184"/>
          </a:xfrm>
          <a:prstGeom prst="rect">
            <a:avLst/>
          </a:prstGeom>
          <a:noFill/>
        </p:spPr>
        <p:txBody>
          <a:bodyPr wrap="square" lIns="36576" tIns="18288" rIns="36576" bIns="18288">
            <a:spAutoFit/>
          </a:bodyPr>
          <a:lstStyle/>
          <a:p>
            <a:pPr>
              <a:defRPr sz="1540" b="0" i="0">
                <a:solidFill>
                  <a:srgbClr val="26241F"/>
                </a:solidFill>
                <a:latin typeface="Aptos"/>
              </a:defRPr>
            </a:pPr>
            <a:r>
              <a:t>What gifts from God does the hymn help us notice beyond material blessings?</a:t>
            </a:r>
          </a:p>
        </p:txBody>
      </p:sp>
      <p:sp>
        <p:nvSpPr>
          <p:cNvPr id="11" name="Oval 10"/>
          <p:cNvSpPr/>
          <p:nvPr/>
        </p:nvSpPr>
        <p:spPr>
          <a:xfrm>
            <a:off x="1143000" y="2770632"/>
            <a:ext cx="694944" cy="694944"/>
          </a:xfrm>
          <a:prstGeom prst="ellipse">
            <a:avLst/>
          </a:prstGeom>
          <a:solidFill>
            <a:srgbClr val="4866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170432" y="2907792"/>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2</a:t>
            </a:r>
          </a:p>
        </p:txBody>
      </p:sp>
      <p:sp>
        <p:nvSpPr>
          <p:cNvPr id="13" name="TextBox 12"/>
          <p:cNvSpPr txBox="1"/>
          <p:nvPr/>
        </p:nvSpPr>
        <p:spPr>
          <a:xfrm>
            <a:off x="822960" y="3557016"/>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endParaRPr/>
          </a:p>
        </p:txBody>
      </p:sp>
      <p:sp>
        <p:nvSpPr>
          <p:cNvPr id="14" name="TextBox 13"/>
          <p:cNvSpPr txBox="1"/>
          <p:nvPr/>
        </p:nvSpPr>
        <p:spPr>
          <a:xfrm>
            <a:off x="1874519" y="2852928"/>
            <a:ext cx="8823960" cy="329184"/>
          </a:xfrm>
          <a:prstGeom prst="rect">
            <a:avLst/>
          </a:prstGeom>
          <a:noFill/>
        </p:spPr>
        <p:txBody>
          <a:bodyPr wrap="square" lIns="36576" tIns="18288" rIns="36576" bIns="18288">
            <a:spAutoFit/>
          </a:bodyPr>
          <a:lstStyle/>
          <a:p>
            <a:pPr>
              <a:defRPr sz="1540" b="0" i="0">
                <a:solidFill>
                  <a:srgbClr val="26241F"/>
                </a:solidFill>
                <a:latin typeface="Aptos"/>
              </a:defRPr>
            </a:pPr>
            <a:r>
              <a:t>How does James 1:17 deepen ordinary thanksgiving?</a:t>
            </a:r>
          </a:p>
        </p:txBody>
      </p:sp>
      <p:sp>
        <p:nvSpPr>
          <p:cNvPr id="15" name="Oval 14"/>
          <p:cNvSpPr/>
          <p:nvPr/>
        </p:nvSpPr>
        <p:spPr>
          <a:xfrm>
            <a:off x="1143000" y="3483864"/>
            <a:ext cx="694944" cy="694944"/>
          </a:xfrm>
          <a:prstGeom prst="ellipse">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170432" y="3621024"/>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3</a:t>
            </a:r>
          </a:p>
        </p:txBody>
      </p:sp>
      <p:sp>
        <p:nvSpPr>
          <p:cNvPr id="17" name="TextBox 16"/>
          <p:cNvSpPr txBox="1"/>
          <p:nvPr/>
        </p:nvSpPr>
        <p:spPr>
          <a:xfrm>
            <a:off x="822960" y="4270248"/>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endParaRPr/>
          </a:p>
        </p:txBody>
      </p:sp>
      <p:sp>
        <p:nvSpPr>
          <p:cNvPr id="18" name="TextBox 17"/>
          <p:cNvSpPr txBox="1"/>
          <p:nvPr/>
        </p:nvSpPr>
        <p:spPr>
          <a:xfrm>
            <a:off x="1874519" y="3566160"/>
            <a:ext cx="8823960" cy="329184"/>
          </a:xfrm>
          <a:prstGeom prst="rect">
            <a:avLst/>
          </a:prstGeom>
          <a:noFill/>
        </p:spPr>
        <p:txBody>
          <a:bodyPr wrap="square" lIns="36576" tIns="18288" rIns="36576" bIns="18288">
            <a:spAutoFit/>
          </a:bodyPr>
          <a:lstStyle/>
          <a:p>
            <a:pPr>
              <a:defRPr sz="1540" b="0" i="0">
                <a:solidFill>
                  <a:srgbClr val="26241F"/>
                </a:solidFill>
                <a:latin typeface="Aptos"/>
              </a:defRPr>
            </a:pPr>
            <a:r>
              <a:t>Why does Ephesians 2:8-10 keep gratitude from becoming self-congratulation?</a:t>
            </a:r>
          </a:p>
        </p:txBody>
      </p:sp>
      <p:sp>
        <p:nvSpPr>
          <p:cNvPr id="19" name="Oval 18"/>
          <p:cNvSpPr/>
          <p:nvPr/>
        </p:nvSpPr>
        <p:spPr>
          <a:xfrm>
            <a:off x="1143000" y="4197096"/>
            <a:ext cx="694944" cy="694944"/>
          </a:xfrm>
          <a:prstGeom prst="ellipse">
            <a:avLst/>
          </a:prstGeom>
          <a:solidFill>
            <a:srgbClr val="4866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170432" y="4334256"/>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4</a:t>
            </a:r>
          </a:p>
        </p:txBody>
      </p:sp>
      <p:sp>
        <p:nvSpPr>
          <p:cNvPr id="21" name="TextBox 20"/>
          <p:cNvSpPr txBox="1"/>
          <p:nvPr/>
        </p:nvSpPr>
        <p:spPr>
          <a:xfrm>
            <a:off x="822960" y="4983480"/>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endParaRPr/>
          </a:p>
        </p:txBody>
      </p:sp>
      <p:sp>
        <p:nvSpPr>
          <p:cNvPr id="22" name="TextBox 21"/>
          <p:cNvSpPr txBox="1"/>
          <p:nvPr/>
        </p:nvSpPr>
        <p:spPr>
          <a:xfrm>
            <a:off x="1874519" y="4279392"/>
            <a:ext cx="8823960" cy="329184"/>
          </a:xfrm>
          <a:prstGeom prst="rect">
            <a:avLst/>
          </a:prstGeom>
          <a:noFill/>
        </p:spPr>
        <p:txBody>
          <a:bodyPr wrap="square" lIns="36576" tIns="18288" rIns="36576" bIns="18288">
            <a:spAutoFit/>
          </a:bodyPr>
          <a:lstStyle/>
          <a:p>
            <a:pPr>
              <a:defRPr sz="1540" b="0" i="0">
                <a:solidFill>
                  <a:srgbClr val="26241F"/>
                </a:solidFill>
                <a:latin typeface="Aptos"/>
              </a:defRPr>
            </a:pPr>
            <a:r>
              <a:t>How should the gift of grace shape the way a church serves its community?</a:t>
            </a:r>
          </a:p>
        </p:txBody>
      </p:sp>
      <p:sp>
        <p:nvSpPr>
          <p:cNvPr id="23" name="Oval 22"/>
          <p:cNvSpPr/>
          <p:nvPr/>
        </p:nvSpPr>
        <p:spPr>
          <a:xfrm>
            <a:off x="1143000" y="4910328"/>
            <a:ext cx="694944" cy="694944"/>
          </a:xfrm>
          <a:prstGeom prst="ellipse">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1170432" y="5047488"/>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5</a:t>
            </a:r>
          </a:p>
        </p:txBody>
      </p:sp>
      <p:sp>
        <p:nvSpPr>
          <p:cNvPr id="25" name="TextBox 24"/>
          <p:cNvSpPr txBox="1"/>
          <p:nvPr/>
        </p:nvSpPr>
        <p:spPr>
          <a:xfrm>
            <a:off x="822960" y="5696712"/>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endParaRPr/>
          </a:p>
        </p:txBody>
      </p:sp>
      <p:sp>
        <p:nvSpPr>
          <p:cNvPr id="26" name="TextBox 25"/>
          <p:cNvSpPr txBox="1"/>
          <p:nvPr/>
        </p:nvSpPr>
        <p:spPr>
          <a:xfrm>
            <a:off x="1874519" y="4992624"/>
            <a:ext cx="8823960" cy="329184"/>
          </a:xfrm>
          <a:prstGeom prst="rect">
            <a:avLst/>
          </a:prstGeom>
          <a:noFill/>
        </p:spPr>
        <p:txBody>
          <a:bodyPr wrap="square" lIns="36576" tIns="18288" rIns="36576" bIns="18288">
            <a:spAutoFit/>
          </a:bodyPr>
          <a:lstStyle/>
          <a:p>
            <a:pPr>
              <a:defRPr sz="1540" b="0" i="0">
                <a:solidFill>
                  <a:srgbClr val="26241F"/>
                </a:solidFill>
                <a:latin typeface="Aptos"/>
              </a:defRPr>
            </a:pPr>
            <a:r>
              <a:t>Which gift of God do you need to receive with fresh humility this week?</a:t>
            </a:r>
          </a:p>
        </p:txBody>
      </p:sp>
      <p:sp>
        <p:nvSpPr>
          <p:cNvPr id="27" name="TextBox 26"/>
          <p:cNvSpPr txBox="1"/>
          <p:nvPr/>
        </p:nvSpPr>
        <p:spPr>
          <a:xfrm>
            <a:off x="502920" y="6519672"/>
            <a:ext cx="6766560" cy="228600"/>
          </a:xfrm>
          <a:prstGeom prst="rect">
            <a:avLst/>
          </a:prstGeom>
          <a:noFill/>
        </p:spPr>
        <p:txBody>
          <a:bodyPr wrap="none">
            <a:spAutoFit/>
          </a:bodyPr>
          <a:lstStyle/>
          <a:p>
            <a:pPr>
              <a:defRPr sz="800">
                <a:solidFill>
                  <a:srgbClr val="695D4C"/>
                </a:solidFill>
                <a:latin typeface="Aptos"/>
              </a:defRPr>
            </a:pPr>
            <a:r>
              <a:t>Prepared for teaching and small group use - hymninfo.com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urch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Suggested Lesson Flow</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Two ways to teach the hymn</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68680" y="1828800"/>
            <a:ext cx="4892040" cy="3977639"/>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43000" y="2084831"/>
            <a:ext cx="4297680" cy="329184"/>
          </a:xfrm>
          <a:prstGeom prst="rect">
            <a:avLst/>
          </a:prstGeom>
          <a:noFill/>
        </p:spPr>
        <p:txBody>
          <a:bodyPr wrap="square" lIns="36576" tIns="18288" rIns="36576" bIns="18288">
            <a:spAutoFit/>
          </a:bodyPr>
          <a:lstStyle/>
          <a:p>
            <a:pPr>
              <a:defRPr sz="2000" b="1" i="0">
                <a:solidFill>
                  <a:srgbClr val="253730"/>
                </a:solidFill>
                <a:latin typeface="Georgia"/>
              </a:defRPr>
            </a:pPr>
            <a:r>
              <a:t>30-minute study</a:t>
            </a:r>
          </a:p>
        </p:txBody>
      </p:sp>
      <p:sp>
        <p:nvSpPr>
          <p:cNvPr id="8" name="TextBox 7"/>
          <p:cNvSpPr txBox="1"/>
          <p:nvPr/>
        </p:nvSpPr>
        <p:spPr>
          <a:xfrm>
            <a:off x="1143000" y="2578608"/>
            <a:ext cx="4160520" cy="2560320"/>
          </a:xfrm>
          <a:prstGeom prst="rect">
            <a:avLst/>
          </a:prstGeom>
          <a:noFill/>
        </p:spPr>
        <p:txBody>
          <a:bodyPr wrap="square">
            <a:spAutoFit/>
          </a:bodyPr>
          <a:lstStyle/>
          <a:p>
            <a:pPr>
              <a:spcAft>
                <a:spcPts val="700"/>
              </a:spcAft>
              <a:buChar char="•"/>
              <a:defRPr sz="1450">
                <a:solidFill>
                  <a:srgbClr val="26241F"/>
                </a:solidFill>
                <a:latin typeface="Aptos"/>
              </a:defRPr>
            </a:pPr>
            <a:r>
              <a:t>5 min — introduce hymn and tune</a:t>
            </a:r>
          </a:p>
          <a:p>
            <a:pPr>
              <a:spcAft>
                <a:spcPts val="700"/>
              </a:spcAft>
              <a:buChar char="•"/>
              <a:defRPr sz="1450">
                <a:solidFill>
                  <a:srgbClr val="26241F"/>
                </a:solidFill>
                <a:latin typeface="Aptos"/>
              </a:defRPr>
            </a:pPr>
            <a:r>
              <a:t>8 min — read James 1:17 and Ephesians 2:8-10</a:t>
            </a:r>
          </a:p>
          <a:p>
            <a:pPr>
              <a:spcAft>
                <a:spcPts val="700"/>
              </a:spcAft>
              <a:buChar char="•"/>
              <a:defRPr sz="1450">
                <a:solidFill>
                  <a:srgbClr val="26241F"/>
                </a:solidFill>
                <a:latin typeface="Aptos"/>
              </a:defRPr>
            </a:pPr>
            <a:r>
              <a:t>10 min — discuss gift, grace, and gratitude</a:t>
            </a:r>
          </a:p>
          <a:p>
            <a:pPr>
              <a:spcAft>
                <a:spcPts val="700"/>
              </a:spcAft>
              <a:buChar char="•"/>
              <a:defRPr sz="1450">
                <a:solidFill>
                  <a:srgbClr val="26241F"/>
                </a:solidFill>
                <a:latin typeface="Aptos"/>
              </a:defRPr>
            </a:pPr>
            <a:r>
              <a:t>7 min — application and prayer</a:t>
            </a:r>
          </a:p>
        </p:txBody>
      </p:sp>
      <p:sp>
        <p:nvSpPr>
          <p:cNvPr id="9" name="Rounded Rectangle 8"/>
          <p:cNvSpPr/>
          <p:nvPr/>
        </p:nvSpPr>
        <p:spPr>
          <a:xfrm>
            <a:off x="6400800" y="1828800"/>
            <a:ext cx="4892040" cy="3977639"/>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675120" y="2084831"/>
            <a:ext cx="4297680" cy="329184"/>
          </a:xfrm>
          <a:prstGeom prst="rect">
            <a:avLst/>
          </a:prstGeom>
          <a:noFill/>
        </p:spPr>
        <p:txBody>
          <a:bodyPr wrap="square" lIns="36576" tIns="18288" rIns="36576" bIns="18288">
            <a:spAutoFit/>
          </a:bodyPr>
          <a:lstStyle/>
          <a:p>
            <a:pPr>
              <a:defRPr sz="2000" b="1" i="0">
                <a:solidFill>
                  <a:srgbClr val="253730"/>
                </a:solidFill>
                <a:latin typeface="Georgia"/>
              </a:defRPr>
            </a:pPr>
            <a:r>
              <a:t>60-minute study</a:t>
            </a:r>
          </a:p>
        </p:txBody>
      </p:sp>
      <p:sp>
        <p:nvSpPr>
          <p:cNvPr id="11" name="TextBox 10"/>
          <p:cNvSpPr txBox="1"/>
          <p:nvPr/>
        </p:nvSpPr>
        <p:spPr>
          <a:xfrm>
            <a:off x="6675120" y="2578608"/>
            <a:ext cx="4160520" cy="2560320"/>
          </a:xfrm>
          <a:prstGeom prst="rect">
            <a:avLst/>
          </a:prstGeom>
          <a:noFill/>
        </p:spPr>
        <p:txBody>
          <a:bodyPr wrap="square">
            <a:spAutoFit/>
          </a:bodyPr>
          <a:lstStyle/>
          <a:p>
            <a:pPr>
              <a:spcAft>
                <a:spcPts val="700"/>
              </a:spcAft>
              <a:buChar char="•"/>
              <a:defRPr sz="1450">
                <a:solidFill>
                  <a:srgbClr val="26241F"/>
                </a:solidFill>
                <a:latin typeface="Aptos"/>
              </a:defRPr>
            </a:pPr>
            <a:r>
              <a:t>10 min — opening reflection</a:t>
            </a:r>
          </a:p>
          <a:p>
            <a:pPr>
              <a:spcAft>
                <a:spcPts val="700"/>
              </a:spcAft>
              <a:buChar char="•"/>
              <a:defRPr sz="1450">
                <a:solidFill>
                  <a:srgbClr val="26241F"/>
                </a:solidFill>
                <a:latin typeface="Aptos"/>
              </a:defRPr>
            </a:pPr>
            <a:r>
              <a:t>15 min — hymn background and tune history</a:t>
            </a:r>
          </a:p>
          <a:p>
            <a:pPr>
              <a:spcAft>
                <a:spcPts val="700"/>
              </a:spcAft>
              <a:buChar char="•"/>
              <a:defRPr sz="1450">
                <a:solidFill>
                  <a:srgbClr val="26241F"/>
                </a:solidFill>
                <a:latin typeface="Aptos"/>
              </a:defRPr>
            </a:pPr>
            <a:r>
              <a:t>15 min — Scripture work in pairs</a:t>
            </a:r>
          </a:p>
          <a:p>
            <a:pPr>
              <a:spcAft>
                <a:spcPts val="700"/>
              </a:spcAft>
              <a:buChar char="•"/>
              <a:defRPr sz="1450">
                <a:solidFill>
                  <a:srgbClr val="26241F"/>
                </a:solidFill>
                <a:latin typeface="Aptos"/>
              </a:defRPr>
            </a:pPr>
            <a:r>
              <a:t>12 min — theology and worship use</a:t>
            </a:r>
          </a:p>
          <a:p>
            <a:pPr>
              <a:spcAft>
                <a:spcPts val="700"/>
              </a:spcAft>
              <a:buChar char="•"/>
              <a:defRPr sz="1450">
                <a:solidFill>
                  <a:srgbClr val="26241F"/>
                </a:solidFill>
                <a:latin typeface="Aptos"/>
              </a:defRPr>
            </a:pPr>
            <a:r>
              <a:t>8 min — commitments and prayer</a:t>
            </a:r>
          </a:p>
        </p:txBody>
      </p:sp>
      <p:sp>
        <p:nvSpPr>
          <p:cNvPr id="12" name="TextBox 11"/>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pen_hands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Application</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Receive, thank, and serve</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1005840" y="2148840"/>
            <a:ext cx="2788920" cy="26060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2011680" y="2450592"/>
            <a:ext cx="694944" cy="694944"/>
          </a:xfrm>
          <a:prstGeom prst="ellipse">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2039112" y="2587752"/>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1</a:t>
            </a:r>
          </a:p>
        </p:txBody>
      </p:sp>
      <p:sp>
        <p:nvSpPr>
          <p:cNvPr id="9" name="TextBox 8"/>
          <p:cNvSpPr txBox="1"/>
          <p:nvPr/>
        </p:nvSpPr>
        <p:spPr>
          <a:xfrm>
            <a:off x="1691640" y="3236976"/>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Receive</a:t>
            </a:r>
          </a:p>
        </p:txBody>
      </p:sp>
      <p:sp>
        <p:nvSpPr>
          <p:cNvPr id="10" name="TextBox 9"/>
          <p:cNvSpPr txBox="1"/>
          <p:nvPr/>
        </p:nvSpPr>
        <p:spPr>
          <a:xfrm>
            <a:off x="1325880" y="3657600"/>
            <a:ext cx="2148840" cy="658368"/>
          </a:xfrm>
          <a:prstGeom prst="rect">
            <a:avLst/>
          </a:prstGeom>
          <a:noFill/>
        </p:spPr>
        <p:txBody>
          <a:bodyPr wrap="square" lIns="36576" tIns="18288" rIns="36576" bIns="18288">
            <a:spAutoFit/>
          </a:bodyPr>
          <a:lstStyle/>
          <a:p>
            <a:pPr algn="ctr">
              <a:defRPr sz="1420" b="0" i="0">
                <a:solidFill>
                  <a:srgbClr val="26241F"/>
                </a:solidFill>
                <a:latin typeface="Aptos"/>
              </a:defRPr>
            </a:pPr>
            <a:r>
              <a:t>Name gifts you usually overlook.</a:t>
            </a:r>
          </a:p>
        </p:txBody>
      </p:sp>
      <p:sp>
        <p:nvSpPr>
          <p:cNvPr id="11" name="Rounded Rectangle 10"/>
          <p:cNvSpPr/>
          <p:nvPr/>
        </p:nvSpPr>
        <p:spPr>
          <a:xfrm>
            <a:off x="4526280" y="2148840"/>
            <a:ext cx="2788920" cy="26060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5532120" y="2450592"/>
            <a:ext cx="694944" cy="694944"/>
          </a:xfrm>
          <a:prstGeom prst="ellipse">
            <a:avLst/>
          </a:prstGeom>
          <a:solidFill>
            <a:srgbClr val="4866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559552" y="2587752"/>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2</a:t>
            </a:r>
          </a:p>
        </p:txBody>
      </p:sp>
      <p:sp>
        <p:nvSpPr>
          <p:cNvPr id="14" name="TextBox 13"/>
          <p:cNvSpPr txBox="1"/>
          <p:nvPr/>
        </p:nvSpPr>
        <p:spPr>
          <a:xfrm>
            <a:off x="5212080" y="3236976"/>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Thank</a:t>
            </a:r>
          </a:p>
        </p:txBody>
      </p:sp>
      <p:sp>
        <p:nvSpPr>
          <p:cNvPr id="15" name="TextBox 14"/>
          <p:cNvSpPr txBox="1"/>
          <p:nvPr/>
        </p:nvSpPr>
        <p:spPr>
          <a:xfrm>
            <a:off x="4846320" y="3657600"/>
            <a:ext cx="2148840" cy="658368"/>
          </a:xfrm>
          <a:prstGeom prst="rect">
            <a:avLst/>
          </a:prstGeom>
          <a:noFill/>
        </p:spPr>
        <p:txBody>
          <a:bodyPr wrap="square" lIns="36576" tIns="18288" rIns="36576" bIns="18288">
            <a:spAutoFit/>
          </a:bodyPr>
          <a:lstStyle/>
          <a:p>
            <a:pPr algn="ctr">
              <a:defRPr sz="1420" b="0" i="0">
                <a:solidFill>
                  <a:srgbClr val="26241F"/>
                </a:solidFill>
                <a:latin typeface="Aptos"/>
              </a:defRPr>
            </a:pPr>
            <a:r>
              <a:t>Turn recognition into spoken praise.</a:t>
            </a:r>
          </a:p>
        </p:txBody>
      </p:sp>
      <p:sp>
        <p:nvSpPr>
          <p:cNvPr id="16" name="Rounded Rectangle 15"/>
          <p:cNvSpPr/>
          <p:nvPr/>
        </p:nvSpPr>
        <p:spPr>
          <a:xfrm>
            <a:off x="8046720" y="2148840"/>
            <a:ext cx="2788920" cy="260604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9052560" y="2450592"/>
            <a:ext cx="694944" cy="694944"/>
          </a:xfrm>
          <a:prstGeom prst="ellipse">
            <a:avLst/>
          </a:prstGeom>
          <a:solidFill>
            <a:srgbClr val="2D4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079992" y="2587752"/>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3</a:t>
            </a:r>
          </a:p>
        </p:txBody>
      </p:sp>
      <p:sp>
        <p:nvSpPr>
          <p:cNvPr id="19" name="TextBox 18"/>
          <p:cNvSpPr txBox="1"/>
          <p:nvPr/>
        </p:nvSpPr>
        <p:spPr>
          <a:xfrm>
            <a:off x="8732520" y="3236976"/>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Serve</a:t>
            </a:r>
          </a:p>
        </p:txBody>
      </p:sp>
      <p:sp>
        <p:nvSpPr>
          <p:cNvPr id="20" name="TextBox 19"/>
          <p:cNvSpPr txBox="1"/>
          <p:nvPr/>
        </p:nvSpPr>
        <p:spPr>
          <a:xfrm>
            <a:off x="8366760" y="3657600"/>
            <a:ext cx="2148840" cy="658368"/>
          </a:xfrm>
          <a:prstGeom prst="rect">
            <a:avLst/>
          </a:prstGeom>
          <a:noFill/>
        </p:spPr>
        <p:txBody>
          <a:bodyPr wrap="square" lIns="36576" tIns="18288" rIns="36576" bIns="18288">
            <a:spAutoFit/>
          </a:bodyPr>
          <a:lstStyle/>
          <a:p>
            <a:pPr algn="ctr">
              <a:defRPr sz="1420" b="0" i="0">
                <a:solidFill>
                  <a:srgbClr val="26241F"/>
                </a:solidFill>
                <a:latin typeface="Aptos"/>
              </a:defRPr>
            </a:pPr>
            <a:r>
              <a:t>Offer what you have received for another person’s good.</a:t>
            </a:r>
          </a:p>
        </p:txBody>
      </p:sp>
      <p:sp>
        <p:nvSpPr>
          <p:cNvPr id="21" name="TextBox 20"/>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ble_gift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777240" y="960120"/>
            <a:ext cx="10607040" cy="516636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1051560" y="1325880"/>
            <a:ext cx="9052560" cy="548640"/>
          </a:xfrm>
          <a:prstGeom prst="rect">
            <a:avLst/>
          </a:prstGeom>
          <a:noFill/>
        </p:spPr>
        <p:txBody>
          <a:bodyPr wrap="square" lIns="36576" tIns="18288" rIns="36576" bIns="18288">
            <a:spAutoFit/>
          </a:bodyPr>
          <a:lstStyle/>
          <a:p>
            <a:pPr>
              <a:defRPr sz="3200" b="1" i="0">
                <a:solidFill>
                  <a:srgbClr val="FFF6E2"/>
                </a:solidFill>
                <a:latin typeface="Georgia"/>
              </a:defRPr>
            </a:pPr>
            <a:r>
              <a:t>Closing Summary and Prayer</a:t>
            </a:r>
          </a:p>
        </p:txBody>
      </p:sp>
      <p:sp>
        <p:nvSpPr>
          <p:cNvPr id="5" name="TextBox 4"/>
          <p:cNvSpPr txBox="1"/>
          <p:nvPr/>
        </p:nvSpPr>
        <p:spPr>
          <a:xfrm>
            <a:off x="1078992" y="2148840"/>
            <a:ext cx="9966960" cy="914400"/>
          </a:xfrm>
          <a:prstGeom prst="rect">
            <a:avLst/>
          </a:prstGeom>
          <a:noFill/>
        </p:spPr>
        <p:txBody>
          <a:bodyPr wrap="square" lIns="36576" tIns="18288" rIns="36576" bIns="18288">
            <a:spAutoFit/>
          </a:bodyPr>
          <a:lstStyle/>
          <a:p>
            <a:pPr algn="ctr">
              <a:defRPr sz="1900" b="0" i="0">
                <a:solidFill>
                  <a:srgbClr val="FFEECD"/>
                </a:solidFill>
                <a:latin typeface="Aptos"/>
              </a:defRPr>
            </a:pPr>
            <a:r>
              <a:t>God gives creation, grace, salvation, and the strength to serve. The proper response is humble faith, daily gratitude, and a life offered back to the Giver.</a:t>
            </a:r>
          </a:p>
        </p:txBody>
      </p:sp>
      <p:sp>
        <p:nvSpPr>
          <p:cNvPr id="6" name="TextBox 5"/>
          <p:cNvSpPr txBox="1"/>
          <p:nvPr/>
        </p:nvSpPr>
        <p:spPr>
          <a:xfrm>
            <a:off x="1600200" y="3886200"/>
            <a:ext cx="8961120" cy="960120"/>
          </a:xfrm>
          <a:prstGeom prst="rect">
            <a:avLst/>
          </a:prstGeom>
          <a:noFill/>
        </p:spPr>
        <p:txBody>
          <a:bodyPr wrap="square" lIns="36576" tIns="18288" rIns="36576" bIns="18288">
            <a:spAutoFit/>
          </a:bodyPr>
          <a:lstStyle/>
          <a:p>
            <a:pPr algn="ctr">
              <a:defRPr sz="1800" b="0" i="1">
                <a:solidFill>
                  <a:srgbClr val="FFF4E0"/>
                </a:solidFill>
                <a:latin typeface="Georgia"/>
              </a:defRPr>
            </a:pPr>
            <a:r>
              <a:t>Father of lights, open our hands to receive your gifts with humility. Teach us to trust your grace in Christ and to walk in the good works you have prepared. Amen.</a:t>
            </a:r>
          </a:p>
        </p:txBody>
      </p:sp>
      <p:sp>
        <p:nvSpPr>
          <p:cNvPr id="7" name="TextBox 6"/>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FFF9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 name="Picture 2" descr="table_gift.jpg"/>
          <p:cNvPicPr>
            <a:picLocks noChangeAspect="1"/>
          </p:cNvPicPr>
          <p:nvPr/>
        </p:nvPicPr>
        <p:blipFill>
          <a:blip r:embed="rId2"/>
          <a:stretch>
            <a:fillRect/>
          </a:stretch>
        </p:blipFill>
        <p:spPr>
          <a:xfrm>
            <a:off x="0" y="0"/>
            <a:ext cx="12191695" cy="2926080"/>
          </a:xfrm>
          <a:prstGeom prst="rect">
            <a:avLst/>
          </a:prstGeom>
        </p:spPr>
      </p:pic>
      <p:sp>
        <p:nvSpPr>
          <p:cNvPr id="4" name="Rectangle 3"/>
          <p:cNvSpPr/>
          <p:nvPr/>
        </p:nvSpPr>
        <p:spPr>
          <a:xfrm>
            <a:off x="0" y="0"/>
            <a:ext cx="12191695" cy="292608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22960" y="960120"/>
            <a:ext cx="5303520" cy="566928"/>
          </a:xfrm>
          <a:prstGeom prst="rect">
            <a:avLst/>
          </a:prstGeom>
          <a:noFill/>
        </p:spPr>
        <p:txBody>
          <a:bodyPr wrap="square" lIns="36576" tIns="18288" rIns="36576" bIns="18288">
            <a:spAutoFit/>
          </a:bodyPr>
          <a:lstStyle/>
          <a:p>
            <a:pPr>
              <a:defRPr sz="3200" b="1" i="0">
                <a:solidFill>
                  <a:srgbClr val="FFF6E2"/>
                </a:solidFill>
                <a:latin typeface="Georgia"/>
              </a:defRPr>
            </a:pPr>
            <a:r>
              <a:t>For Teaching Use</a:t>
            </a:r>
          </a:p>
        </p:txBody>
      </p:sp>
      <p:sp>
        <p:nvSpPr>
          <p:cNvPr id="6" name="Rounded Rectangle 5"/>
          <p:cNvSpPr/>
          <p:nvPr/>
        </p:nvSpPr>
        <p:spPr>
          <a:xfrm>
            <a:off x="868680" y="3520440"/>
            <a:ext cx="10424160" cy="1737360"/>
          </a:xfrm>
          <a:prstGeom prst="roundRect">
            <a:avLst/>
          </a:prstGeom>
          <a:solidFill>
            <a:srgbClr val="FFFFFF"/>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234440" y="3931920"/>
            <a:ext cx="9692640" cy="713232"/>
          </a:xfrm>
          <a:prstGeom prst="rect">
            <a:avLst/>
          </a:prstGeom>
          <a:noFill/>
        </p:spPr>
        <p:txBody>
          <a:bodyPr wrap="square" lIns="36576" tIns="18288" rIns="36576" bIns="18288">
            <a:spAutoFit/>
          </a:bodyPr>
          <a:lstStyle/>
          <a:p>
            <a:pPr algn="ctr">
              <a:defRPr sz="1550" b="0" i="0">
                <a:solidFill>
                  <a:srgbClr val="26241F"/>
                </a:solidFill>
                <a:latin typeface="Aptos"/>
              </a:defRPr>
            </a:pPr>
            <a:r>
              <a:t>© HymnInfo.com. Free for personal, church, classroom, and small-group teaching use. Please do not sell, repost, or redistribute as downloadable files without permission.</a:t>
            </a:r>
          </a:p>
        </p:txBody>
      </p:sp>
      <p:sp>
        <p:nvSpPr>
          <p:cNvPr id="8" name="TextBox 7"/>
          <p:cNvSpPr txBox="1"/>
          <p:nvPr/>
        </p:nvSpPr>
        <p:spPr>
          <a:xfrm>
            <a:off x="502920" y="6519672"/>
            <a:ext cx="6766560" cy="228600"/>
          </a:xfrm>
          <a:prstGeom prst="rect">
            <a:avLst/>
          </a:prstGeom>
          <a:noFill/>
        </p:spPr>
        <p:txBody>
          <a:bodyPr wrap="none">
            <a:spAutoFit/>
          </a:bodyPr>
          <a:lstStyle/>
          <a:p>
            <a:pPr>
              <a:defRPr sz="800">
                <a:solidFill>
                  <a:srgbClr val="695D4C"/>
                </a:solidFill>
                <a:latin typeface="Aptos"/>
              </a:defRPr>
            </a:pPr>
            <a:r>
              <a:t>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pen_hands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Teaching Aim</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Receive God’s gifts with faith, gratitude, and purposeful obedience</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22960" y="2148840"/>
            <a:ext cx="2999232" cy="246888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Oval 6"/>
          <p:cNvSpPr/>
          <p:nvPr/>
        </p:nvSpPr>
        <p:spPr>
          <a:xfrm>
            <a:off x="1938528" y="2423160"/>
            <a:ext cx="694944" cy="694944"/>
          </a:xfrm>
          <a:prstGeom prst="ellipse">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965960" y="2560320"/>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1</a:t>
            </a:r>
          </a:p>
        </p:txBody>
      </p:sp>
      <p:sp>
        <p:nvSpPr>
          <p:cNvPr id="9" name="TextBox 8"/>
          <p:cNvSpPr txBox="1"/>
          <p:nvPr/>
        </p:nvSpPr>
        <p:spPr>
          <a:xfrm>
            <a:off x="1618488" y="3209544"/>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Understand</a:t>
            </a:r>
          </a:p>
        </p:txBody>
      </p:sp>
      <p:sp>
        <p:nvSpPr>
          <p:cNvPr id="10" name="TextBox 9"/>
          <p:cNvSpPr txBox="1"/>
          <p:nvPr/>
        </p:nvSpPr>
        <p:spPr>
          <a:xfrm>
            <a:off x="1133856" y="3730752"/>
            <a:ext cx="2377440" cy="658368"/>
          </a:xfrm>
          <a:prstGeom prst="rect">
            <a:avLst/>
          </a:prstGeom>
          <a:noFill/>
        </p:spPr>
        <p:txBody>
          <a:bodyPr wrap="square" lIns="36576" tIns="18288" rIns="36576" bIns="18288">
            <a:spAutoFit/>
          </a:bodyPr>
          <a:lstStyle/>
          <a:p>
            <a:pPr algn="ctr">
              <a:defRPr sz="1550" b="0" i="0">
                <a:solidFill>
                  <a:srgbClr val="26241F"/>
                </a:solidFill>
                <a:latin typeface="Aptos"/>
              </a:defRPr>
            </a:pPr>
            <a:r>
              <a:t>God is the giver of creation, grace, salvation, and eternal life.</a:t>
            </a:r>
          </a:p>
        </p:txBody>
      </p:sp>
      <p:sp>
        <p:nvSpPr>
          <p:cNvPr id="11" name="Rounded Rectangle 10"/>
          <p:cNvSpPr/>
          <p:nvPr/>
        </p:nvSpPr>
        <p:spPr>
          <a:xfrm>
            <a:off x="4526280" y="2148840"/>
            <a:ext cx="2999232" cy="246888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Oval 11"/>
          <p:cNvSpPr/>
          <p:nvPr/>
        </p:nvSpPr>
        <p:spPr>
          <a:xfrm>
            <a:off x="5641848" y="2423160"/>
            <a:ext cx="694944" cy="694944"/>
          </a:xfrm>
          <a:prstGeom prst="ellipse">
            <a:avLst/>
          </a:prstGeom>
          <a:solidFill>
            <a:srgbClr val="48664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5669280" y="2560320"/>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2</a:t>
            </a:r>
          </a:p>
        </p:txBody>
      </p:sp>
      <p:sp>
        <p:nvSpPr>
          <p:cNvPr id="14" name="TextBox 13"/>
          <p:cNvSpPr txBox="1"/>
          <p:nvPr/>
        </p:nvSpPr>
        <p:spPr>
          <a:xfrm>
            <a:off x="5321808" y="3209544"/>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Feel</a:t>
            </a:r>
          </a:p>
        </p:txBody>
      </p:sp>
      <p:sp>
        <p:nvSpPr>
          <p:cNvPr id="15" name="TextBox 14"/>
          <p:cNvSpPr txBox="1"/>
          <p:nvPr/>
        </p:nvSpPr>
        <p:spPr>
          <a:xfrm>
            <a:off x="4837176" y="3730752"/>
            <a:ext cx="2377440" cy="658368"/>
          </a:xfrm>
          <a:prstGeom prst="rect">
            <a:avLst/>
          </a:prstGeom>
          <a:noFill/>
        </p:spPr>
        <p:txBody>
          <a:bodyPr wrap="square" lIns="36576" tIns="18288" rIns="36576" bIns="18288">
            <a:spAutoFit/>
          </a:bodyPr>
          <a:lstStyle/>
          <a:p>
            <a:pPr algn="ctr">
              <a:defRPr sz="1550" b="0" i="0">
                <a:solidFill>
                  <a:srgbClr val="26241F"/>
                </a:solidFill>
                <a:latin typeface="Aptos"/>
              </a:defRPr>
            </a:pPr>
            <a:r>
              <a:t>Humble gratitude for mercy that cannot be earned.</a:t>
            </a:r>
          </a:p>
        </p:txBody>
      </p:sp>
      <p:sp>
        <p:nvSpPr>
          <p:cNvPr id="16" name="Rounded Rectangle 15"/>
          <p:cNvSpPr/>
          <p:nvPr/>
        </p:nvSpPr>
        <p:spPr>
          <a:xfrm>
            <a:off x="8229600" y="2148840"/>
            <a:ext cx="2999232" cy="246888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Oval 16"/>
          <p:cNvSpPr/>
          <p:nvPr/>
        </p:nvSpPr>
        <p:spPr>
          <a:xfrm>
            <a:off x="9345168" y="2423160"/>
            <a:ext cx="694944" cy="694944"/>
          </a:xfrm>
          <a:prstGeom prst="ellipse">
            <a:avLst/>
          </a:prstGeom>
          <a:solidFill>
            <a:srgbClr val="2D4E6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9372600" y="2560320"/>
            <a:ext cx="640080" cy="310896"/>
          </a:xfrm>
          <a:prstGeom prst="rect">
            <a:avLst/>
          </a:prstGeom>
          <a:noFill/>
        </p:spPr>
        <p:txBody>
          <a:bodyPr wrap="square" lIns="36576" tIns="18288" rIns="36576" bIns="18288">
            <a:spAutoFit/>
          </a:bodyPr>
          <a:lstStyle/>
          <a:p>
            <a:pPr algn="ctr">
              <a:defRPr sz="1800" b="1" i="0">
                <a:solidFill>
                  <a:srgbClr val="FFFFFF"/>
                </a:solidFill>
                <a:latin typeface="Aptos"/>
              </a:defRPr>
            </a:pPr>
            <a:r>
              <a:t>3</a:t>
            </a:r>
          </a:p>
        </p:txBody>
      </p:sp>
      <p:sp>
        <p:nvSpPr>
          <p:cNvPr id="19" name="TextBox 18"/>
          <p:cNvSpPr txBox="1"/>
          <p:nvPr/>
        </p:nvSpPr>
        <p:spPr>
          <a:xfrm>
            <a:off x="9025128" y="3209544"/>
            <a:ext cx="1371600" cy="384048"/>
          </a:xfrm>
          <a:prstGeom prst="rect">
            <a:avLst/>
          </a:prstGeom>
          <a:noFill/>
        </p:spPr>
        <p:txBody>
          <a:bodyPr wrap="square" lIns="36576" tIns="18288" rIns="36576" bIns="18288">
            <a:spAutoFit/>
          </a:bodyPr>
          <a:lstStyle/>
          <a:p>
            <a:pPr algn="ctr">
              <a:defRPr sz="1150" b="1" i="0">
                <a:solidFill>
                  <a:srgbClr val="26241F"/>
                </a:solidFill>
                <a:latin typeface="Aptos"/>
              </a:defRPr>
            </a:pPr>
            <a:r>
              <a:t>Practice</a:t>
            </a:r>
          </a:p>
        </p:txBody>
      </p:sp>
      <p:sp>
        <p:nvSpPr>
          <p:cNvPr id="20" name="TextBox 19"/>
          <p:cNvSpPr txBox="1"/>
          <p:nvPr/>
        </p:nvSpPr>
        <p:spPr>
          <a:xfrm>
            <a:off x="8540496" y="3730752"/>
            <a:ext cx="2377440" cy="658368"/>
          </a:xfrm>
          <a:prstGeom prst="rect">
            <a:avLst/>
          </a:prstGeom>
          <a:noFill/>
        </p:spPr>
        <p:txBody>
          <a:bodyPr wrap="square" lIns="36576" tIns="18288" rIns="36576" bIns="18288">
            <a:spAutoFit/>
          </a:bodyPr>
          <a:lstStyle/>
          <a:p>
            <a:pPr algn="ctr">
              <a:defRPr sz="1550" b="0" i="0">
                <a:solidFill>
                  <a:srgbClr val="26241F"/>
                </a:solidFill>
                <a:latin typeface="Aptos"/>
              </a:defRPr>
            </a:pPr>
            <a:r>
              <a:t>Turn received grace into praise, stewardship, and good works.</a:t>
            </a:r>
          </a:p>
        </p:txBody>
      </p:sp>
      <p:sp>
        <p:nvSpPr>
          <p:cNvPr id="21" name="TextBox 20"/>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ble_gift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Hymn Identity</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A modern Thanksgiving text joined to a well-known American melody</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77240" y="1792224"/>
            <a:ext cx="5532120" cy="429768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05840" y="2029968"/>
            <a:ext cx="1645920" cy="256032"/>
          </a:xfrm>
          <a:prstGeom prst="rect">
            <a:avLst/>
          </a:prstGeom>
          <a:noFill/>
        </p:spPr>
        <p:txBody>
          <a:bodyPr wrap="square" lIns="36576" tIns="18288" rIns="36576" bIns="18288">
            <a:spAutoFit/>
          </a:bodyPr>
          <a:lstStyle/>
          <a:p>
            <a:pPr>
              <a:defRPr sz="1180" b="1" i="0">
                <a:solidFill>
                  <a:srgbClr val="A16629"/>
                </a:solidFill>
                <a:latin typeface="Aptos"/>
              </a:defRPr>
            </a:pPr>
            <a:r>
              <a:t>Title</a:t>
            </a:r>
          </a:p>
        </p:txBody>
      </p:sp>
      <p:sp>
        <p:nvSpPr>
          <p:cNvPr id="8" name="TextBox 7"/>
          <p:cNvSpPr txBox="1"/>
          <p:nvPr/>
        </p:nvSpPr>
        <p:spPr>
          <a:xfrm>
            <a:off x="2697480" y="2029968"/>
            <a:ext cx="3200400" cy="310896"/>
          </a:xfrm>
          <a:prstGeom prst="rect">
            <a:avLst/>
          </a:prstGeom>
          <a:noFill/>
        </p:spPr>
        <p:txBody>
          <a:bodyPr wrap="square" lIns="36576" tIns="18288" rIns="36576" bIns="18288">
            <a:spAutoFit/>
          </a:bodyPr>
          <a:lstStyle/>
          <a:p>
            <a:pPr>
              <a:defRPr sz="1440" b="0" i="0">
                <a:solidFill>
                  <a:srgbClr val="26241F"/>
                </a:solidFill>
                <a:latin typeface="Aptos"/>
              </a:defRPr>
            </a:pPr>
            <a:r>
              <a:t>His Gifts</a:t>
            </a:r>
          </a:p>
        </p:txBody>
      </p:sp>
      <p:sp>
        <p:nvSpPr>
          <p:cNvPr id="9" name="TextBox 8"/>
          <p:cNvSpPr txBox="1"/>
          <p:nvPr/>
        </p:nvSpPr>
        <p:spPr>
          <a:xfrm>
            <a:off x="1005840" y="2606040"/>
            <a:ext cx="1645920" cy="256032"/>
          </a:xfrm>
          <a:prstGeom prst="rect">
            <a:avLst/>
          </a:prstGeom>
          <a:noFill/>
        </p:spPr>
        <p:txBody>
          <a:bodyPr wrap="square" lIns="36576" tIns="18288" rIns="36576" bIns="18288">
            <a:spAutoFit/>
          </a:bodyPr>
          <a:lstStyle/>
          <a:p>
            <a:pPr>
              <a:defRPr sz="1180" b="1" i="0">
                <a:solidFill>
                  <a:srgbClr val="A16629"/>
                </a:solidFill>
                <a:latin typeface="Aptos"/>
              </a:defRPr>
            </a:pPr>
            <a:r>
              <a:t>First line</a:t>
            </a:r>
          </a:p>
        </p:txBody>
      </p:sp>
      <p:sp>
        <p:nvSpPr>
          <p:cNvPr id="10" name="TextBox 9"/>
          <p:cNvSpPr txBox="1"/>
          <p:nvPr/>
        </p:nvSpPr>
        <p:spPr>
          <a:xfrm>
            <a:off x="2697480" y="2606040"/>
            <a:ext cx="3200400" cy="310896"/>
          </a:xfrm>
          <a:prstGeom prst="rect">
            <a:avLst/>
          </a:prstGeom>
          <a:noFill/>
        </p:spPr>
        <p:txBody>
          <a:bodyPr wrap="square" lIns="36576" tIns="18288" rIns="36576" bIns="18288">
            <a:spAutoFit/>
          </a:bodyPr>
          <a:lstStyle/>
          <a:p>
            <a:pPr>
              <a:defRPr sz="1440" b="0" i="0">
                <a:solidFill>
                  <a:srgbClr val="26241F"/>
                </a:solidFill>
                <a:latin typeface="Aptos"/>
              </a:defRPr>
            </a:pPr>
            <a:r>
              <a:t>It's His gift, this creation, all the glory we see</a:t>
            </a:r>
          </a:p>
        </p:txBody>
      </p:sp>
      <p:sp>
        <p:nvSpPr>
          <p:cNvPr id="11" name="TextBox 10"/>
          <p:cNvSpPr txBox="1"/>
          <p:nvPr/>
        </p:nvSpPr>
        <p:spPr>
          <a:xfrm>
            <a:off x="1005840" y="3182112"/>
            <a:ext cx="1645920" cy="256032"/>
          </a:xfrm>
          <a:prstGeom prst="rect">
            <a:avLst/>
          </a:prstGeom>
          <a:noFill/>
        </p:spPr>
        <p:txBody>
          <a:bodyPr wrap="square" lIns="36576" tIns="18288" rIns="36576" bIns="18288">
            <a:spAutoFit/>
          </a:bodyPr>
          <a:lstStyle/>
          <a:p>
            <a:pPr>
              <a:defRPr sz="1180" b="1" i="0">
                <a:solidFill>
                  <a:srgbClr val="A16629"/>
                </a:solidFill>
                <a:latin typeface="Aptos"/>
              </a:defRPr>
            </a:pPr>
            <a:r>
              <a:t>Writer and setting</a:t>
            </a:r>
          </a:p>
        </p:txBody>
      </p:sp>
      <p:sp>
        <p:nvSpPr>
          <p:cNvPr id="12" name="TextBox 11"/>
          <p:cNvSpPr txBox="1"/>
          <p:nvPr/>
        </p:nvSpPr>
        <p:spPr>
          <a:xfrm>
            <a:off x="2697480" y="3182112"/>
            <a:ext cx="3200400" cy="310896"/>
          </a:xfrm>
          <a:prstGeom prst="rect">
            <a:avLst/>
          </a:prstGeom>
          <a:noFill/>
        </p:spPr>
        <p:txBody>
          <a:bodyPr wrap="square" lIns="36576" tIns="18288" rIns="36576" bIns="18288">
            <a:spAutoFit/>
          </a:bodyPr>
          <a:lstStyle/>
          <a:p>
            <a:pPr>
              <a:defRPr sz="1440" b="0" i="0">
                <a:solidFill>
                  <a:srgbClr val="26241F"/>
                </a:solidFill>
                <a:latin typeface="Aptos"/>
              </a:defRPr>
            </a:pPr>
            <a:r>
              <a:t>Brian J. Dumont, 2011</a:t>
            </a:r>
          </a:p>
        </p:txBody>
      </p:sp>
      <p:sp>
        <p:nvSpPr>
          <p:cNvPr id="13" name="TextBox 12"/>
          <p:cNvSpPr txBox="1"/>
          <p:nvPr/>
        </p:nvSpPr>
        <p:spPr>
          <a:xfrm>
            <a:off x="1005840" y="3758184"/>
            <a:ext cx="1645920" cy="256032"/>
          </a:xfrm>
          <a:prstGeom prst="rect">
            <a:avLst/>
          </a:prstGeom>
          <a:noFill/>
        </p:spPr>
        <p:txBody>
          <a:bodyPr wrap="square" lIns="36576" tIns="18288" rIns="36576" bIns="18288">
            <a:spAutoFit/>
          </a:bodyPr>
          <a:lstStyle/>
          <a:p>
            <a:pPr>
              <a:defRPr sz="1180" b="1" i="0">
                <a:solidFill>
                  <a:srgbClr val="A16629"/>
                </a:solidFill>
                <a:latin typeface="Aptos"/>
              </a:defRPr>
            </a:pPr>
            <a:r>
              <a:t>Tune</a:t>
            </a:r>
          </a:p>
        </p:txBody>
      </p:sp>
      <p:sp>
        <p:nvSpPr>
          <p:cNvPr id="14" name="TextBox 13"/>
          <p:cNvSpPr txBox="1"/>
          <p:nvPr/>
        </p:nvSpPr>
        <p:spPr>
          <a:xfrm>
            <a:off x="2697480" y="3758184"/>
            <a:ext cx="3200400" cy="310896"/>
          </a:xfrm>
          <a:prstGeom prst="rect">
            <a:avLst/>
          </a:prstGeom>
          <a:noFill/>
        </p:spPr>
        <p:txBody>
          <a:bodyPr wrap="square" lIns="36576" tIns="18288" rIns="36576" bIns="18288">
            <a:spAutoFit/>
          </a:bodyPr>
          <a:lstStyle/>
          <a:p>
            <a:pPr>
              <a:defRPr sz="1440" b="0" i="0">
                <a:solidFill>
                  <a:srgbClr val="26241F"/>
                </a:solidFill>
                <a:latin typeface="Aptos"/>
              </a:defRPr>
            </a:pPr>
            <a:r>
              <a:t>SIMPLE GIFTS, Joseph Brackett Jr., 1848</a:t>
            </a:r>
          </a:p>
        </p:txBody>
      </p:sp>
      <p:sp>
        <p:nvSpPr>
          <p:cNvPr id="15" name="TextBox 14"/>
          <p:cNvSpPr txBox="1"/>
          <p:nvPr/>
        </p:nvSpPr>
        <p:spPr>
          <a:xfrm>
            <a:off x="1005840" y="4334256"/>
            <a:ext cx="1645920" cy="256032"/>
          </a:xfrm>
          <a:prstGeom prst="rect">
            <a:avLst/>
          </a:prstGeom>
          <a:noFill/>
        </p:spPr>
        <p:txBody>
          <a:bodyPr wrap="square" lIns="36576" tIns="18288" rIns="36576" bIns="18288">
            <a:spAutoFit/>
          </a:bodyPr>
          <a:lstStyle/>
          <a:p>
            <a:pPr>
              <a:defRPr sz="1180" b="1" i="0">
                <a:solidFill>
                  <a:srgbClr val="A16629"/>
                </a:solidFill>
                <a:latin typeface="Aptos"/>
              </a:defRPr>
            </a:pPr>
            <a:r>
              <a:t>Meter</a:t>
            </a:r>
          </a:p>
        </p:txBody>
      </p:sp>
      <p:sp>
        <p:nvSpPr>
          <p:cNvPr id="16" name="TextBox 15"/>
          <p:cNvSpPr txBox="1"/>
          <p:nvPr/>
        </p:nvSpPr>
        <p:spPr>
          <a:xfrm>
            <a:off x="2697480" y="4334256"/>
            <a:ext cx="3200400" cy="310896"/>
          </a:xfrm>
          <a:prstGeom prst="rect">
            <a:avLst/>
          </a:prstGeom>
          <a:noFill/>
        </p:spPr>
        <p:txBody>
          <a:bodyPr wrap="square" lIns="36576" tIns="18288" rIns="36576" bIns="18288">
            <a:spAutoFit/>
          </a:bodyPr>
          <a:lstStyle/>
          <a:p>
            <a:pPr>
              <a:defRPr sz="1440" b="0" i="0">
                <a:solidFill>
                  <a:srgbClr val="26241F"/>
                </a:solidFill>
                <a:latin typeface="Aptos"/>
              </a:defRPr>
            </a:pPr>
            <a:r>
              <a:t>7.6.11.11.11.8.11.9.10</a:t>
            </a:r>
          </a:p>
        </p:txBody>
      </p:sp>
      <p:sp>
        <p:nvSpPr>
          <p:cNvPr id="17" name="TextBox 16"/>
          <p:cNvSpPr txBox="1"/>
          <p:nvPr/>
        </p:nvSpPr>
        <p:spPr>
          <a:xfrm>
            <a:off x="1005840" y="4910328"/>
            <a:ext cx="1645920" cy="256032"/>
          </a:xfrm>
          <a:prstGeom prst="rect">
            <a:avLst/>
          </a:prstGeom>
          <a:noFill/>
        </p:spPr>
        <p:txBody>
          <a:bodyPr wrap="square" lIns="36576" tIns="18288" rIns="36576" bIns="18288">
            <a:spAutoFit/>
          </a:bodyPr>
          <a:lstStyle/>
          <a:p>
            <a:pPr>
              <a:defRPr sz="1180" b="1" i="0">
                <a:solidFill>
                  <a:srgbClr val="A16629"/>
                </a:solidFill>
                <a:latin typeface="Aptos"/>
              </a:defRPr>
            </a:pPr>
            <a:r>
              <a:t>Primary Scripture</a:t>
            </a:r>
          </a:p>
        </p:txBody>
      </p:sp>
      <p:sp>
        <p:nvSpPr>
          <p:cNvPr id="18" name="TextBox 17"/>
          <p:cNvSpPr txBox="1"/>
          <p:nvPr/>
        </p:nvSpPr>
        <p:spPr>
          <a:xfrm>
            <a:off x="2697480" y="4910328"/>
            <a:ext cx="3200400" cy="310896"/>
          </a:xfrm>
          <a:prstGeom prst="rect">
            <a:avLst/>
          </a:prstGeom>
          <a:noFill/>
        </p:spPr>
        <p:txBody>
          <a:bodyPr wrap="square" lIns="36576" tIns="18288" rIns="36576" bIns="18288">
            <a:spAutoFit/>
          </a:bodyPr>
          <a:lstStyle/>
          <a:p>
            <a:pPr>
              <a:defRPr sz="1440" b="0" i="0">
                <a:solidFill>
                  <a:srgbClr val="26241F"/>
                </a:solidFill>
                <a:latin typeface="Aptos"/>
              </a:defRPr>
            </a:pPr>
            <a:r>
              <a:t>James 1:17</a:t>
            </a:r>
          </a:p>
        </p:txBody>
      </p:sp>
      <p:pic>
        <p:nvPicPr>
          <p:cNvPr id="19" name="Picture 18" descr="bible_gift_panel.jpg"/>
          <p:cNvPicPr>
            <a:picLocks noChangeAspect="1"/>
          </p:cNvPicPr>
          <p:nvPr/>
        </p:nvPicPr>
        <p:blipFill>
          <a:blip r:embed="rId3"/>
          <a:stretch>
            <a:fillRect/>
          </a:stretch>
        </p:blipFill>
        <p:spPr>
          <a:xfrm>
            <a:off x="6629400" y="1792224"/>
            <a:ext cx="4480560" cy="4297680"/>
          </a:xfrm>
          <a:prstGeom prst="rect">
            <a:avLst/>
          </a:prstGeom>
        </p:spPr>
      </p:pic>
      <p:sp>
        <p:nvSpPr>
          <p:cNvPr id="20" name="Rectangle 19"/>
          <p:cNvSpPr/>
          <p:nvPr/>
        </p:nvSpPr>
        <p:spPr>
          <a:xfrm>
            <a:off x="6629400" y="1792224"/>
            <a:ext cx="4480560" cy="4297680"/>
          </a:xfrm>
          <a:prstGeom prst="rect">
            <a:avLst/>
          </a:prstGeom>
          <a:noFill/>
          <a:ln w="22860">
            <a:solidFill>
              <a:srgbClr val="EDD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urch_path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Historical Background</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A contemporary hymn using the Shaker tune SIMPLE GIFTS</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77240" y="1810512"/>
            <a:ext cx="5394960" cy="41605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87552" y="2084831"/>
            <a:ext cx="4892040" cy="3246120"/>
          </a:xfrm>
          <a:prstGeom prst="rect">
            <a:avLst/>
          </a:prstGeom>
          <a:noFill/>
        </p:spPr>
        <p:txBody>
          <a:bodyPr wrap="square">
            <a:spAutoFit/>
          </a:bodyPr>
          <a:lstStyle/>
          <a:p>
            <a:pPr>
              <a:spcAft>
                <a:spcPts val="700"/>
              </a:spcAft>
              <a:buChar char="•"/>
              <a:defRPr sz="1550">
                <a:solidFill>
                  <a:srgbClr val="26241F"/>
                </a:solidFill>
                <a:latin typeface="Aptos"/>
              </a:defRPr>
            </a:pPr>
            <a:r>
              <a:t>Brian J. Dumont wrote His Gifts in 2011 and published it through the Open Hymnal Project.</a:t>
            </a:r>
          </a:p>
          <a:p>
            <a:pPr>
              <a:spcAft>
                <a:spcPts val="700"/>
              </a:spcAft>
              <a:buChar char="•"/>
              <a:defRPr sz="1550">
                <a:solidFill>
                  <a:srgbClr val="26241F"/>
                </a:solidFill>
                <a:latin typeface="Aptos"/>
              </a:defRPr>
            </a:pPr>
            <a:r>
              <a:t>The melody SIMPLE GIFTS is generally credited to Shaker elder Joseph Brackett Jr. and dated 1848.</a:t>
            </a:r>
          </a:p>
          <a:p>
            <a:pPr>
              <a:spcAft>
                <a:spcPts val="700"/>
              </a:spcAft>
              <a:buChar char="•"/>
              <a:defRPr sz="1550">
                <a:solidFill>
                  <a:srgbClr val="26241F"/>
                </a:solidFill>
                <a:latin typeface="Aptos"/>
              </a:defRPr>
            </a:pPr>
            <a:r>
              <a:t>The familiar tune helps carry a Christian text about creation, grace, salvation, and thankful service.</a:t>
            </a:r>
          </a:p>
          <a:p>
            <a:pPr>
              <a:spcAft>
                <a:spcPts val="700"/>
              </a:spcAft>
              <a:buChar char="•"/>
              <a:defRPr sz="1550">
                <a:solidFill>
                  <a:srgbClr val="26241F"/>
                </a:solidFill>
                <a:latin typeface="Aptos"/>
              </a:defRPr>
            </a:pPr>
            <a:r>
              <a:t>The hymn should be distinguished from the original Shaker song and from other later uses of the same tune.</a:t>
            </a:r>
          </a:p>
        </p:txBody>
      </p:sp>
      <p:pic>
        <p:nvPicPr>
          <p:cNvPr id="8" name="Picture 7" descr="church_path_panel.jpg"/>
          <p:cNvPicPr>
            <a:picLocks noChangeAspect="1"/>
          </p:cNvPicPr>
          <p:nvPr/>
        </p:nvPicPr>
        <p:blipFill>
          <a:blip r:embed="rId3"/>
          <a:stretch>
            <a:fillRect/>
          </a:stretch>
        </p:blipFill>
        <p:spPr>
          <a:xfrm>
            <a:off x="6400800" y="1810512"/>
            <a:ext cx="4663440" cy="4160520"/>
          </a:xfrm>
          <a:prstGeom prst="rect">
            <a:avLst/>
          </a:prstGeom>
        </p:spPr>
      </p:pic>
      <p:sp>
        <p:nvSpPr>
          <p:cNvPr id="9" name="Rectangle 8"/>
          <p:cNvSpPr/>
          <p:nvPr/>
        </p:nvSpPr>
        <p:spPr>
          <a:xfrm>
            <a:off x="6400800" y="1810512"/>
            <a:ext cx="4663440" cy="4160520"/>
          </a:xfrm>
          <a:prstGeom prst="rect">
            <a:avLst/>
          </a:prstGeom>
          <a:noFill/>
          <a:ln w="22860">
            <a:solidFill>
              <a:srgbClr val="EDD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ro_dark.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777240" y="2331720"/>
            <a:ext cx="6400800" cy="658368"/>
          </a:xfrm>
          <a:prstGeom prst="rect">
            <a:avLst/>
          </a:prstGeom>
          <a:noFill/>
        </p:spPr>
        <p:txBody>
          <a:bodyPr wrap="square" lIns="36576" tIns="18288" rIns="36576" bIns="18288">
            <a:spAutoFit/>
          </a:bodyPr>
          <a:lstStyle/>
          <a:p>
            <a:pPr>
              <a:defRPr sz="4000" b="1" i="0">
                <a:solidFill>
                  <a:srgbClr val="FFF6E2"/>
                </a:solidFill>
                <a:latin typeface="Georgia"/>
              </a:defRPr>
            </a:pPr>
            <a:r>
              <a:t>Every Good Gift</a:t>
            </a:r>
          </a:p>
        </p:txBody>
      </p:sp>
      <p:sp>
        <p:nvSpPr>
          <p:cNvPr id="5" name="TextBox 4"/>
          <p:cNvSpPr txBox="1"/>
          <p:nvPr/>
        </p:nvSpPr>
        <p:spPr>
          <a:xfrm>
            <a:off x="822960" y="3154680"/>
            <a:ext cx="6583680" cy="365760"/>
          </a:xfrm>
          <a:prstGeom prst="rect">
            <a:avLst/>
          </a:prstGeom>
          <a:noFill/>
        </p:spPr>
        <p:txBody>
          <a:bodyPr wrap="square" lIns="36576" tIns="18288" rIns="36576" bIns="18288">
            <a:spAutoFit/>
          </a:bodyPr>
          <a:lstStyle/>
          <a:p>
            <a:pPr>
              <a:defRPr sz="1700" b="0" i="0">
                <a:solidFill>
                  <a:srgbClr val="FFE6BE"/>
                </a:solidFill>
                <a:latin typeface="Aptos"/>
              </a:defRPr>
            </a:pPr>
            <a:r>
              <a:t>James 1:17 frames the hymn’s grateful theology.</a:t>
            </a:r>
          </a:p>
        </p:txBody>
      </p:sp>
      <p:sp>
        <p:nvSpPr>
          <p:cNvPr id="6" name="TextBox 5"/>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ible_gift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Biblical Foundation</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The gift language of Scripture shapes the whole hymn</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22960" y="1828800"/>
            <a:ext cx="4892040" cy="1417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97280" y="1993392"/>
            <a:ext cx="1920240" cy="274320"/>
          </a:xfrm>
          <a:prstGeom prst="rect">
            <a:avLst/>
          </a:prstGeom>
          <a:noFill/>
        </p:spPr>
        <p:txBody>
          <a:bodyPr wrap="square" lIns="36576" tIns="18288" rIns="36576" bIns="18288">
            <a:spAutoFit/>
          </a:bodyPr>
          <a:lstStyle/>
          <a:p>
            <a:pPr>
              <a:defRPr sz="1350" b="1" i="0">
                <a:solidFill>
                  <a:srgbClr val="A16629"/>
                </a:solidFill>
                <a:latin typeface="Aptos"/>
              </a:defRPr>
            </a:pPr>
            <a:r>
              <a:t>James 1:17</a:t>
            </a:r>
          </a:p>
        </p:txBody>
      </p:sp>
      <p:sp>
        <p:nvSpPr>
          <p:cNvPr id="8" name="TextBox 7"/>
          <p:cNvSpPr txBox="1"/>
          <p:nvPr/>
        </p:nvSpPr>
        <p:spPr>
          <a:xfrm>
            <a:off x="3154679" y="1993392"/>
            <a:ext cx="2194560" cy="274320"/>
          </a:xfrm>
          <a:prstGeom prst="rect">
            <a:avLst/>
          </a:prstGeom>
          <a:noFill/>
        </p:spPr>
        <p:txBody>
          <a:bodyPr wrap="square" lIns="36576" tIns="18288" rIns="36576" bIns="18288">
            <a:spAutoFit/>
          </a:bodyPr>
          <a:lstStyle/>
          <a:p>
            <a:pPr>
              <a:defRPr sz="1600" b="1" i="0">
                <a:solidFill>
                  <a:srgbClr val="253730"/>
                </a:solidFill>
                <a:latin typeface="Georgia"/>
              </a:defRPr>
            </a:pPr>
            <a:r>
              <a:t>Giver</a:t>
            </a:r>
          </a:p>
        </p:txBody>
      </p:sp>
      <p:sp>
        <p:nvSpPr>
          <p:cNvPr id="9" name="TextBox 8"/>
          <p:cNvSpPr txBox="1"/>
          <p:nvPr/>
        </p:nvSpPr>
        <p:spPr>
          <a:xfrm>
            <a:off x="1097280" y="2395728"/>
            <a:ext cx="4343400" cy="548640"/>
          </a:xfrm>
          <a:prstGeom prst="rect">
            <a:avLst/>
          </a:prstGeom>
          <a:noFill/>
        </p:spPr>
        <p:txBody>
          <a:bodyPr wrap="square" lIns="36576" tIns="18288" rIns="36576" bIns="18288">
            <a:spAutoFit/>
          </a:bodyPr>
          <a:lstStyle/>
          <a:p>
            <a:pPr>
              <a:defRPr sz="1440" b="0" i="0">
                <a:solidFill>
                  <a:srgbClr val="26241F"/>
                </a:solidFill>
                <a:latin typeface="Aptos"/>
              </a:defRPr>
            </a:pPr>
            <a:r>
              <a:t>Every good gift comes from the Father of lights.</a:t>
            </a:r>
          </a:p>
        </p:txBody>
      </p:sp>
      <p:sp>
        <p:nvSpPr>
          <p:cNvPr id="10" name="Rounded Rectangle 9"/>
          <p:cNvSpPr/>
          <p:nvPr/>
        </p:nvSpPr>
        <p:spPr>
          <a:xfrm>
            <a:off x="6400800" y="1828800"/>
            <a:ext cx="4892040" cy="1417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675120" y="1993392"/>
            <a:ext cx="1920240" cy="274320"/>
          </a:xfrm>
          <a:prstGeom prst="rect">
            <a:avLst/>
          </a:prstGeom>
          <a:noFill/>
        </p:spPr>
        <p:txBody>
          <a:bodyPr wrap="square" lIns="36576" tIns="18288" rIns="36576" bIns="18288">
            <a:spAutoFit/>
          </a:bodyPr>
          <a:lstStyle/>
          <a:p>
            <a:pPr>
              <a:defRPr sz="1350" b="1" i="0">
                <a:solidFill>
                  <a:srgbClr val="A16629"/>
                </a:solidFill>
                <a:latin typeface="Aptos"/>
              </a:defRPr>
            </a:pPr>
            <a:r>
              <a:t>Ephesians 2:8-10</a:t>
            </a:r>
          </a:p>
        </p:txBody>
      </p:sp>
      <p:sp>
        <p:nvSpPr>
          <p:cNvPr id="12" name="TextBox 11"/>
          <p:cNvSpPr txBox="1"/>
          <p:nvPr/>
        </p:nvSpPr>
        <p:spPr>
          <a:xfrm>
            <a:off x="8732520" y="1993392"/>
            <a:ext cx="2194560" cy="274320"/>
          </a:xfrm>
          <a:prstGeom prst="rect">
            <a:avLst/>
          </a:prstGeom>
          <a:noFill/>
        </p:spPr>
        <p:txBody>
          <a:bodyPr wrap="square" lIns="36576" tIns="18288" rIns="36576" bIns="18288">
            <a:spAutoFit/>
          </a:bodyPr>
          <a:lstStyle/>
          <a:p>
            <a:pPr>
              <a:defRPr sz="1600" b="1" i="0">
                <a:solidFill>
                  <a:srgbClr val="253730"/>
                </a:solidFill>
                <a:latin typeface="Georgia"/>
              </a:defRPr>
            </a:pPr>
            <a:r>
              <a:t>Grace</a:t>
            </a:r>
          </a:p>
        </p:txBody>
      </p:sp>
      <p:sp>
        <p:nvSpPr>
          <p:cNvPr id="13" name="TextBox 12"/>
          <p:cNvSpPr txBox="1"/>
          <p:nvPr/>
        </p:nvSpPr>
        <p:spPr>
          <a:xfrm>
            <a:off x="6675120" y="2395728"/>
            <a:ext cx="4343400" cy="548640"/>
          </a:xfrm>
          <a:prstGeom prst="rect">
            <a:avLst/>
          </a:prstGeom>
          <a:noFill/>
        </p:spPr>
        <p:txBody>
          <a:bodyPr wrap="square" lIns="36576" tIns="18288" rIns="36576" bIns="18288">
            <a:spAutoFit/>
          </a:bodyPr>
          <a:lstStyle/>
          <a:p>
            <a:pPr>
              <a:defRPr sz="1440" b="0" i="0">
                <a:solidFill>
                  <a:srgbClr val="26241F"/>
                </a:solidFill>
                <a:latin typeface="Aptos"/>
              </a:defRPr>
            </a:pPr>
            <a:r>
              <a:t>Salvation is gift, and grace forms people for good works.</a:t>
            </a:r>
          </a:p>
        </p:txBody>
      </p:sp>
      <p:sp>
        <p:nvSpPr>
          <p:cNvPr id="14" name="Rounded Rectangle 13"/>
          <p:cNvSpPr/>
          <p:nvPr/>
        </p:nvSpPr>
        <p:spPr>
          <a:xfrm>
            <a:off x="822960" y="3703320"/>
            <a:ext cx="4892040" cy="1417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097280" y="3867911"/>
            <a:ext cx="1920240" cy="274320"/>
          </a:xfrm>
          <a:prstGeom prst="rect">
            <a:avLst/>
          </a:prstGeom>
          <a:noFill/>
        </p:spPr>
        <p:txBody>
          <a:bodyPr wrap="square" lIns="36576" tIns="18288" rIns="36576" bIns="18288">
            <a:spAutoFit/>
          </a:bodyPr>
          <a:lstStyle/>
          <a:p>
            <a:pPr>
              <a:defRPr sz="1350" b="1" i="0">
                <a:solidFill>
                  <a:srgbClr val="A16629"/>
                </a:solidFill>
                <a:latin typeface="Aptos"/>
              </a:defRPr>
            </a:pPr>
            <a:r>
              <a:t>Romans 6:23</a:t>
            </a:r>
          </a:p>
        </p:txBody>
      </p:sp>
      <p:sp>
        <p:nvSpPr>
          <p:cNvPr id="16" name="TextBox 15"/>
          <p:cNvSpPr txBox="1"/>
          <p:nvPr/>
        </p:nvSpPr>
        <p:spPr>
          <a:xfrm>
            <a:off x="3154679" y="3867911"/>
            <a:ext cx="2194560" cy="274320"/>
          </a:xfrm>
          <a:prstGeom prst="rect">
            <a:avLst/>
          </a:prstGeom>
          <a:noFill/>
        </p:spPr>
        <p:txBody>
          <a:bodyPr wrap="square" lIns="36576" tIns="18288" rIns="36576" bIns="18288">
            <a:spAutoFit/>
          </a:bodyPr>
          <a:lstStyle/>
          <a:p>
            <a:pPr>
              <a:defRPr sz="1600" b="1" i="0">
                <a:solidFill>
                  <a:srgbClr val="253730"/>
                </a:solidFill>
                <a:latin typeface="Georgia"/>
              </a:defRPr>
            </a:pPr>
            <a:r>
              <a:t>Life</a:t>
            </a:r>
          </a:p>
        </p:txBody>
      </p:sp>
      <p:sp>
        <p:nvSpPr>
          <p:cNvPr id="17" name="TextBox 16"/>
          <p:cNvSpPr txBox="1"/>
          <p:nvPr/>
        </p:nvSpPr>
        <p:spPr>
          <a:xfrm>
            <a:off x="1097280" y="4270248"/>
            <a:ext cx="4343400" cy="548640"/>
          </a:xfrm>
          <a:prstGeom prst="rect">
            <a:avLst/>
          </a:prstGeom>
          <a:noFill/>
        </p:spPr>
        <p:txBody>
          <a:bodyPr wrap="square" lIns="36576" tIns="18288" rIns="36576" bIns="18288">
            <a:spAutoFit/>
          </a:bodyPr>
          <a:lstStyle/>
          <a:p>
            <a:pPr>
              <a:defRPr sz="1440" b="0" i="0">
                <a:solidFill>
                  <a:srgbClr val="26241F"/>
                </a:solidFill>
                <a:latin typeface="Aptos"/>
              </a:defRPr>
            </a:pPr>
            <a:r>
              <a:t>Eternal life is the gift of God in Christ Jesus.</a:t>
            </a:r>
          </a:p>
        </p:txBody>
      </p:sp>
      <p:sp>
        <p:nvSpPr>
          <p:cNvPr id="18" name="Rounded Rectangle 17"/>
          <p:cNvSpPr/>
          <p:nvPr/>
        </p:nvSpPr>
        <p:spPr>
          <a:xfrm>
            <a:off x="6400800" y="3703320"/>
            <a:ext cx="4892040" cy="1417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675120" y="3867911"/>
            <a:ext cx="1920240" cy="274320"/>
          </a:xfrm>
          <a:prstGeom prst="rect">
            <a:avLst/>
          </a:prstGeom>
          <a:noFill/>
        </p:spPr>
        <p:txBody>
          <a:bodyPr wrap="square" lIns="36576" tIns="18288" rIns="36576" bIns="18288">
            <a:spAutoFit/>
          </a:bodyPr>
          <a:lstStyle/>
          <a:p>
            <a:pPr>
              <a:defRPr sz="1350" b="1" i="0">
                <a:solidFill>
                  <a:srgbClr val="A16629"/>
                </a:solidFill>
                <a:latin typeface="Aptos"/>
              </a:defRPr>
            </a:pPr>
            <a:r>
              <a:t>John 4:10</a:t>
            </a:r>
          </a:p>
        </p:txBody>
      </p:sp>
      <p:sp>
        <p:nvSpPr>
          <p:cNvPr id="20" name="TextBox 19"/>
          <p:cNvSpPr txBox="1"/>
          <p:nvPr/>
        </p:nvSpPr>
        <p:spPr>
          <a:xfrm>
            <a:off x="8732520" y="3867911"/>
            <a:ext cx="2194560" cy="274320"/>
          </a:xfrm>
          <a:prstGeom prst="rect">
            <a:avLst/>
          </a:prstGeom>
          <a:noFill/>
        </p:spPr>
        <p:txBody>
          <a:bodyPr wrap="square" lIns="36576" tIns="18288" rIns="36576" bIns="18288">
            <a:spAutoFit/>
          </a:bodyPr>
          <a:lstStyle/>
          <a:p>
            <a:pPr>
              <a:defRPr sz="1600" b="1" i="0">
                <a:solidFill>
                  <a:srgbClr val="253730"/>
                </a:solidFill>
                <a:latin typeface="Georgia"/>
              </a:defRPr>
            </a:pPr>
            <a:r>
              <a:t>Living Water</a:t>
            </a:r>
          </a:p>
        </p:txBody>
      </p:sp>
      <p:sp>
        <p:nvSpPr>
          <p:cNvPr id="21" name="TextBox 20"/>
          <p:cNvSpPr txBox="1"/>
          <p:nvPr/>
        </p:nvSpPr>
        <p:spPr>
          <a:xfrm>
            <a:off x="6675120" y="4270248"/>
            <a:ext cx="4343400" cy="548640"/>
          </a:xfrm>
          <a:prstGeom prst="rect">
            <a:avLst/>
          </a:prstGeom>
          <a:noFill/>
        </p:spPr>
        <p:txBody>
          <a:bodyPr wrap="square" lIns="36576" tIns="18288" rIns="36576" bIns="18288">
            <a:spAutoFit/>
          </a:bodyPr>
          <a:lstStyle/>
          <a:p>
            <a:pPr>
              <a:defRPr sz="1440" b="0" i="0">
                <a:solidFill>
                  <a:srgbClr val="26241F"/>
                </a:solidFill>
                <a:latin typeface="Aptos"/>
              </a:defRPr>
            </a:pPr>
            <a:r>
              <a:t>Christ gives what thirsty sinners cannot supply.</a:t>
            </a:r>
          </a:p>
        </p:txBody>
      </p:sp>
      <p:sp>
        <p:nvSpPr>
          <p:cNvPr id="22" name="TextBox 21"/>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ero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Creation as Gift</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The hymn begins by receiving the visible world as grace</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77240" y="1828800"/>
            <a:ext cx="5349240" cy="370332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024128" y="2148840"/>
            <a:ext cx="4800600" cy="2697480"/>
          </a:xfrm>
          <a:prstGeom prst="rect">
            <a:avLst/>
          </a:prstGeom>
          <a:noFill/>
        </p:spPr>
        <p:txBody>
          <a:bodyPr wrap="square">
            <a:spAutoFit/>
          </a:bodyPr>
          <a:lstStyle/>
          <a:p>
            <a:pPr>
              <a:spcAft>
                <a:spcPts val="700"/>
              </a:spcAft>
              <a:buChar char="•"/>
              <a:defRPr sz="1650">
                <a:solidFill>
                  <a:srgbClr val="26241F"/>
                </a:solidFill>
                <a:latin typeface="Aptos"/>
              </a:defRPr>
            </a:pPr>
            <a:r>
              <a:t>Creation is not merely scenery; it is received from the hand of God.</a:t>
            </a:r>
          </a:p>
          <a:p>
            <a:pPr>
              <a:spcAft>
                <a:spcPts val="700"/>
              </a:spcAft>
              <a:buChar char="•"/>
              <a:defRPr sz="1650">
                <a:solidFill>
                  <a:srgbClr val="26241F"/>
                </a:solidFill>
                <a:latin typeface="Aptos"/>
              </a:defRPr>
            </a:pPr>
            <a:r>
              <a:t>Gratitude begins when we stop treating life as possession and start receiving it as gift.</a:t>
            </a:r>
          </a:p>
          <a:p>
            <a:pPr>
              <a:spcAft>
                <a:spcPts val="700"/>
              </a:spcAft>
              <a:buChar char="•"/>
              <a:defRPr sz="1650">
                <a:solidFill>
                  <a:srgbClr val="26241F"/>
                </a:solidFill>
                <a:latin typeface="Aptos"/>
              </a:defRPr>
            </a:pPr>
            <a:r>
              <a:t>The Father of lights gives without change, shadow, or rival claim.</a:t>
            </a:r>
          </a:p>
        </p:txBody>
      </p:sp>
      <p:pic>
        <p:nvPicPr>
          <p:cNvPr id="8" name="Picture 7" descr="hero_panel.jpg"/>
          <p:cNvPicPr>
            <a:picLocks noChangeAspect="1"/>
          </p:cNvPicPr>
          <p:nvPr/>
        </p:nvPicPr>
        <p:blipFill>
          <a:blip r:embed="rId3"/>
          <a:stretch>
            <a:fillRect/>
          </a:stretch>
        </p:blipFill>
        <p:spPr>
          <a:xfrm>
            <a:off x="6446520" y="1828800"/>
            <a:ext cx="4617720" cy="3703320"/>
          </a:xfrm>
          <a:prstGeom prst="rect">
            <a:avLst/>
          </a:prstGeom>
        </p:spPr>
      </p:pic>
      <p:sp>
        <p:nvSpPr>
          <p:cNvPr id="9" name="Rectangle 8"/>
          <p:cNvSpPr/>
          <p:nvPr/>
        </p:nvSpPr>
        <p:spPr>
          <a:xfrm>
            <a:off x="6446520" y="1828800"/>
            <a:ext cx="4617720" cy="3703320"/>
          </a:xfrm>
          <a:prstGeom prst="rect">
            <a:avLst/>
          </a:prstGeom>
          <a:noFill/>
          <a:ln w="22860">
            <a:solidFill>
              <a:srgbClr val="EDD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_gift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Grace in Christ</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God’s greatest gifts are not earned by the strong</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868680" y="1783080"/>
            <a:ext cx="4434840" cy="4069080"/>
          </a:xfrm>
          <a:prstGeom prst="roundRect">
            <a:avLst/>
          </a:prstGeom>
          <a:solidFill>
            <a:srgbClr val="FFF9EE"/>
          </a:solidFill>
          <a:ln w="13970">
            <a:solidFill>
              <a:srgbClr val="E3C88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24712" y="2084831"/>
            <a:ext cx="3840480" cy="621792"/>
          </a:xfrm>
          <a:prstGeom prst="rect">
            <a:avLst/>
          </a:prstGeom>
          <a:noFill/>
        </p:spPr>
        <p:txBody>
          <a:bodyPr wrap="square" lIns="36576" tIns="18288" rIns="36576" bIns="18288">
            <a:spAutoFit/>
          </a:bodyPr>
          <a:lstStyle/>
          <a:p>
            <a:pPr>
              <a:defRPr sz="1800" b="1" i="0">
                <a:solidFill>
                  <a:srgbClr val="253730"/>
                </a:solidFill>
                <a:latin typeface="Georgia"/>
              </a:defRPr>
            </a:pPr>
            <a:r>
              <a:t>The hymn moves from created blessing to saving grace.</a:t>
            </a:r>
          </a:p>
        </p:txBody>
      </p:sp>
      <p:sp>
        <p:nvSpPr>
          <p:cNvPr id="8" name="TextBox 7"/>
          <p:cNvSpPr txBox="1"/>
          <p:nvPr/>
        </p:nvSpPr>
        <p:spPr>
          <a:xfrm>
            <a:off x="1124712" y="2834640"/>
            <a:ext cx="3794760" cy="2194560"/>
          </a:xfrm>
          <a:prstGeom prst="rect">
            <a:avLst/>
          </a:prstGeom>
          <a:noFill/>
        </p:spPr>
        <p:txBody>
          <a:bodyPr wrap="square">
            <a:spAutoFit/>
          </a:bodyPr>
          <a:lstStyle/>
          <a:p>
            <a:pPr>
              <a:spcAft>
                <a:spcPts val="700"/>
              </a:spcAft>
              <a:buChar char="•"/>
              <a:defRPr sz="1550">
                <a:solidFill>
                  <a:srgbClr val="26241F"/>
                </a:solidFill>
                <a:latin typeface="Aptos"/>
              </a:defRPr>
            </a:pPr>
            <a:r>
              <a:t>Ephesians 2 teaches that salvation is God’s gift, not a wage for effort.</a:t>
            </a:r>
          </a:p>
          <a:p>
            <a:pPr>
              <a:spcAft>
                <a:spcPts val="700"/>
              </a:spcAft>
              <a:buChar char="•"/>
              <a:defRPr sz="1550">
                <a:solidFill>
                  <a:srgbClr val="26241F"/>
                </a:solidFill>
                <a:latin typeface="Aptos"/>
              </a:defRPr>
            </a:pPr>
            <a:r>
              <a:t>Titus 3 points to mercy, renewal, and the Holy Spirit’s work.</a:t>
            </a:r>
          </a:p>
          <a:p>
            <a:pPr>
              <a:spcAft>
                <a:spcPts val="700"/>
              </a:spcAft>
              <a:buChar char="•"/>
              <a:defRPr sz="1550">
                <a:solidFill>
                  <a:srgbClr val="26241F"/>
                </a:solidFill>
                <a:latin typeface="Aptos"/>
              </a:defRPr>
            </a:pPr>
            <a:r>
              <a:t>Christian thanksgiving is therefore Gospel-shaped, not merely seasonal.</a:t>
            </a:r>
          </a:p>
        </p:txBody>
      </p:sp>
      <p:pic>
        <p:nvPicPr>
          <p:cNvPr id="9" name="Picture 8" descr="table_gift_panel.jpg"/>
          <p:cNvPicPr>
            <a:picLocks noChangeAspect="1"/>
          </p:cNvPicPr>
          <p:nvPr/>
        </p:nvPicPr>
        <p:blipFill>
          <a:blip r:embed="rId3"/>
          <a:stretch>
            <a:fillRect/>
          </a:stretch>
        </p:blipFill>
        <p:spPr>
          <a:xfrm>
            <a:off x="5715000" y="1783080"/>
            <a:ext cx="5349240" cy="4069080"/>
          </a:xfrm>
          <a:prstGeom prst="rect">
            <a:avLst/>
          </a:prstGeom>
        </p:spPr>
      </p:pic>
      <p:sp>
        <p:nvSpPr>
          <p:cNvPr id="10" name="Rectangle 9"/>
          <p:cNvSpPr/>
          <p:nvPr/>
        </p:nvSpPr>
        <p:spPr>
          <a:xfrm>
            <a:off x="5715000" y="1783080"/>
            <a:ext cx="5349240" cy="4069080"/>
          </a:xfrm>
          <a:prstGeom prst="rect">
            <a:avLst/>
          </a:prstGeom>
          <a:noFill/>
          <a:ln w="22860">
            <a:solidFill>
              <a:srgbClr val="EDD3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pen_hands_dark.jpg"/>
          <p:cNvPicPr>
            <a:picLocks noChangeAspect="1"/>
          </p:cNvPicPr>
          <p:nvPr/>
        </p:nvPicPr>
        <p:blipFill>
          <a:blip r:embed="rId2"/>
          <a:stretch>
            <a:fillRect/>
          </a:stretch>
        </p:blipFill>
        <p:spPr>
          <a:xfrm>
            <a:off x="0" y="0"/>
            <a:ext cx="12191695" cy="6858000"/>
          </a:xfrm>
          <a:prstGeom prst="rect">
            <a:avLst/>
          </a:prstGeom>
        </p:spPr>
      </p:pic>
      <p:sp>
        <p:nvSpPr>
          <p:cNvPr id="3" name="TextBox 2"/>
          <p:cNvSpPr txBox="1"/>
          <p:nvPr/>
        </p:nvSpPr>
        <p:spPr>
          <a:xfrm>
            <a:off x="685800" y="502920"/>
            <a:ext cx="8686800" cy="658368"/>
          </a:xfrm>
          <a:prstGeom prst="rect">
            <a:avLst/>
          </a:prstGeom>
          <a:noFill/>
        </p:spPr>
        <p:txBody>
          <a:bodyPr wrap="square" lIns="36576" tIns="18288" rIns="36576" bIns="18288">
            <a:spAutoFit/>
          </a:bodyPr>
          <a:lstStyle/>
          <a:p>
            <a:pPr>
              <a:defRPr sz="3000" b="1" i="0">
                <a:solidFill>
                  <a:srgbClr val="FFF6E1"/>
                </a:solidFill>
                <a:latin typeface="Georgia"/>
              </a:defRPr>
            </a:pPr>
            <a:r>
              <a:t>The Gift of Eternal Life</a:t>
            </a:r>
          </a:p>
        </p:txBody>
      </p:sp>
      <p:sp>
        <p:nvSpPr>
          <p:cNvPr id="4" name="TextBox 3"/>
          <p:cNvSpPr txBox="1"/>
          <p:nvPr/>
        </p:nvSpPr>
        <p:spPr>
          <a:xfrm>
            <a:off x="713232" y="1124712"/>
            <a:ext cx="8869680" cy="365760"/>
          </a:xfrm>
          <a:prstGeom prst="rect">
            <a:avLst/>
          </a:prstGeom>
          <a:noFill/>
        </p:spPr>
        <p:txBody>
          <a:bodyPr wrap="square" lIns="36576" tIns="18288" rIns="36576" bIns="18288">
            <a:spAutoFit/>
          </a:bodyPr>
          <a:lstStyle/>
          <a:p>
            <a:pPr>
              <a:defRPr sz="1350" b="0" i="0">
                <a:solidFill>
                  <a:srgbClr val="FFF6E1"/>
                </a:solidFill>
                <a:latin typeface="Aptos"/>
              </a:defRPr>
            </a:pPr>
            <a:r>
              <a:t>Romans 6:23 names life in Christ as God’s free gift</a:t>
            </a:r>
          </a:p>
        </p:txBody>
      </p:sp>
      <p:sp>
        <p:nvSpPr>
          <p:cNvPr id="5" name="Rectangle 4"/>
          <p:cNvSpPr/>
          <p:nvPr/>
        </p:nvSpPr>
        <p:spPr>
          <a:xfrm>
            <a:off x="713232" y="1554480"/>
            <a:ext cx="1417320" cy="54864"/>
          </a:xfrm>
          <a:prstGeom prst="rect">
            <a:avLst/>
          </a:prstGeom>
          <a:solidFill>
            <a:srgbClr val="C78F3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914400" y="1874519"/>
            <a:ext cx="10149840" cy="3337560"/>
          </a:xfrm>
          <a:prstGeom prst="roundRect">
            <a:avLst/>
          </a:prstGeom>
          <a:solidFill>
            <a:srgbClr val="000000"/>
          </a:solidFill>
          <a:ln w="13970">
            <a:solidFill>
              <a:srgbClr val="C78F3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325880" y="2331720"/>
            <a:ext cx="9326880" cy="1005840"/>
          </a:xfrm>
          <a:prstGeom prst="rect">
            <a:avLst/>
          </a:prstGeom>
          <a:noFill/>
        </p:spPr>
        <p:txBody>
          <a:bodyPr wrap="square" lIns="36576" tIns="18288" rIns="36576" bIns="18288">
            <a:spAutoFit/>
          </a:bodyPr>
          <a:lstStyle/>
          <a:p>
            <a:pPr algn="ctr">
              <a:defRPr sz="2200" b="0" i="0">
                <a:solidFill>
                  <a:srgbClr val="FFF4E0"/>
                </a:solidFill>
                <a:latin typeface="Georgia"/>
              </a:defRPr>
            </a:pPr>
            <a:r>
              <a:t>The hymn’s thanksgiving does not end with bread, sunlight, or daily provision. It reaches toward the gift sinners cannot purchase: eternal life in Christ Jesus our Lord.</a:t>
            </a:r>
          </a:p>
        </p:txBody>
      </p:sp>
      <p:sp>
        <p:nvSpPr>
          <p:cNvPr id="8" name="TextBox 7"/>
          <p:cNvSpPr txBox="1"/>
          <p:nvPr/>
        </p:nvSpPr>
        <p:spPr>
          <a:xfrm>
            <a:off x="1965960" y="3794760"/>
            <a:ext cx="8046720" cy="640080"/>
          </a:xfrm>
          <a:prstGeom prst="rect">
            <a:avLst/>
          </a:prstGeom>
          <a:noFill/>
        </p:spPr>
        <p:txBody>
          <a:bodyPr wrap="square" lIns="36576" tIns="18288" rIns="36576" bIns="18288">
            <a:spAutoFit/>
          </a:bodyPr>
          <a:lstStyle/>
          <a:p>
            <a:pPr algn="ctr">
              <a:defRPr sz="1550" b="0" i="0">
                <a:solidFill>
                  <a:srgbClr val="FFE6BE"/>
                </a:solidFill>
                <a:latin typeface="Aptos"/>
              </a:defRPr>
            </a:pPr>
            <a:r>
              <a:t>Teaching emphasis: let the congregation name both ordinary blessings and saving mercies, while keeping Christ at the center.</a:t>
            </a:r>
          </a:p>
        </p:txBody>
      </p:sp>
      <p:sp>
        <p:nvSpPr>
          <p:cNvPr id="9" name="TextBox 8"/>
          <p:cNvSpPr txBox="1"/>
          <p:nvPr/>
        </p:nvSpPr>
        <p:spPr>
          <a:xfrm>
            <a:off x="502920" y="6519672"/>
            <a:ext cx="6766560" cy="228600"/>
          </a:xfrm>
          <a:prstGeom prst="rect">
            <a:avLst/>
          </a:prstGeom>
          <a:noFill/>
        </p:spPr>
        <p:txBody>
          <a:bodyPr wrap="none">
            <a:spAutoFit/>
          </a:bodyPr>
          <a:lstStyle/>
          <a:p>
            <a:pPr>
              <a:defRPr sz="800">
                <a:solidFill>
                  <a:srgbClr val="F4E6C9"/>
                </a:solidFill>
                <a:latin typeface="Aptos"/>
              </a:defRPr>
            </a:pPr>
            <a: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1212</Words>
  <Application>Microsoft Office PowerPoint</Application>
  <PresentationFormat>Widescreen</PresentationFormat>
  <Paragraphs>172</Paragraphs>
  <Slides>18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Gifts</dc:title>
  <dc:subject>Hymn study resource</dc:subject>
  <dc:creator>HymnInfo.com</dc:creator>
  <cp:keywords>hymn study, Christian worship, church teaching, HymnInfo</cp:keywords>
  <dc:description>generated using python-pptx</dc:description>
  <cp:lastModifiedBy>Onnie Guevarra</cp:lastModifiedBy>
  <cp:revision>2</cp:revision>
  <dcterms:created xsi:type="dcterms:W3CDTF">2013-01-27T09:14:16Z</dcterms:created>
  <dcterms:modified xsi:type="dcterms:W3CDTF">2026-07-10T01:50:19Z</dcterms:modified>
  <cp:category/>
</cp:coreProperties>
</file>