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ro_heaven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91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548640"/>
            <a:ext cx="6309360" cy="5715000"/>
          </a:xfrm>
          <a:prstGeom prst="rect">
            <a:avLst/>
          </a:prstGeom>
          <a:solidFill>
            <a:srgbClr val="2D1F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04672" y="1051560"/>
            <a:ext cx="5669280" cy="10515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3100" b="1" i="0">
                <a:solidFill>
                  <a:srgbClr val="FFF8EB"/>
                </a:solidFill>
                <a:latin typeface="Aptos Display"/>
              </a:rPr>
              <a:t>Isaiah, Mighty Seer, in Days of Old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240280"/>
            <a:ext cx="5486400" cy="292608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320" b="0" i="1">
                <a:solidFill>
                  <a:srgbClr val="EBD9B1"/>
                </a:solidFill>
                <a:latin typeface="Aptos"/>
              </a:rPr>
              <a:t>Isaiah, mighty seer, in days of old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788920"/>
            <a:ext cx="5486400" cy="34747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00" b="0" i="0">
                <a:solidFill>
                  <a:srgbClr val="F5E7CB"/>
                </a:solidFill>
                <a:latin typeface="Aptos"/>
              </a:rPr>
              <a:t>Martin Luther • 1526 • Isaiah 6:3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206240"/>
            <a:ext cx="5303520" cy="6400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700" b="0" i="0">
                <a:solidFill>
                  <a:srgbClr val="FFF8EB"/>
                </a:solidFill>
                <a:latin typeface="Aptos"/>
              </a:rPr>
              <a:t>A hymn study on holiness, heavenly worship, and the Sanctus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D2C8B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thedral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912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320040"/>
            <a:ext cx="8412480" cy="5029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700" b="1" i="0">
                <a:solidFill>
                  <a:srgbClr val="FFF6E8"/>
                </a:solidFill>
                <a:latin typeface="Aptos Display"/>
              </a:rPr>
              <a:t>The Seraphim in Awe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841248"/>
            <a:ext cx="868680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50" b="0" i="1">
                <a:solidFill>
                  <a:srgbClr val="E7CFA2"/>
                </a:solidFill>
                <a:latin typeface="Aptos"/>
              </a:rPr>
              <a:t>Isaiah 6:2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417320"/>
            <a:ext cx="4892040" cy="4480560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828800"/>
            <a:ext cx="4251960" cy="23317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200" b="0" i="0">
                <a:solidFill>
                  <a:srgbClr val="2D1F12"/>
                </a:solidFill>
                <a:latin typeface="Aptos"/>
              </a:rPr>
              <a:t>Their covered faces and feet teach reverence. Even heavenly beings worship with humility before the holy Lord.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4663440"/>
            <a:ext cx="425196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300" b="1" i="0">
                <a:solidFill>
                  <a:srgbClr val="56391B"/>
                </a:solidFill>
                <a:latin typeface="Aptos"/>
              </a:rPr>
              <a:t>Teaching focus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5010912"/>
            <a:ext cx="425196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20" b="0" i="0">
                <a:solidFill>
                  <a:srgbClr val="2D1F12"/>
                </a:solidFill>
                <a:latin typeface="Aptos"/>
              </a:rPr>
              <a:t>Let the hymn train the whole congregation in biblical reverence.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0" y="1554480"/>
            <a:ext cx="4480560" cy="3840480"/>
          </a:xfrm>
          <a:prstGeom prst="rect">
            <a:avLst/>
          </a:prstGeom>
          <a:solidFill>
            <a:srgbClr val="FFF7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766560" y="2057400"/>
            <a:ext cx="3657600" cy="5486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3200" b="1" i="0">
                <a:solidFill>
                  <a:srgbClr val="FFF6DC"/>
                </a:solidFill>
                <a:latin typeface="Aptos Display"/>
              </a:rPr>
              <a:t>HOLY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0" y="2834640"/>
            <a:ext cx="3657600" cy="4572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3100" b="0" i="0">
                <a:solidFill>
                  <a:srgbClr val="DAA640"/>
                </a:solidFill>
                <a:latin typeface="Aptos"/>
              </a:rPr>
              <a:t>✦   ✦   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20840" y="3886200"/>
            <a:ext cx="3749039" cy="5943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1900" b="0" i="0">
                <a:solidFill>
                  <a:srgbClr val="FFF6DC"/>
                </a:solidFill>
                <a:latin typeface="Aptos"/>
              </a:rPr>
              <a:t>Earthly worship joins heavenly praise.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D2C8B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ro_heaven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912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320040"/>
            <a:ext cx="8412480" cy="5029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700" b="1" i="0">
                <a:solidFill>
                  <a:srgbClr val="FFF6E8"/>
                </a:solidFill>
                <a:latin typeface="Aptos Display"/>
              </a:rPr>
              <a:t>The Holy Cry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841248"/>
            <a:ext cx="868680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50" b="0" i="1">
                <a:solidFill>
                  <a:srgbClr val="E7CFA2"/>
                </a:solidFill>
                <a:latin typeface="Aptos"/>
              </a:rPr>
              <a:t>Isaiah 6:3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417320"/>
            <a:ext cx="4892040" cy="4480560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828800"/>
            <a:ext cx="4251960" cy="23317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200" b="0" i="0">
                <a:solidFill>
                  <a:srgbClr val="2D1F12"/>
                </a:solidFill>
                <a:latin typeface="Aptos"/>
              </a:rPr>
              <a:t>The heart of the hymn is the threefold acclamation of holiness and the confession that God’s glory fills the earth.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4663440"/>
            <a:ext cx="425196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300" b="1" i="0">
                <a:solidFill>
                  <a:srgbClr val="56391B"/>
                </a:solidFill>
                <a:latin typeface="Aptos"/>
              </a:rPr>
              <a:t>Teaching focus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5010912"/>
            <a:ext cx="425196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20" b="0" i="0">
                <a:solidFill>
                  <a:srgbClr val="2D1F12"/>
                </a:solidFill>
                <a:latin typeface="Aptos"/>
              </a:rPr>
              <a:t>Let the hymn train the whole congregation in biblical reverence.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0" y="1554480"/>
            <a:ext cx="4480560" cy="3840480"/>
          </a:xfrm>
          <a:prstGeom prst="rect">
            <a:avLst/>
          </a:prstGeom>
          <a:solidFill>
            <a:srgbClr val="FFF7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766560" y="2057400"/>
            <a:ext cx="3657600" cy="5486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3200" b="1" i="0">
                <a:solidFill>
                  <a:srgbClr val="FFF6DC"/>
                </a:solidFill>
                <a:latin typeface="Aptos Display"/>
              </a:rPr>
              <a:t>HOLY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0" y="2834640"/>
            <a:ext cx="3657600" cy="4572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3100" b="0" i="0">
                <a:solidFill>
                  <a:srgbClr val="DAA640"/>
                </a:solidFill>
                <a:latin typeface="Aptos"/>
              </a:rPr>
              <a:t>✦   ✦   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20840" y="3886200"/>
            <a:ext cx="3749039" cy="5943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1900" b="0" i="0">
                <a:solidFill>
                  <a:srgbClr val="FFF6DC"/>
                </a:solidFill>
                <a:latin typeface="Aptos"/>
              </a:rPr>
              <a:t>Earthly worship joins heavenly praise.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D2C8B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thedral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912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320040"/>
            <a:ext cx="8412480" cy="5029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700" b="1" i="0">
                <a:solidFill>
                  <a:srgbClr val="FFF6E8"/>
                </a:solidFill>
                <a:latin typeface="Aptos Display"/>
              </a:rPr>
              <a:t>The Shaking House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841248"/>
            <a:ext cx="868680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50" b="0" i="1">
                <a:solidFill>
                  <a:srgbClr val="E7CFA2"/>
                </a:solidFill>
                <a:latin typeface="Aptos"/>
              </a:rPr>
              <a:t>Isaiah 6:4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417320"/>
            <a:ext cx="4892040" cy="4480560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828800"/>
            <a:ext cx="4251960" cy="23317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200" b="0" i="0">
                <a:solidFill>
                  <a:srgbClr val="2D1F12"/>
                </a:solidFill>
                <a:latin typeface="Aptos"/>
              </a:rPr>
              <a:t>The thresholds tremble and smoke fills the sanctuary. God’s presence is powerful, holy, and never casual.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4663440"/>
            <a:ext cx="425196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300" b="1" i="0">
                <a:solidFill>
                  <a:srgbClr val="56391B"/>
                </a:solidFill>
                <a:latin typeface="Aptos"/>
              </a:rPr>
              <a:t>Teaching focus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5010912"/>
            <a:ext cx="425196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20" b="0" i="0">
                <a:solidFill>
                  <a:srgbClr val="2D1F12"/>
                </a:solidFill>
                <a:latin typeface="Aptos"/>
              </a:rPr>
              <a:t>Let the hymn train the whole congregation in biblical reverence.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0" y="1554480"/>
            <a:ext cx="4480560" cy="3840480"/>
          </a:xfrm>
          <a:prstGeom prst="rect">
            <a:avLst/>
          </a:prstGeom>
          <a:solidFill>
            <a:srgbClr val="FFF7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766560" y="2057400"/>
            <a:ext cx="3657600" cy="5486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3200" b="1" i="0">
                <a:solidFill>
                  <a:srgbClr val="FFF6DC"/>
                </a:solidFill>
                <a:latin typeface="Aptos Display"/>
              </a:rPr>
              <a:t>HOLY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0" y="2834640"/>
            <a:ext cx="3657600" cy="4572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3100" b="0" i="0">
                <a:solidFill>
                  <a:srgbClr val="DAA640"/>
                </a:solidFill>
                <a:latin typeface="Aptos"/>
              </a:rPr>
              <a:t>✦   ✦   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20840" y="3886200"/>
            <a:ext cx="3749039" cy="5943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1900" b="0" i="0">
                <a:solidFill>
                  <a:srgbClr val="FFF6DC"/>
                </a:solidFill>
                <a:latin typeface="Aptos"/>
              </a:rPr>
              <a:t>Earthly worship joins heavenly praise.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D2C8B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mmunion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912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320040"/>
            <a:ext cx="8412480" cy="5029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700" b="1" i="0">
                <a:solidFill>
                  <a:srgbClr val="FFF6E8"/>
                </a:solidFill>
                <a:latin typeface="Aptos Display"/>
              </a:rPr>
              <a:t>The Church Joins the Song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841248"/>
            <a:ext cx="868680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50" b="0" i="1">
                <a:solidFill>
                  <a:srgbClr val="E7CFA2"/>
                </a:solidFill>
                <a:latin typeface="Aptos"/>
              </a:rPr>
              <a:t>Matthew 21:9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417320"/>
            <a:ext cx="4892040" cy="4480560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828800"/>
            <a:ext cx="4251960" cy="23317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200" b="0" i="0">
                <a:solidFill>
                  <a:srgbClr val="2D1F12"/>
                </a:solidFill>
                <a:latin typeface="Aptos"/>
              </a:rPr>
              <a:t>In its worship setting, the hymn joins the Sanctus with the church’s welcome of the Lord who comes in mercy.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4663440"/>
            <a:ext cx="425196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300" b="1" i="0">
                <a:solidFill>
                  <a:srgbClr val="56391B"/>
                </a:solidFill>
                <a:latin typeface="Aptos"/>
              </a:rPr>
              <a:t>Teaching focus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5010912"/>
            <a:ext cx="425196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20" b="0" i="0">
                <a:solidFill>
                  <a:srgbClr val="2D1F12"/>
                </a:solidFill>
                <a:latin typeface="Aptos"/>
              </a:rPr>
              <a:t>Let the hymn train the whole congregation in biblical reverence.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0" y="1554480"/>
            <a:ext cx="4480560" cy="3840480"/>
          </a:xfrm>
          <a:prstGeom prst="rect">
            <a:avLst/>
          </a:prstGeom>
          <a:solidFill>
            <a:srgbClr val="FFF7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766560" y="2057400"/>
            <a:ext cx="3657600" cy="5486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3200" b="1" i="0">
                <a:solidFill>
                  <a:srgbClr val="FFF6DC"/>
                </a:solidFill>
                <a:latin typeface="Aptos Display"/>
              </a:rPr>
              <a:t>HOLY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0" y="2834640"/>
            <a:ext cx="3657600" cy="4572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3100" b="0" i="0">
                <a:solidFill>
                  <a:srgbClr val="DAA640"/>
                </a:solidFill>
                <a:latin typeface="Aptos"/>
              </a:rPr>
              <a:t>✦   ✦   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20840" y="3886200"/>
            <a:ext cx="3749039" cy="5943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1900" b="0" i="0">
                <a:solidFill>
                  <a:srgbClr val="FFF6DC"/>
                </a:solidFill>
                <a:latin typeface="Aptos"/>
              </a:rPr>
              <a:t>Earthly worship joins heavenly praise.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D2C8B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ib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A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320040"/>
            <a:ext cx="8412480" cy="5029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700" b="1" i="0">
                <a:solidFill>
                  <a:srgbClr val="2D1F12"/>
                </a:solidFill>
                <a:latin typeface="Aptos Display"/>
              </a:rPr>
              <a:t>Theological Themes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841248"/>
            <a:ext cx="868680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50" b="0" i="1">
                <a:solidFill>
                  <a:srgbClr val="56391B"/>
                </a:solidFill>
                <a:latin typeface="Aptos"/>
              </a:rPr>
              <a:t>What the hymn teaches the church to confess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417320"/>
            <a:ext cx="3429000" cy="150876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95528" y="1508760"/>
            <a:ext cx="3657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0" i="0">
                <a:solidFill>
                  <a:srgbClr val="DAA640"/>
                </a:solidFill>
                <a:latin typeface="Aptos"/>
              </a:rPr>
              <a:t>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34440" y="1527048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Holiness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1920240"/>
            <a:ext cx="3063240" cy="8686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God is utterly set apart and worthy of awe.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26280" y="1417320"/>
            <a:ext cx="3429000" cy="150876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36008" y="1508760"/>
            <a:ext cx="3657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0" i="0">
                <a:solidFill>
                  <a:srgbClr val="DAA640"/>
                </a:solidFill>
                <a:latin typeface="Aptos"/>
              </a:rPr>
              <a:t>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74920" y="1527048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Glory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9160" y="1920240"/>
            <a:ext cx="3063240" cy="8686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The whole earth belongs under His majesty.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366760" y="1417320"/>
            <a:ext cx="3429000" cy="150876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76488" y="1508760"/>
            <a:ext cx="3657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0" i="0">
                <a:solidFill>
                  <a:srgbClr val="DAA640"/>
                </a:solidFill>
                <a:latin typeface="Aptos"/>
              </a:rPr>
              <a:t>✦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15400" y="1527048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Heavenly worship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49640" y="1920240"/>
            <a:ext cx="3063240" cy="8686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The church joins a greater song.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337560"/>
            <a:ext cx="3429000" cy="150876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95528" y="3429000"/>
            <a:ext cx="3657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0" i="0">
                <a:solidFill>
                  <a:srgbClr val="DAA640"/>
                </a:solidFill>
                <a:latin typeface="Aptos"/>
              </a:rPr>
              <a:t>✦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34440" y="3447288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Trinity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" y="3840480"/>
            <a:ext cx="3063240" cy="8686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The threefold holy cry carries rich Christian resonance.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26280" y="3337560"/>
            <a:ext cx="3429000" cy="150876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636008" y="3429000"/>
            <a:ext cx="3657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0" i="0">
                <a:solidFill>
                  <a:srgbClr val="DAA640"/>
                </a:solidFill>
                <a:latin typeface="Aptos"/>
              </a:rPr>
              <a:t>✦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74920" y="3447288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Communion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09160" y="3840480"/>
            <a:ext cx="3063240" cy="8686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Reverent praise prepares hearts for holy mercy.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366760" y="3337560"/>
            <a:ext cx="3429000" cy="150876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476488" y="3429000"/>
            <a:ext cx="3657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0" i="0">
                <a:solidFill>
                  <a:srgbClr val="DAA640"/>
                </a:solidFill>
                <a:latin typeface="Aptos"/>
              </a:rPr>
              <a:t>✦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915400" y="3447288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Scripture-shaped liturgy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549640" y="3840480"/>
            <a:ext cx="3063240" cy="8686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Biblical vision forms congregational song.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6E5C4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anuscrip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A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320040"/>
            <a:ext cx="8412480" cy="5029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700" b="1" i="0">
                <a:solidFill>
                  <a:srgbClr val="2D1F12"/>
                </a:solidFill>
                <a:latin typeface="Aptos Display"/>
              </a:rPr>
              <a:t>Literary and Musical Observations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841248"/>
            <a:ext cx="868680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50" b="0" i="1">
                <a:solidFill>
                  <a:srgbClr val="56391B"/>
                </a:solidFill>
                <a:latin typeface="Aptos"/>
              </a:rPr>
              <a:t>A long-form chorale for a throne-room vision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280160"/>
            <a:ext cx="5120640" cy="4526280"/>
          </a:xfrm>
          <a:prstGeom prst="rect">
            <a:avLst/>
          </a:prstGeom>
          <a:solidFill>
            <a:srgbClr val="FFF8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1600200"/>
            <a:ext cx="4572000" cy="393192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500"/>
              </a:spcAft>
              <a:defRPr sz="1470">
                <a:solidFill>
                  <a:srgbClr val="2D1F12"/>
                </a:solidFill>
                <a:latin typeface="Aptos"/>
              </a:defRPr>
            </a:pPr>
            <a:r>
              <a:t>The text moves as a narrative vision rather than a compact stanza hymn.</a:t>
            </a:r>
          </a:p>
          <a:p>
            <a:pPr>
              <a:spcAft>
                <a:spcPts val="500"/>
              </a:spcAft>
              <a:defRPr sz="1470">
                <a:solidFill>
                  <a:srgbClr val="2D1F12"/>
                </a:solidFill>
                <a:latin typeface="Aptos"/>
              </a:defRPr>
            </a:pPr>
            <a:r>
              <a:t>The meter is unusual: often described as 10s with sixteen lines.</a:t>
            </a:r>
          </a:p>
          <a:p>
            <a:pPr>
              <a:spcAft>
                <a:spcPts val="500"/>
              </a:spcAft>
              <a:defRPr sz="1470">
                <a:solidFill>
                  <a:srgbClr val="2D1F12"/>
                </a:solidFill>
                <a:latin typeface="Aptos"/>
              </a:defRPr>
            </a:pPr>
            <a:r>
              <a:t>The tune requires confident leadership, clear phrasing, and steady pace.</a:t>
            </a:r>
          </a:p>
          <a:p>
            <a:pPr>
              <a:spcAft>
                <a:spcPts val="500"/>
              </a:spcAft>
              <a:defRPr sz="1470">
                <a:solidFill>
                  <a:srgbClr val="2D1F12"/>
                </a:solidFill>
                <a:latin typeface="Aptos"/>
              </a:defRPr>
            </a:pPr>
            <a:r>
              <a:t>Choir or cantor support can help a congregation learn the shape.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0" y="1554480"/>
            <a:ext cx="4480560" cy="3840480"/>
          </a:xfrm>
          <a:prstGeom prst="rect">
            <a:avLst/>
          </a:prstGeom>
          <a:solidFill>
            <a:srgbClr val="4129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20840" y="1965960"/>
            <a:ext cx="379476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2200" b="1" i="0">
                <a:solidFill>
                  <a:srgbClr val="FFF8EB"/>
                </a:solidFill>
                <a:latin typeface="Aptos"/>
              </a:rPr>
              <a:t>Music serves the vision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0" y="2788920"/>
            <a:ext cx="3566160" cy="13258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1900" b="0" i="0">
                <a:solidFill>
                  <a:srgbClr val="FFF8EB"/>
                </a:solidFill>
                <a:latin typeface="Aptos"/>
              </a:rPr>
              <a:t>The melody is not background decoration. It carries Isaiah’s vision into the congregation’s mouth.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6E5C4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mmunion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318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320040"/>
            <a:ext cx="8412480" cy="5029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700" b="1" i="0">
                <a:solidFill>
                  <a:srgbClr val="FFF6E8"/>
                </a:solidFill>
                <a:latin typeface="Aptos Display"/>
              </a:rPr>
              <a:t>Pastoral and Worship Use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841248"/>
            <a:ext cx="868680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50" b="0" i="1">
                <a:solidFill>
                  <a:srgbClr val="E7CFA2"/>
                </a:solidFill>
                <a:latin typeface="Aptos"/>
              </a:rPr>
              <a:t>Where this hymn serves the church well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417320"/>
            <a:ext cx="3429000" cy="141732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95528" y="1508760"/>
            <a:ext cx="3657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0" i="0">
                <a:solidFill>
                  <a:srgbClr val="DAA640"/>
                </a:solidFill>
                <a:latin typeface="Aptos"/>
              </a:rPr>
              <a:t>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34440" y="1527048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Communion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1920240"/>
            <a:ext cx="3063240" cy="7772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Before or within the Sanctus setting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26280" y="1417320"/>
            <a:ext cx="3429000" cy="141732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36008" y="1508760"/>
            <a:ext cx="3657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0" i="0">
                <a:solidFill>
                  <a:srgbClr val="DAA640"/>
                </a:solidFill>
                <a:latin typeface="Aptos"/>
              </a:rPr>
              <a:t>✚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74920" y="1527048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Trinity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9160" y="1920240"/>
            <a:ext cx="3063240" cy="7772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A vision of the holy Lord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366760" y="1417320"/>
            <a:ext cx="3429000" cy="141732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76488" y="1508760"/>
            <a:ext cx="3657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0" i="0">
                <a:solidFill>
                  <a:srgbClr val="DAA640"/>
                </a:solidFill>
                <a:latin typeface="Aptos"/>
              </a:rPr>
              <a:t>✚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15400" y="1527048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Epiphany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49640" y="1920240"/>
            <a:ext cx="3063240" cy="7772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Glory revealed and adored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246120"/>
            <a:ext cx="3429000" cy="141732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95528" y="3337560"/>
            <a:ext cx="3657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0" i="0">
                <a:solidFill>
                  <a:srgbClr val="DAA640"/>
                </a:solidFill>
                <a:latin typeface="Aptos"/>
              </a:rPr>
              <a:t>✚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34440" y="3355848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Call to worship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" y="3749039"/>
            <a:ext cx="3063240" cy="7772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Awe before the Lord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26280" y="3246120"/>
            <a:ext cx="3429000" cy="141732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636008" y="3337560"/>
            <a:ext cx="3657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0" i="0">
                <a:solidFill>
                  <a:srgbClr val="DAA640"/>
                </a:solidFill>
                <a:latin typeface="Aptos"/>
              </a:rPr>
              <a:t>✚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74920" y="3355848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Choir teaching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09160" y="3749039"/>
            <a:ext cx="3063240" cy="7772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Careful liturgical formation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366760" y="3246120"/>
            <a:ext cx="3429000" cy="141732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476488" y="3337560"/>
            <a:ext cx="3657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0" i="0">
                <a:solidFill>
                  <a:srgbClr val="DAA640"/>
                </a:solidFill>
                <a:latin typeface="Aptos"/>
              </a:rPr>
              <a:t>✚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915400" y="3355848"/>
            <a:ext cx="31089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Advent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549640" y="3749039"/>
            <a:ext cx="3063240" cy="7772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The Lord who comes in mercy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D2C8B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thedr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A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320040"/>
            <a:ext cx="8412480" cy="5029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700" b="1" i="0">
                <a:solidFill>
                  <a:srgbClr val="2D1F12"/>
                </a:solidFill>
                <a:latin typeface="Aptos Display"/>
              </a:rPr>
              <a:t>Teaching Questions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841248"/>
            <a:ext cx="868680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50" b="0" i="1">
                <a:solidFill>
                  <a:srgbClr val="56391B"/>
                </a:solidFill>
                <a:latin typeface="Aptos"/>
              </a:rPr>
              <a:t>For class, rehearsal, or worship planning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1463040"/>
            <a:ext cx="9966960" cy="429768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500"/>
              </a:spcAft>
              <a:defRPr sz="1900">
                <a:solidFill>
                  <a:srgbClr val="2D1F12"/>
                </a:solidFill>
                <a:latin typeface="Aptos"/>
              </a:defRPr>
            </a:pPr>
            <a:r>
              <a:t>What does Isaiah’s vision teach us about God before it teaches us about ourselves?</a:t>
            </a:r>
          </a:p>
          <a:p>
            <a:pPr>
              <a:spcAft>
                <a:spcPts val="500"/>
              </a:spcAft>
              <a:defRPr sz="1900">
                <a:solidFill>
                  <a:srgbClr val="2D1F12"/>
                </a:solidFill>
                <a:latin typeface="Aptos"/>
              </a:defRPr>
            </a:pPr>
            <a:r>
              <a:t>How does the hymn connect earthly worship with heavenly worship?</a:t>
            </a:r>
          </a:p>
          <a:p>
            <a:pPr>
              <a:spcAft>
                <a:spcPts val="500"/>
              </a:spcAft>
              <a:defRPr sz="1900">
                <a:solidFill>
                  <a:srgbClr val="2D1F12"/>
                </a:solidFill>
                <a:latin typeface="Aptos"/>
              </a:defRPr>
            </a:pPr>
            <a:r>
              <a:t>What difference does reverence make when receiving Communion?</a:t>
            </a:r>
          </a:p>
          <a:p>
            <a:pPr>
              <a:spcAft>
                <a:spcPts val="500"/>
              </a:spcAft>
              <a:defRPr sz="1900">
                <a:solidFill>
                  <a:srgbClr val="2D1F12"/>
                </a:solidFill>
                <a:latin typeface="Aptos"/>
              </a:defRPr>
            </a:pPr>
            <a:r>
              <a:t>How can a congregation sing “Holy” with both awe and joy?</a:t>
            </a:r>
          </a:p>
          <a:p>
            <a:pPr>
              <a:spcAft>
                <a:spcPts val="500"/>
              </a:spcAft>
              <a:defRPr sz="1900">
                <a:solidFill>
                  <a:srgbClr val="2D1F12"/>
                </a:solidFill>
                <a:latin typeface="Aptos"/>
              </a:defRPr>
            </a:pPr>
            <a:r>
              <a:t>What musical leadership is needed for an unusual chorale like this?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6E5C4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ible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C15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320040"/>
            <a:ext cx="8412480" cy="5029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700" b="1" i="0">
                <a:solidFill>
                  <a:srgbClr val="FFF6E8"/>
                </a:solidFill>
                <a:latin typeface="Aptos Display"/>
              </a:rPr>
              <a:t>Application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841248"/>
            <a:ext cx="868680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50" b="0" i="1">
                <a:solidFill>
                  <a:srgbClr val="E7CFA2"/>
                </a:solidFill>
                <a:latin typeface="Aptos"/>
              </a:rPr>
              <a:t>Responding to the holy Lord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1508760"/>
            <a:ext cx="4754880" cy="160020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1600200"/>
            <a:ext cx="3657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0" i="0">
                <a:solidFill>
                  <a:srgbClr val="DAA640"/>
                </a:solidFill>
                <a:latin typeface="Aptos"/>
              </a:rPr>
              <a:t>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1618488"/>
            <a:ext cx="443484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Recover awe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2011680"/>
            <a:ext cx="4389120" cy="9601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Let Scripture enlarge your view of God before worship begins.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17920" y="1508760"/>
            <a:ext cx="4754880" cy="160020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27648" y="1600200"/>
            <a:ext cx="3657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0" i="0">
                <a:solidFill>
                  <a:srgbClr val="DAA640"/>
                </a:solidFill>
                <a:latin typeface="Aptos"/>
              </a:rPr>
              <a:t>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0" y="1618488"/>
            <a:ext cx="443484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Prepare for the table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2011680"/>
            <a:ext cx="4389120" cy="9601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Approach Communion with repentance, reverence, and Gospel trust.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960" y="3566160"/>
            <a:ext cx="4754880" cy="160020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2688" y="3657600"/>
            <a:ext cx="3657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0" i="0">
                <a:solidFill>
                  <a:srgbClr val="DAA640"/>
                </a:solidFill>
                <a:latin typeface="Aptos"/>
              </a:rPr>
              <a:t>✦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3675887"/>
            <a:ext cx="443484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Sing with the church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5840" y="4069080"/>
            <a:ext cx="4389120" cy="9601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Remember that congregational praise joins the song of heaven.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17920" y="3566160"/>
            <a:ext cx="4754880" cy="160020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27648" y="3657600"/>
            <a:ext cx="3657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0" i="0">
                <a:solidFill>
                  <a:srgbClr val="DAA640"/>
                </a:solidFill>
                <a:latin typeface="Aptos"/>
              </a:rPr>
              <a:t>✦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66560" y="3675887"/>
            <a:ext cx="443484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Carry glory outward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0" y="4069080"/>
            <a:ext cx="4389120" cy="9601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Leave worship seeing ordinary life under God’s majesty.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D2C8B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anuscrip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A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320040"/>
            <a:ext cx="8412480" cy="5029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700" b="1" i="0">
                <a:solidFill>
                  <a:srgbClr val="2D1F12"/>
                </a:solidFill>
                <a:latin typeface="Aptos Display"/>
              </a:rPr>
              <a:t>Suggested Lesson Flow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841248"/>
            <a:ext cx="868680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50" b="0" i="1">
                <a:solidFill>
                  <a:srgbClr val="56391B"/>
                </a:solidFill>
                <a:latin typeface="Aptos"/>
              </a:rPr>
              <a:t>Two ready-to-use teaching plans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1417320"/>
            <a:ext cx="5166360" cy="434340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27048"/>
            <a:ext cx="484632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30-minute plan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20240"/>
            <a:ext cx="4800600" cy="3703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1. Read Isaiah 6:1-4
2. Introduce Luther’s German Sanctus
3. Trace the hymn movement
4. Discuss worship and reverence
5. Close with prayer</a:t>
            </a:r>
          </a:p>
        </p:txBody>
      </p:sp>
      <p:sp>
        <p:nvSpPr>
          <p:cNvPr id="9" name="Rectangle 8"/>
          <p:cNvSpPr/>
          <p:nvPr/>
        </p:nvSpPr>
        <p:spPr>
          <a:xfrm>
            <a:off x="6217920" y="1417320"/>
            <a:ext cx="5166360" cy="434340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0" y="1527048"/>
            <a:ext cx="484632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60-minute plan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1920240"/>
            <a:ext cx="4800600" cy="3703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1. Opening reflection
2. Historical setting
3. Scripture study
4. Hymn movement
5. Musical/worship notes
6. Application for Communion and congregational song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6E5C4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thedr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A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320040"/>
            <a:ext cx="8412480" cy="5029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700" b="1" i="0">
                <a:solidFill>
                  <a:srgbClr val="2D1F12"/>
                </a:solidFill>
                <a:latin typeface="Aptos Display"/>
              </a:rPr>
              <a:t>Teaching Aim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841248"/>
            <a:ext cx="868680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50" b="0" i="1">
                <a:solidFill>
                  <a:srgbClr val="56391B"/>
                </a:solidFill>
                <a:latin typeface="Aptos"/>
              </a:rPr>
              <a:t>Understand • Feel • Practice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417320"/>
            <a:ext cx="3383280" cy="411480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8" y="1508760"/>
            <a:ext cx="3657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0" i="0">
                <a:solidFill>
                  <a:srgbClr val="DAA640"/>
                </a:solidFill>
                <a:latin typeface="Aptos"/>
              </a:rPr>
              <a:t>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1527048"/>
            <a:ext cx="306324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Understand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1920240"/>
            <a:ext cx="3017520" cy="34747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Luther’s hymn retells Isaiah 6 so the congregation can sing the biblical roots of the Sanctus.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34840" y="1417320"/>
            <a:ext cx="3383280" cy="411480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44568" y="1508760"/>
            <a:ext cx="3657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0" i="0">
                <a:solidFill>
                  <a:srgbClr val="DAA640"/>
                </a:solidFill>
                <a:latin typeface="Aptos"/>
              </a:rPr>
              <a:t>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83479" y="1527048"/>
            <a:ext cx="306324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Feel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17720" y="1920240"/>
            <a:ext cx="3017520" cy="34747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Worship should carry reverence, wonder, and Gospel confidence before the holy Lord.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38160" y="1417320"/>
            <a:ext cx="3383280" cy="411480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47888" y="1508760"/>
            <a:ext cx="36576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0" i="0">
                <a:solidFill>
                  <a:srgbClr val="DAA640"/>
                </a:solidFill>
                <a:latin typeface="Aptos"/>
              </a:rPr>
              <a:t>✚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0" y="1527048"/>
            <a:ext cx="306324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Practice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21040" y="1920240"/>
            <a:ext cx="3017520" cy="34747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Join the praise of heaven, approach Communion humbly, and let holiness reshape daily life.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6E5C4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mmunion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11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594360"/>
            <a:ext cx="10789920" cy="6400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3100" b="1" i="0">
                <a:solidFill>
                  <a:srgbClr val="FFF8EB"/>
                </a:solidFill>
                <a:latin typeface="Aptos Display"/>
              </a:rPr>
              <a:t>Closing Summary and Prayer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1691640"/>
            <a:ext cx="9875520" cy="10972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2300" b="0" i="0">
                <a:solidFill>
                  <a:srgbClr val="FFF8EB"/>
                </a:solidFill>
                <a:latin typeface="Aptos"/>
              </a:rPr>
              <a:t>The holy Lord is enthroned. Heaven sings. The earth is full of His glory. In Christ, the church joins the song with reverence and joy.</a:t>
            </a:r>
          </a:p>
        </p:txBody>
      </p:sp>
      <p:sp>
        <p:nvSpPr>
          <p:cNvPr id="6" name="Rectangle 5"/>
          <p:cNvSpPr/>
          <p:nvPr/>
        </p:nvSpPr>
        <p:spPr>
          <a:xfrm>
            <a:off x="1828800" y="3246120"/>
            <a:ext cx="8503920" cy="1508760"/>
          </a:xfrm>
          <a:prstGeom prst="rect">
            <a:avLst/>
          </a:prstGeom>
          <a:solidFill>
            <a:srgbClr val="FFF8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148840" y="3566160"/>
            <a:ext cx="7863840" cy="841248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1800" b="0" i="0">
                <a:solidFill>
                  <a:srgbClr val="2D1F12"/>
                </a:solidFill>
                <a:latin typeface="Aptos"/>
              </a:rPr>
              <a:t>Holy Lord, gather our praise into the worship of heaven. Teach us awe, give us mercy in Christ, and make our song faithful, humble, and glad. Amen.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D2C8B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ible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C16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143000"/>
            <a:ext cx="10241280" cy="5486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3000" b="1" i="0">
                <a:solidFill>
                  <a:srgbClr val="FFF8EB"/>
                </a:solidFill>
                <a:latin typeface="Aptos Display"/>
              </a:rPr>
              <a:t>For Teaching Use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651760"/>
            <a:ext cx="8503920" cy="10972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1800" b="0" i="0">
                <a:solidFill>
                  <a:srgbClr val="F0E1C3"/>
                </a:solidFill>
                <a:latin typeface="Aptos"/>
              </a:rPr>
              <a:t>© HymnInfo.com. Free for personal, church, classroom, and small-group teaching use. Please do not sell, repost, or redistribute as downloadable files without permission.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4800600"/>
            <a:ext cx="850392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1200" b="0" i="0">
                <a:solidFill>
                  <a:srgbClr val="E1CDA5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anuscript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316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320040"/>
            <a:ext cx="8412480" cy="5029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700" b="1" i="0">
                <a:solidFill>
                  <a:srgbClr val="FFF6E8"/>
                </a:solidFill>
                <a:latin typeface="Aptos Display"/>
              </a:rPr>
              <a:t>Hymn Identity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841248"/>
            <a:ext cx="868680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50" b="0" i="1">
                <a:solidFill>
                  <a:srgbClr val="E7CFA2"/>
                </a:solidFill>
                <a:latin typeface="Aptos"/>
              </a:rPr>
              <a:t>The German Sanctus in congregational song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1325880"/>
            <a:ext cx="10698480" cy="530352"/>
          </a:xfrm>
          <a:prstGeom prst="rect">
            <a:avLst/>
          </a:prstGeom>
          <a:solidFill>
            <a:srgbClr val="FFF7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1426464"/>
            <a:ext cx="22860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00" b="1" i="0">
                <a:solidFill>
                  <a:srgbClr val="56391B"/>
                </a:solidFill>
                <a:latin typeface="Aptos"/>
              </a:rPr>
              <a:t>Title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91840" y="1426464"/>
            <a:ext cx="768096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00" b="0" i="0">
                <a:solidFill>
                  <a:srgbClr val="2D1F12"/>
                </a:solidFill>
                <a:latin typeface="Aptos"/>
              </a:rPr>
              <a:t>Isaiah, Mighty Seer, in Days of Old</a:t>
            </a:r>
          </a:p>
        </p:txBody>
      </p:sp>
      <p:sp>
        <p:nvSpPr>
          <p:cNvPr id="9" name="Rectangle 8"/>
          <p:cNvSpPr/>
          <p:nvPr/>
        </p:nvSpPr>
        <p:spPr>
          <a:xfrm>
            <a:off x="777240" y="2039112"/>
            <a:ext cx="10698480" cy="530352"/>
          </a:xfrm>
          <a:prstGeom prst="rect">
            <a:avLst/>
          </a:prstGeom>
          <a:solidFill>
            <a:srgbClr val="FFF7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120" y="2139696"/>
            <a:ext cx="22860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00" b="1" i="0">
                <a:solidFill>
                  <a:srgbClr val="56391B"/>
                </a:solidFill>
                <a:latin typeface="Aptos"/>
              </a:rPr>
              <a:t>Original title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91840" y="2139696"/>
            <a:ext cx="768096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00" b="0" i="0">
                <a:solidFill>
                  <a:srgbClr val="2D1F12"/>
                </a:solidFill>
                <a:latin typeface="Aptos"/>
              </a:rPr>
              <a:t>Jesaia, dem Propheten, das geschah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7240" y="2752344"/>
            <a:ext cx="10698480" cy="530352"/>
          </a:xfrm>
          <a:prstGeom prst="rect">
            <a:avLst/>
          </a:prstGeom>
          <a:solidFill>
            <a:srgbClr val="FFF7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120" y="2852927"/>
            <a:ext cx="22860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00" b="1" i="0">
                <a:solidFill>
                  <a:srgbClr val="56391B"/>
                </a:solidFill>
                <a:latin typeface="Aptos"/>
              </a:rPr>
              <a:t>Writer and tune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91840" y="2852927"/>
            <a:ext cx="768096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00" b="0" i="0">
                <a:solidFill>
                  <a:srgbClr val="2D1F12"/>
                </a:solidFill>
                <a:latin typeface="Aptos"/>
              </a:rPr>
              <a:t>Martin Luther, 1526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7240" y="3465576"/>
            <a:ext cx="10698480" cy="530352"/>
          </a:xfrm>
          <a:prstGeom prst="rect">
            <a:avLst/>
          </a:prstGeom>
          <a:solidFill>
            <a:srgbClr val="FFF7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" y="3566160"/>
            <a:ext cx="22860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00" b="1" i="0">
                <a:solidFill>
                  <a:srgbClr val="56391B"/>
                </a:solidFill>
                <a:latin typeface="Aptos"/>
              </a:rPr>
              <a:t>Tune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91840" y="3566160"/>
            <a:ext cx="768096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00" b="0" i="0">
                <a:solidFill>
                  <a:srgbClr val="2D1F12"/>
                </a:solidFill>
                <a:latin typeface="Aptos"/>
              </a:rPr>
              <a:t>JESAIA, DEM PROPHETEN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77240" y="4178808"/>
            <a:ext cx="10698480" cy="530352"/>
          </a:xfrm>
          <a:prstGeom prst="rect">
            <a:avLst/>
          </a:prstGeom>
          <a:solidFill>
            <a:srgbClr val="FFF7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60120" y="4279392"/>
            <a:ext cx="22860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00" b="1" i="0">
                <a:solidFill>
                  <a:srgbClr val="56391B"/>
                </a:solidFill>
                <a:latin typeface="Aptos"/>
              </a:rPr>
              <a:t>Meter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91840" y="4279392"/>
            <a:ext cx="768096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00" b="0" i="0">
                <a:solidFill>
                  <a:srgbClr val="2D1F12"/>
                </a:solidFill>
                <a:latin typeface="Aptos"/>
              </a:rPr>
              <a:t>10s. 16 lines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77240" y="4892040"/>
            <a:ext cx="10698480" cy="530352"/>
          </a:xfrm>
          <a:prstGeom prst="rect">
            <a:avLst/>
          </a:prstGeom>
          <a:solidFill>
            <a:srgbClr val="FFF7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" y="4992624"/>
            <a:ext cx="22860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00" b="1" i="0">
                <a:solidFill>
                  <a:srgbClr val="56391B"/>
                </a:solidFill>
                <a:latin typeface="Aptos"/>
              </a:rPr>
              <a:t>Primary Scripture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91840" y="4992624"/>
            <a:ext cx="768096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00" b="0" i="0">
                <a:solidFill>
                  <a:srgbClr val="2D1F12"/>
                </a:solidFill>
                <a:latin typeface="Aptos"/>
              </a:rPr>
              <a:t>Isaiah 6:3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D2C8B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anuscrip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A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502920"/>
            <a:ext cx="4937760" cy="5532120"/>
          </a:xfrm>
          <a:prstGeom prst="rect">
            <a:avLst/>
          </a:prstGeom>
          <a:solidFill>
            <a:srgbClr val="3C26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320040"/>
            <a:ext cx="8412480" cy="5029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700" b="1" i="0">
                <a:solidFill>
                  <a:srgbClr val="2D1F12"/>
                </a:solidFill>
                <a:latin typeface="Aptos Display"/>
              </a:rPr>
              <a:t>Historical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841248"/>
            <a:ext cx="868680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50" b="0" i="1">
                <a:solidFill>
                  <a:srgbClr val="56391B"/>
                </a:solidFill>
                <a:latin typeface="Aptos"/>
              </a:rPr>
              <a:t>Luther’s 1526 Deutsche Messe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1417320"/>
            <a:ext cx="4572000" cy="434340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500"/>
              </a:spcAft>
              <a:defRPr sz="1420">
                <a:solidFill>
                  <a:srgbClr val="FFFAF0"/>
                </a:solidFill>
                <a:latin typeface="Aptos"/>
              </a:defRPr>
            </a:pPr>
            <a:r>
              <a:t>Written as a German Sanctus for Luther’s vernacular service order.</a:t>
            </a:r>
          </a:p>
          <a:p>
            <a:pPr>
              <a:spcAft>
                <a:spcPts val="500"/>
              </a:spcAft>
              <a:defRPr sz="1420">
                <a:solidFill>
                  <a:srgbClr val="FFFAF0"/>
                </a:solidFill>
                <a:latin typeface="Aptos"/>
              </a:defRPr>
            </a:pPr>
            <a:r>
              <a:t>Retells Isaiah 6:1-4 instead of merely translating a short liturgical text.</a:t>
            </a:r>
          </a:p>
          <a:p>
            <a:pPr>
              <a:spcAft>
                <a:spcPts val="500"/>
              </a:spcAft>
              <a:defRPr sz="1420">
                <a:solidFill>
                  <a:srgbClr val="FFFAF0"/>
                </a:solidFill>
                <a:latin typeface="Aptos"/>
              </a:defRPr>
            </a:pPr>
            <a:r>
              <a:t>Gives the congregation Scripture-shaped praise at a central moment of worship.</a:t>
            </a:r>
          </a:p>
          <a:p>
            <a:pPr>
              <a:spcAft>
                <a:spcPts val="500"/>
              </a:spcAft>
              <a:defRPr sz="1420">
                <a:solidFill>
                  <a:srgbClr val="FFFAF0"/>
                </a:solidFill>
                <a:latin typeface="Aptos"/>
              </a:defRPr>
            </a:pPr>
            <a:r>
              <a:t>Later English Lutheran hymnals preserve the hymn in adapted translation traditions.</a:t>
            </a:r>
          </a:p>
        </p:txBody>
      </p:sp>
      <p:sp>
        <p:nvSpPr>
          <p:cNvPr id="8" name="Rectangle 7"/>
          <p:cNvSpPr/>
          <p:nvPr/>
        </p:nvSpPr>
        <p:spPr>
          <a:xfrm>
            <a:off x="6035040" y="1143000"/>
            <a:ext cx="5394960" cy="4937760"/>
          </a:xfrm>
          <a:prstGeom prst="rect">
            <a:avLst/>
          </a:prstGeom>
          <a:solidFill>
            <a:srgbClr val="FFF8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355080" y="1463040"/>
            <a:ext cx="4754880" cy="3657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1" i="0">
                <a:solidFill>
                  <a:srgbClr val="56391B"/>
                </a:solidFill>
                <a:latin typeface="Aptos"/>
              </a:rPr>
              <a:t>Teaching emphasis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55080" y="2057400"/>
            <a:ext cx="4617720" cy="12344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700" b="0" i="0">
                <a:solidFill>
                  <a:srgbClr val="2D1F12"/>
                </a:solidFill>
                <a:latin typeface="Aptos"/>
              </a:rPr>
              <a:t>This is not simply a “hymn about Isaiah.” It is worship teaching the church how to sing with the angels before the holy Lord.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55080" y="4251960"/>
            <a:ext cx="4617720" cy="6858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800" b="1" i="0">
                <a:solidFill>
                  <a:srgbClr val="874D23"/>
                </a:solidFill>
                <a:latin typeface="Aptos"/>
              </a:rPr>
              <a:t>The hymn joins Scripture, liturgy, and congregational song.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6E5C4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ro_heaven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0F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2377440"/>
            <a:ext cx="10424160" cy="5943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3500" b="1" i="0">
                <a:solidFill>
                  <a:srgbClr val="FFF9EB"/>
                </a:solidFill>
                <a:latin typeface="Aptos Display"/>
              </a:rPr>
              <a:t>Biblical Foundation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3108960"/>
            <a:ext cx="9418320" cy="7315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1700" b="0" i="0">
                <a:solidFill>
                  <a:srgbClr val="EBD6AC"/>
                </a:solidFill>
                <a:latin typeface="Aptos"/>
              </a:rPr>
              <a:t>Isaiah’s vision and the church’s Sanctus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D2C8B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ible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913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320040"/>
            <a:ext cx="8412480" cy="5029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700" b="1" i="0">
                <a:solidFill>
                  <a:srgbClr val="FFF6E8"/>
                </a:solidFill>
                <a:latin typeface="Aptos Display"/>
              </a:rPr>
              <a:t>Biblical Foundation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841248"/>
            <a:ext cx="868680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50" b="0" i="1">
                <a:solidFill>
                  <a:srgbClr val="E7CFA2"/>
                </a:solidFill>
                <a:latin typeface="Aptos"/>
              </a:rPr>
              <a:t>Isaiah 6:1-4; Revelation 4:8; Matthew 21:9</a:t>
            </a:r>
          </a:p>
        </p:txBody>
      </p:sp>
      <p:sp>
        <p:nvSpPr>
          <p:cNvPr id="6" name="Rectangle 5"/>
          <p:cNvSpPr/>
          <p:nvPr/>
        </p:nvSpPr>
        <p:spPr>
          <a:xfrm>
            <a:off x="777240" y="1508760"/>
            <a:ext cx="5074920" cy="3886200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97280" y="1828800"/>
            <a:ext cx="4389120" cy="13258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2200" b="1" i="0">
                <a:solidFill>
                  <a:srgbClr val="2D1F12"/>
                </a:solidFill>
                <a:latin typeface="Aptos"/>
              </a:rPr>
              <a:t>“Holy, holy, holy, is Yahweh of Armies! The whole earth is full of his glory!”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3520440"/>
            <a:ext cx="438912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1300" b="0" i="0">
                <a:solidFill>
                  <a:srgbClr val="56391B"/>
                </a:solidFill>
                <a:latin typeface="Aptos"/>
              </a:rPr>
              <a:t>Isaiah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1417320"/>
            <a:ext cx="4846320" cy="4251960"/>
          </a:xfrm>
          <a:prstGeom prst="rect">
            <a:avLst/>
          </a:prstGeom>
          <a:noFill/>
        </p:spPr>
        <p:txBody>
          <a:bodyPr wrap="square" lIns="73152" rIns="73152">
            <a:spAutoFit/>
          </a:bodyPr>
          <a:lstStyle/>
          <a:p>
            <a:pPr>
              <a:spcAft>
                <a:spcPts val="500"/>
              </a:spcAft>
              <a:defRPr sz="1450">
                <a:solidFill>
                  <a:srgbClr val="FFF9ED"/>
                </a:solidFill>
                <a:latin typeface="Aptos"/>
              </a:defRPr>
            </a:pPr>
            <a:r>
              <a:t>Isaiah sees the Lord enthroned and lifted up.</a:t>
            </a:r>
          </a:p>
          <a:p>
            <a:pPr>
              <a:spcAft>
                <a:spcPts val="500"/>
              </a:spcAft>
              <a:defRPr sz="1450">
                <a:solidFill>
                  <a:srgbClr val="FFF9ED"/>
                </a:solidFill>
                <a:latin typeface="Aptos"/>
              </a:defRPr>
            </a:pPr>
            <a:r>
              <a:t>The seraphim worship with awe before His holiness.</a:t>
            </a:r>
          </a:p>
          <a:p>
            <a:pPr>
              <a:spcAft>
                <a:spcPts val="500"/>
              </a:spcAft>
              <a:defRPr sz="1450">
                <a:solidFill>
                  <a:srgbClr val="FFF9ED"/>
                </a:solidFill>
                <a:latin typeface="Aptos"/>
              </a:defRPr>
            </a:pPr>
            <a:r>
              <a:t>The temple trembles; the house is filled with smoke.</a:t>
            </a:r>
          </a:p>
          <a:p>
            <a:pPr>
              <a:spcAft>
                <a:spcPts val="500"/>
              </a:spcAft>
              <a:defRPr sz="1450">
                <a:solidFill>
                  <a:srgbClr val="FFF9ED"/>
                </a:solidFill>
                <a:latin typeface="Aptos"/>
              </a:defRPr>
            </a:pPr>
            <a:r>
              <a:t>Revelation shows this praise continuing before God’s throne.</a:t>
            </a:r>
          </a:p>
          <a:p>
            <a:pPr>
              <a:spcAft>
                <a:spcPts val="500"/>
              </a:spcAft>
              <a:defRPr sz="1450">
                <a:solidFill>
                  <a:srgbClr val="FFF9ED"/>
                </a:solidFill>
                <a:latin typeface="Aptos"/>
              </a:defRPr>
            </a:pPr>
            <a:r>
              <a:t>Hosanna language connects the holy Lord with Christ’s saving coming.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D2C8B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thedr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A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320040"/>
            <a:ext cx="8412480" cy="5029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700" b="1" i="0">
                <a:solidFill>
                  <a:srgbClr val="2D1F12"/>
                </a:solidFill>
                <a:latin typeface="Aptos Display"/>
              </a:rPr>
              <a:t>Why This Hymn Matters Today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841248"/>
            <a:ext cx="868680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50" b="0" i="1">
                <a:solidFill>
                  <a:srgbClr val="56391B"/>
                </a:solidFill>
                <a:latin typeface="Aptos"/>
              </a:rPr>
              <a:t>A corrective to shallow worship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371600"/>
            <a:ext cx="2743200" cy="182880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59" y="1481328"/>
            <a:ext cx="24231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Pastoral value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59" y="1874519"/>
            <a:ext cx="2377440" cy="11887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It restores reverence without making God seem distant from mercy.</a:t>
            </a:r>
          </a:p>
        </p:txBody>
      </p:sp>
      <p:sp>
        <p:nvSpPr>
          <p:cNvPr id="9" name="Rectangle 8"/>
          <p:cNvSpPr/>
          <p:nvPr/>
        </p:nvSpPr>
        <p:spPr>
          <a:xfrm>
            <a:off x="3611880" y="1371600"/>
            <a:ext cx="2743200" cy="182880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794760" y="1481328"/>
            <a:ext cx="24231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Worship value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94760" y="1874519"/>
            <a:ext cx="2377440" cy="11887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It teaches the congregation to join heavenly praise, not simply fill time.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83680" y="1371600"/>
            <a:ext cx="2743200" cy="182880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766560" y="1481328"/>
            <a:ext cx="242316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Doctrinal value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66560" y="1874519"/>
            <a:ext cx="2377440" cy="11887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It anchors praise in God’s holiness, glory, and Christ’s coming.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555480" y="1371600"/>
            <a:ext cx="2011680" cy="1828800"/>
          </a:xfrm>
          <a:prstGeom prst="rect">
            <a:avLst/>
          </a:prstGeom>
          <a:solidFill>
            <a:srgbClr val="FF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738359" y="1481328"/>
            <a:ext cx="1691640" cy="256032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80" b="1" i="0">
                <a:solidFill>
                  <a:srgbClr val="56391B"/>
                </a:solidFill>
                <a:latin typeface="Aptos"/>
              </a:rPr>
              <a:t>Choir use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738359" y="1874519"/>
            <a:ext cx="1645920" cy="11887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070" b="0" i="0">
                <a:solidFill>
                  <a:srgbClr val="2D1F12"/>
                </a:solidFill>
                <a:latin typeface="Aptos"/>
              </a:rPr>
              <a:t>It rewards careful leadership and strong textual delivery.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43000" y="4160520"/>
            <a:ext cx="9784080" cy="7772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2300" b="1" i="0">
                <a:solidFill>
                  <a:srgbClr val="56391B"/>
                </a:solidFill>
                <a:latin typeface="Aptos"/>
              </a:rPr>
              <a:t>The hymn helps worshipers remember: the church does not create holy praise; it receives and joins it.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6E5C4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thedral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0F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2377440"/>
            <a:ext cx="10424160" cy="5943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3500" b="1" i="0">
                <a:solidFill>
                  <a:srgbClr val="FFF9EB"/>
                </a:solidFill>
                <a:latin typeface="Aptos Display"/>
              </a:rPr>
              <a:t>Hymn Movement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3108960"/>
            <a:ext cx="9418320" cy="7315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1700" b="0" i="0">
                <a:solidFill>
                  <a:srgbClr val="EBD6AC"/>
                </a:solidFill>
                <a:latin typeface="Aptos"/>
              </a:rPr>
              <a:t>From vision to congregational praise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D2C8B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ro_heaven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912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320040"/>
            <a:ext cx="8412480" cy="5029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700" b="1" i="0">
                <a:solidFill>
                  <a:srgbClr val="FFF6E8"/>
                </a:solidFill>
                <a:latin typeface="Aptos Display"/>
              </a:rPr>
              <a:t>The Lord Enthroned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841248"/>
            <a:ext cx="8686800" cy="3200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50" b="0" i="1">
                <a:solidFill>
                  <a:srgbClr val="E7CFA2"/>
                </a:solidFill>
                <a:latin typeface="Aptos"/>
              </a:rPr>
              <a:t>Isaiah 6:1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417320"/>
            <a:ext cx="4892040" cy="4480560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828800"/>
            <a:ext cx="4251960" cy="23317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2200" b="0" i="0">
                <a:solidFill>
                  <a:srgbClr val="2D1F12"/>
                </a:solidFill>
                <a:latin typeface="Aptos"/>
              </a:rPr>
              <a:t>The hymn begins by placing Isaiah inside the temple vision. Worship starts with God’s revealed majesty, not with human taste or mood.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4663440"/>
            <a:ext cx="4251960" cy="27432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300" b="1" i="0">
                <a:solidFill>
                  <a:srgbClr val="56391B"/>
                </a:solidFill>
                <a:latin typeface="Aptos"/>
              </a:rPr>
              <a:t>Teaching focus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5010912"/>
            <a:ext cx="4251960" cy="41148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1220" b="0" i="0">
                <a:solidFill>
                  <a:srgbClr val="2D1F12"/>
                </a:solidFill>
                <a:latin typeface="Aptos"/>
              </a:rPr>
              <a:t>Let the hymn train the whole congregation in biblical reverence.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0" y="1554480"/>
            <a:ext cx="4480560" cy="3840480"/>
          </a:xfrm>
          <a:prstGeom prst="rect">
            <a:avLst/>
          </a:prstGeom>
          <a:solidFill>
            <a:srgbClr val="FFF7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766560" y="2057400"/>
            <a:ext cx="3657600" cy="54864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3200" b="1" i="0">
                <a:solidFill>
                  <a:srgbClr val="FFF6DC"/>
                </a:solidFill>
                <a:latin typeface="Aptos Display"/>
              </a:rPr>
              <a:t>HOLY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0" y="2834640"/>
            <a:ext cx="3657600" cy="4572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3100" b="0" i="0">
                <a:solidFill>
                  <a:srgbClr val="DAA640"/>
                </a:solidFill>
                <a:latin typeface="Aptos"/>
              </a:rPr>
              <a:t>✦   ✦   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20840" y="3886200"/>
            <a:ext cx="3749039" cy="59436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ctr"/>
            <a:r>
              <a:rPr sz="1900" b="0" i="0">
                <a:solidFill>
                  <a:srgbClr val="FFF6DC"/>
                </a:solidFill>
                <a:latin typeface="Aptos"/>
              </a:rPr>
              <a:t>Earthly worship joins heavenly praise.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73952"/>
            <a:ext cx="6400800" cy="228600"/>
          </a:xfrm>
          <a:prstGeom prst="rect">
            <a:avLst/>
          </a:prstGeom>
          <a:noFill/>
        </p:spPr>
        <p:txBody>
          <a:bodyPr wrap="square" lIns="45720" rIns="45720" tIns="27432" bIns="27432" anchor="t">
            <a:spAutoFit/>
          </a:bodyPr>
          <a:lstStyle/>
          <a:p>
            <a:pPr algn="l"/>
            <a:r>
              <a:rPr sz="750" b="0" i="0">
                <a:solidFill>
                  <a:srgbClr val="D2C8B4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Isaiah, Mighty Seer, in Days of Old</dc:title>
  <dc:subject>Hymn study resource</dc:subject>
  <dc:creator>HymnInfo.com</dc:creator>
  <cp:keywords>hymn study, Christian worship, church teaching, HymnInfo</cp:keywords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