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19" Type="http://schemas.openxmlformats.org/officeDocument/2006/relationships/slide" Target="slides/slide13.xml" /><ns0:Relationship Id="rId20" Type="http://schemas.openxmlformats.org/officeDocument/2006/relationships/slide" Target="slides/slide14.xml" /><ns0:Relationship Id="rId21" Type="http://schemas.openxmlformats.org/officeDocument/2006/relationships/slide" Target="slides/slide15.xml" /><ns0:Relationship Id="rId22" Type="http://schemas.openxmlformats.org/officeDocument/2006/relationships/slide" Target="slides/slide16.xml" /><ns0:Relationship Id="rId23" Type="http://schemas.openxmlformats.org/officeDocument/2006/relationships/slide" Target="slides/slide17.xml" /><ns0:Relationship Id="rId24" Type="http://schemas.openxmlformats.org/officeDocument/2006/relationships/slide" Target="slides/slide18.xml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ero_generations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58368" y="685800"/>
            <a:ext cx="6217920" cy="544068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6112" y="987552"/>
            <a:ext cx="2743200" cy="310896"/>
          </a:xfrm>
          <a:prstGeom prst="roundRect">
            <a:avLst/>
          </a:prstGeom>
          <a:solidFill>
            <a:srgbClr val="364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9264" y="1051560"/>
            <a:ext cx="2596896" cy="16459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850" b="1">
                <a:solidFill>
                  <a:srgbClr val="FFD886"/>
                </a:solidFill>
                <a:latin typeface="Aptos"/>
              </a:defRPr>
            </a:pPr>
            <a:r>
              <a:t>PSALM 78 • GENERATIONAL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5577840" cy="11887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800" b="1">
                <a:solidFill>
                  <a:srgbClr val="FFFAEB"/>
                </a:solidFill>
                <a:latin typeface="Aptos"/>
              </a:defRPr>
            </a:pPr>
            <a:r>
              <a:t>Let Children Hear the Mighty Deeds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60320"/>
            <a:ext cx="5303520" cy="41148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800" b="0">
                <a:solidFill>
                  <a:srgbClr val="F0E1BE"/>
                </a:solidFill>
                <a:latin typeface="Aptos"/>
              </a:defRPr>
            </a:pPr>
            <a:r>
              <a:t>Let children hear the mighty deeds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246120"/>
            <a:ext cx="5303520" cy="6858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0">
                <a:solidFill>
                  <a:srgbClr val="FFEBB4"/>
                </a:solidFill>
                <a:latin typeface="Aptos"/>
              </a:defRPr>
            </a:pPr>
            <a:r>
              <a:t>Isaac Watts • LEA • James Lea Summers</a:t>
            </a:r>
            <a:br/>
            <a:r>
              <a:t>1719 • Common Meter • Psalm 78:4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251960"/>
            <a:ext cx="5303520" cy="7315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800" b="0">
                <a:solidFill>
                  <a:srgbClr val="F5F4E6"/>
                </a:solidFill>
                <a:latin typeface="Aptos"/>
              </a:defRPr>
            </a:pPr>
            <a:r>
              <a:t>A hymn study on telling the next generation the works, promises, and ways of God.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aching_table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502920"/>
            <a:ext cx="5303520" cy="731520"/>
          </a:xfrm>
          <a:prstGeom prst="rect">
            <a:avLst/>
          </a:prstGeom>
          <a:noFill/>
        </p:spPr>
        <p:txBody>
          <a:bodyPr wrap="square" lIns="128016" rIns="109728" tIns="91440" bIns="73152">
            <a:spAutoFit/>
          </a:bodyPr>
          <a:lstStyle/>
          <a:p>
            <a:pPr>
              <a:spcAft>
                <a:spcPts val="900"/>
              </a:spcAft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Teaching Aim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783080"/>
            <a:ext cx="3246120" cy="301752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084831" y="2029968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84831" y="2103120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4791" y="2688336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1005840" y="2788920"/>
            <a:ext cx="278892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6E1"/>
                </a:solidFill>
                <a:latin typeface="Aptos"/>
              </a:defRPr>
            </a:pPr>
            <a:r>
              <a:t>Understand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8136" y="3337560"/>
            <a:ext cx="2651760" cy="9144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50" b="0">
                <a:solidFill>
                  <a:srgbClr val="F3ECD7"/>
                </a:solidFill>
                <a:latin typeface="Aptos"/>
              </a:defRPr>
            </a:pPr>
            <a:r>
              <a:t>Psalm 78 calls the whole community to rehearse God's mighty deeds.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783080"/>
            <a:ext cx="3246120" cy="301752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879592" y="2029968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79592" y="2103120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59552" y="2688336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800600" y="2788920"/>
            <a:ext cx="278892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6E1"/>
                </a:solidFill>
                <a:latin typeface="Aptos"/>
              </a:defRPr>
            </a:pPr>
            <a:r>
              <a:t>Feel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82896" y="3337560"/>
            <a:ext cx="2651760" cy="9144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50" b="0">
                <a:solidFill>
                  <a:srgbClr val="F3ECD7"/>
                </a:solidFill>
                <a:latin typeface="Aptos"/>
              </a:defRPr>
            </a:pPr>
            <a:r>
              <a:t>A holy urgency: the children among us must hear the truth with tenderness and clarity.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66760" y="1783080"/>
            <a:ext cx="3246120" cy="301752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674352" y="2029968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74352" y="2103120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54312" y="2688336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20" name="TextBox 19"/>
          <p:cNvSpPr txBox="1"/>
          <p:nvPr/>
        </p:nvSpPr>
        <p:spPr>
          <a:xfrm>
            <a:off x="8595360" y="2788920"/>
            <a:ext cx="278892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6E1"/>
                </a:solidFill>
                <a:latin typeface="Aptos"/>
              </a:defRPr>
            </a:pPr>
            <a:r>
              <a:t>Practice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77656" y="3337560"/>
            <a:ext cx="2651760" cy="9144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50" b="0">
                <a:solidFill>
                  <a:srgbClr val="F3ECD7"/>
                </a:solidFill>
                <a:latin typeface="Aptos"/>
              </a:defRPr>
            </a:pPr>
            <a:r>
              <a:t>Build habits that pass Scripture-shaped hope from one generation to the next.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ymnal_manuscript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502920"/>
            <a:ext cx="11155680" cy="5715000"/>
          </a:xfrm>
          <a:prstGeom prst="roundRect">
            <a:avLst/>
          </a:prstGeom>
          <a:solidFill>
            <a:srgbClr val="F8EFDC"/>
          </a:solidFill>
          <a:ln w="12700">
            <a:solidFill>
              <a:srgbClr val="DEB6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731520"/>
            <a:ext cx="4206240" cy="4572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1C2D41"/>
                </a:solidFill>
                <a:latin typeface="Aptos"/>
              </a:defRPr>
            </a:pPr>
            <a:r>
              <a:t>Hymn Identity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508760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" y="1591056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" y="1801368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Let Children Hear the Mighty Deeds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508760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9944" y="1591056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FIRST 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9944" y="1801368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Let children hear the mighty deeds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532888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2615184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TEXT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2825496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Isaac Watts, 1719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532888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9944" y="2615184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TUNE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9944" y="2825496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LEA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557016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0704" y="3639312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COMPOSER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" y="3849624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James Lea Summers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557016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9944" y="3639312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METER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9944" y="3849624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Common Meter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581144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60704" y="4663440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SCRIPTURE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" y="4873752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Psalm 78:4-7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4581144"/>
            <a:ext cx="4892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4A2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9944" y="4663440"/>
            <a:ext cx="1325880" cy="20116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1">
                <a:solidFill>
                  <a:srgbClr val="6F583A"/>
                </a:solidFill>
                <a:latin typeface="Aptos"/>
              </a:defRPr>
            </a:pPr>
            <a:r>
              <a:t>PURPOSE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9944" y="4873752"/>
            <a:ext cx="448056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30" b="0">
                <a:solidFill>
                  <a:srgbClr val="1C2D41"/>
                </a:solidFill>
                <a:latin typeface="Aptos"/>
              </a:defRPr>
            </a:pPr>
            <a:r>
              <a:t>Teaching God's mighty deeds to children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4A565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4A565C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ymnal_manuscript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658368"/>
            <a:ext cx="5989320" cy="5394960"/>
          </a:xfrm>
          <a:prstGeom prst="roundRect">
            <a:avLst/>
          </a:prstGeom>
          <a:solidFill>
            <a:srgbClr val="18202B"/>
          </a:solidFill>
          <a:ln w="12700">
            <a:solidFill>
              <a:srgbClr val="E2B8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5349240" cy="4206240"/>
          </a:xfrm>
          <a:prstGeom prst="rect">
            <a:avLst/>
          </a:prstGeom>
          <a:noFill/>
        </p:spPr>
        <p:txBody>
          <a:bodyPr wrap="square" lIns="128016" rIns="109728" tIns="91440" bIns="73152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Historical Background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700">
                <a:solidFill>
                  <a:srgbClr val="F5F2E6"/>
                </a:solidFill>
                <a:latin typeface="Aptos"/>
              </a:defRPr>
            </a:pPr>
            <a:r>
              <a:t>Watts rendered Psalm 78 for congregational singing in 1719.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700">
                <a:solidFill>
                  <a:srgbClr val="F5F2E6"/>
                </a:solidFill>
                <a:latin typeface="Aptos"/>
              </a:defRPr>
            </a:pPr>
            <a:r>
              <a:t>The hymn belongs to the English metrical psalm tradition.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700">
                <a:solidFill>
                  <a:srgbClr val="F5F2E6"/>
                </a:solidFill>
                <a:latin typeface="Aptos"/>
              </a:defRPr>
            </a:pPr>
            <a:r>
              <a:t>Its concern is covenant memory: God's works must be told, sung, and trusted.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700">
                <a:solidFill>
                  <a:srgbClr val="F5F2E6"/>
                </a:solidFill>
                <a:latin typeface="Aptos"/>
              </a:defRPr>
            </a:pPr>
            <a:r>
              <a:t>LEA is a later common-meter tune by James Lea Summers, documented with this text in early twentieth-century Lutheran hymnals.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52360" y="960120"/>
            <a:ext cx="3474720" cy="4297680"/>
          </a:xfrm>
          <a:prstGeom prst="roundRect">
            <a:avLst/>
          </a:prstGeom>
          <a:solidFill>
            <a:srgbClr val="F5E5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8120" y="1417320"/>
            <a:ext cx="2743200" cy="292608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1C2D41"/>
                </a:solidFill>
                <a:latin typeface="Aptos"/>
              </a:defRPr>
            </a:pPr>
            <a:r>
              <a:t>Watts did not treat children as a sentimental subject. He treated the next generation as hearers who must learn the mighty deeds, testimony, hope, and commands of God.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orship_generations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685800"/>
            <a:ext cx="10972800" cy="544068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960120"/>
            <a:ext cx="6766560" cy="5486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7E7"/>
                </a:solidFill>
                <a:latin typeface="Aptos"/>
              </a:defRPr>
            </a:pPr>
            <a:r>
              <a:t>Why This Hymn Matters Today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0120" y="1874519"/>
            <a:ext cx="4800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2020824"/>
            <a:ext cx="420624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CB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For parents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359152"/>
            <a:ext cx="4160520" cy="4572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50" b="0">
                <a:solidFill>
                  <a:srgbClr val="F7F1DB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It gives language for household discipleship and faithful remembrance.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874519"/>
            <a:ext cx="4800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2020824"/>
            <a:ext cx="420624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CB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For churches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59152"/>
            <a:ext cx="4160520" cy="4572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50" b="0">
                <a:solidFill>
                  <a:srgbClr val="F7F1DB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It calls the whole congregation to teach, model, and repeat the story of God's grace.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0120" y="3520439"/>
            <a:ext cx="4800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666744"/>
            <a:ext cx="420624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CB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For teachers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005072"/>
            <a:ext cx="4160520" cy="4572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50" b="0">
                <a:solidFill>
                  <a:srgbClr val="F7F1DB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It keeps Christian education centered on God's works, not merely morals or activities.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520439"/>
            <a:ext cx="48006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2240" y="3666744"/>
            <a:ext cx="420624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CB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For children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005072"/>
            <a:ext cx="4160520" cy="4572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50" b="0">
                <a:solidFill>
                  <a:srgbClr val="F7F1DB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It tells them they belong among the hearers of God's Word and promises.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pen_bible_church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731520"/>
            <a:ext cx="5486400" cy="5212080"/>
          </a:xfrm>
          <a:prstGeom prst="roundRect">
            <a:avLst/>
          </a:prstGeom>
          <a:solidFill>
            <a:srgbClr val="16202D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0120" y="1005840"/>
            <a:ext cx="4754880" cy="41148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FFF7E6"/>
                </a:solidFill>
                <a:latin typeface="Aptos"/>
              </a:defRPr>
            </a:pPr>
            <a:r>
              <a:t>Biblical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1645920"/>
            <a:ext cx="219456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2000" b="1">
                <a:solidFill>
                  <a:srgbClr val="FFDC8D"/>
                </a:solidFill>
                <a:latin typeface="Aptos"/>
              </a:defRPr>
            </a:pPr>
            <a:r>
              <a:t>Psalm 78:4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2084831"/>
            <a:ext cx="4663440" cy="1417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2100" b="0">
                <a:solidFill>
                  <a:srgbClr val="F6F2E1"/>
                </a:solidFill>
                <a:latin typeface="Aptos"/>
              </a:defRPr>
            </a:pPr>
            <a:r>
              <a:t>“We will not hide them from their children, telling to the generation to come the praises of Yahweh, his strength, and his wondrous deeds that he has done.”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3977639"/>
            <a:ext cx="4709160" cy="82296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0">
                <a:solidFill>
                  <a:srgbClr val="EEE8D0"/>
                </a:solidFill>
                <a:latin typeface="Aptos"/>
              </a:defRPr>
            </a:pPr>
            <a:r>
              <a:t>The hymn sings this command as a congregational promise: the story of God must be placed in the ears, memory, and hope of children.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neration_path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640080"/>
            <a:ext cx="10972800" cy="544068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914400"/>
            <a:ext cx="566928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8E8"/>
                </a:solidFill>
                <a:latin typeface="Aptos"/>
              </a:defRPr>
            </a:pPr>
            <a:r>
              <a:t>Scripture Echoes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05840" y="1737360"/>
            <a:ext cx="99669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1901952"/>
            <a:ext cx="21945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DE9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Psalm 78:5-7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883664"/>
            <a:ext cx="6949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Children are taught so they may know, hope, remember, and obey.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" y="2971800"/>
            <a:ext cx="99669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34440" y="3136392"/>
            <a:ext cx="21945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DE9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Deuteronomy 4:9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118104"/>
            <a:ext cx="6949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What the older generation has seen must not depart from the heart.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" y="4206240"/>
            <a:ext cx="99669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34440" y="4370831"/>
            <a:ext cx="21945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DE91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Ephesians 6:4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4352544"/>
            <a:ext cx="6949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Christian nurture belongs to ordinary households and faithful instruction.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aching_table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749808"/>
            <a:ext cx="5394960" cy="525780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E0B7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60120" y="1024128"/>
            <a:ext cx="2240280" cy="310896"/>
          </a:xfrm>
          <a:prstGeom prst="roundRect">
            <a:avLst/>
          </a:prstGeom>
          <a:solidFill>
            <a:srgbClr val="364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" y="1088136"/>
            <a:ext cx="2093976" cy="16459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850" b="1">
                <a:solidFill>
                  <a:srgbClr val="FFD886"/>
                </a:solidFill>
                <a:latin typeface="Aptos"/>
              </a:defRPr>
            </a:pPr>
            <a:r>
              <a:t>HYMN MOVEMENT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481328"/>
            <a:ext cx="4754880" cy="7772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7E6"/>
                </a:solidFill>
                <a:latin typeface="Aptos"/>
              </a:defRPr>
            </a:pPr>
            <a:r>
              <a:t>Let the children hear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50592"/>
            <a:ext cx="4754880" cy="16916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2000" b="0">
                <a:solidFill>
                  <a:srgbClr val="F5F0DA"/>
                </a:solidFill>
                <a:latin typeface="Aptos"/>
              </a:defRPr>
            </a:pPr>
            <a:r>
              <a:t>The hymn begins with an open summons. Children are not placed at the edge of worship; they are named as hearers of God's mighty works.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4617720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DB8A"/>
                </a:solidFill>
                <a:latin typeface="Aptos"/>
              </a:defRPr>
            </a:pPr>
            <a:r>
              <a:t>Teaching emphasis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892040"/>
            <a:ext cx="470916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0">
                <a:solidFill>
                  <a:srgbClr val="F6F2E0"/>
                </a:solidFill>
                <a:latin typeface="Aptos"/>
              </a:defRPr>
            </a:pPr>
            <a:r>
              <a:t>Begin with the child as a real disciple in formation.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pen_bible_church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749808"/>
            <a:ext cx="5394960" cy="525780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E0B7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60120" y="1024128"/>
            <a:ext cx="2240280" cy="310896"/>
          </a:xfrm>
          <a:prstGeom prst="roundRect">
            <a:avLst/>
          </a:prstGeom>
          <a:solidFill>
            <a:srgbClr val="364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" y="1088136"/>
            <a:ext cx="2093976" cy="16459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850" b="1">
                <a:solidFill>
                  <a:srgbClr val="FFD886"/>
                </a:solidFill>
                <a:latin typeface="Aptos"/>
              </a:defRPr>
            </a:pPr>
            <a:r>
              <a:t>HYMN MOVEMENT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481328"/>
            <a:ext cx="4754880" cy="7772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7E6"/>
                </a:solidFill>
                <a:latin typeface="Aptos"/>
              </a:defRPr>
            </a:pPr>
            <a:r>
              <a:t>Tell what God has done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50592"/>
            <a:ext cx="4754880" cy="16916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2000" b="0">
                <a:solidFill>
                  <a:srgbClr val="F5F0DA"/>
                </a:solidFill>
                <a:latin typeface="Aptos"/>
              </a:defRPr>
            </a:pPr>
            <a:r>
              <a:t>The church does not pass on vague religious ideals. It tells the praises, strength, and wondrous deeds of the Lord.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4617720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DB8A"/>
                </a:solidFill>
                <a:latin typeface="Aptos"/>
              </a:defRPr>
            </a:pPr>
            <a:r>
              <a:t>Teaching emphasis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892040"/>
            <a:ext cx="470916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0">
                <a:solidFill>
                  <a:srgbClr val="F6F2E0"/>
                </a:solidFill>
                <a:latin typeface="Aptos"/>
              </a:defRPr>
            </a:pPr>
            <a:r>
              <a:t>Name the works of God before giving moral applications.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neration_path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749808"/>
            <a:ext cx="5394960" cy="525780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E0B7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60120" y="1024128"/>
            <a:ext cx="2240280" cy="310896"/>
          </a:xfrm>
          <a:prstGeom prst="roundRect">
            <a:avLst/>
          </a:prstGeom>
          <a:solidFill>
            <a:srgbClr val="364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" y="1088136"/>
            <a:ext cx="2093976" cy="16459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850" b="1">
                <a:solidFill>
                  <a:srgbClr val="FFD886"/>
                </a:solidFill>
                <a:latin typeface="Aptos"/>
              </a:defRPr>
            </a:pPr>
            <a:r>
              <a:t>HYMN MOVEMENT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481328"/>
            <a:ext cx="4754880" cy="7772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7E6"/>
                </a:solidFill>
                <a:latin typeface="Aptos"/>
              </a:defRPr>
            </a:pPr>
            <a:r>
              <a:t>Every generation becomes a witness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50592"/>
            <a:ext cx="4754880" cy="16916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2000" b="0">
                <a:solidFill>
                  <a:srgbClr val="F5F0DA"/>
                </a:solidFill>
                <a:latin typeface="Aptos"/>
              </a:defRPr>
            </a:pPr>
            <a:r>
              <a:t>Parents teach children, and children grow into witnesses for those who come after them. Faithful memory becomes faithful testimony.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4617720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DB8A"/>
                </a:solidFill>
                <a:latin typeface="Aptos"/>
              </a:defRPr>
            </a:pPr>
            <a:r>
              <a:t>Teaching emphasis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892040"/>
            <a:ext cx="470916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0">
                <a:solidFill>
                  <a:srgbClr val="F6F2E0"/>
                </a:solidFill>
                <a:latin typeface="Aptos"/>
              </a:defRPr>
            </a:pPr>
            <a:r>
              <a:t>Make testimony normal, humble, and repeatable.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orship_generations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749808"/>
            <a:ext cx="5394960" cy="525780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E0B7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60120" y="1024128"/>
            <a:ext cx="2240280" cy="310896"/>
          </a:xfrm>
          <a:prstGeom prst="roundRect">
            <a:avLst/>
          </a:prstGeom>
          <a:solidFill>
            <a:srgbClr val="364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33272" y="1088136"/>
            <a:ext cx="2093976" cy="16459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850" b="1">
                <a:solidFill>
                  <a:srgbClr val="FFD886"/>
                </a:solidFill>
                <a:latin typeface="Aptos"/>
              </a:defRPr>
            </a:pPr>
            <a:r>
              <a:t>HYMN MOVEMENT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481328"/>
            <a:ext cx="4754880" cy="7772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7E6"/>
                </a:solidFill>
                <a:latin typeface="Aptos"/>
              </a:defRPr>
            </a:pPr>
            <a:r>
              <a:t>Hope, remembrance, obedience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50592"/>
            <a:ext cx="4754880" cy="16916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2000" b="0">
                <a:solidFill>
                  <a:srgbClr val="F5F0DA"/>
                </a:solidFill>
                <a:latin typeface="Aptos"/>
              </a:defRPr>
            </a:pPr>
            <a:r>
              <a:t>The goal is more than information. Psalm 78 aims at children setting their hope in God, remembering his works, and walking in his commands.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4617720"/>
            <a:ext cx="182880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00" b="1">
                <a:solidFill>
                  <a:srgbClr val="FFDB8A"/>
                </a:solidFill>
                <a:latin typeface="Aptos"/>
              </a:defRPr>
            </a:pPr>
            <a:r>
              <a:t>Teaching emphasis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892040"/>
            <a:ext cx="470916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0">
                <a:solidFill>
                  <a:srgbClr val="F6F2E0"/>
                </a:solidFill>
                <a:latin typeface="Aptos"/>
              </a:defRPr>
            </a:pPr>
            <a:r>
              <a:t>Measure teaching by hope in God, not mere retention.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ero_generations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94360"/>
            <a:ext cx="10972800" cy="553212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868680"/>
            <a:ext cx="557784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8E8"/>
                </a:solidFill>
                <a:latin typeface="Aptos"/>
              </a:defRPr>
            </a:pPr>
            <a:r>
              <a:t>Theological Themes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0120" y="1691640"/>
            <a:ext cx="3063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24712" y="1920240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4712" y="1993392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578608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1874519" y="1892808"/>
            <a:ext cx="182880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Remembrance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2221992"/>
            <a:ext cx="1828800" cy="34747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8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God's works must be rehearsed.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1691640"/>
            <a:ext cx="3063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90872" y="1920240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90872" y="1993392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0832" y="2578608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5440680" y="1892808"/>
            <a:ext cx="182880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Covenant nurture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40680" y="2221992"/>
            <a:ext cx="1828800" cy="34747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8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Children belong among the hearers.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1691640"/>
            <a:ext cx="3063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57031" y="1920240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57031" y="1993392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36992" y="2578608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9006840" y="1892808"/>
            <a:ext cx="182880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Hope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6840" y="2221992"/>
            <a:ext cx="1828800" cy="34747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8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The goal is trust in God.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0120" y="3383280"/>
            <a:ext cx="3063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24712" y="3611880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24712" y="3685032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4270248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1874519" y="3584448"/>
            <a:ext cx="182880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Obedience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74519" y="3913632"/>
            <a:ext cx="1828800" cy="34747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8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Teaching bears fruit in faithful living.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26280" y="3383280"/>
            <a:ext cx="3063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690872" y="3611880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90872" y="3685032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70832" y="4270248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5440680" y="3584448"/>
            <a:ext cx="182880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Community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40680" y="3913632"/>
            <a:ext cx="1828800" cy="34747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8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The whole church carries the story.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92440" y="3383280"/>
            <a:ext cx="30632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257031" y="3611880"/>
            <a:ext cx="594360" cy="594360"/>
          </a:xfrm>
          <a:prstGeom prst="ellipse">
            <a:avLst/>
          </a:prstGeom>
          <a:solidFill>
            <a:srgbClr val="D69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257031" y="3685032"/>
            <a:ext cx="594360" cy="329184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FFFFFF"/>
                </a:solidFill>
                <a:latin typeface="Aptos"/>
              </a:defRPr>
            </a:pPr>
            <a:r>
              <a:t>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36992" y="4270248"/>
            <a:ext cx="12344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950" b="1">
                <a:solidFill>
                  <a:srgbClr val="FFF5DE"/>
                </a:solidFill>
                <a:latin typeface="Aptos"/>
              </a:defRPr>
            </a:pPr>
          </a:p>
        </p:txBody>
      </p:sp>
      <p:sp>
        <p:nvSpPr>
          <p:cNvPr id="39" name="TextBox 38"/>
          <p:cNvSpPr txBox="1"/>
          <p:nvPr/>
        </p:nvSpPr>
        <p:spPr>
          <a:xfrm>
            <a:off x="9006840" y="3584448"/>
            <a:ext cx="1828800" cy="25603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Mission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13632"/>
            <a:ext cx="1828800" cy="34747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28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Every generation becomes a messenger.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ymnal_manuscript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640080"/>
            <a:ext cx="10972800" cy="544068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914400"/>
            <a:ext cx="5669280" cy="4114800"/>
          </a:xfrm>
          <a:prstGeom prst="rect">
            <a:avLst/>
          </a:prstGeom>
          <a:noFill/>
        </p:spPr>
        <p:txBody>
          <a:bodyPr wrap="square" lIns="128016" rIns="109728" tIns="91440" bIns="73152">
            <a:spAutoFit/>
          </a:bodyPr>
          <a:lstStyle/>
          <a:p>
            <a:pPr>
              <a:spcAft>
                <a:spcPts val="900"/>
              </a:spcAft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Literary and Musical Observations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650">
                <a:solidFill>
                  <a:srgbClr val="F5F2E6"/>
                </a:solidFill>
                <a:latin typeface="Aptos"/>
              </a:defRPr>
            </a:pPr>
            <a:r>
              <a:t>The text is a compact metrical psalm paraphrase in common meter.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650">
                <a:solidFill>
                  <a:srgbClr val="F5F2E6"/>
                </a:solidFill>
                <a:latin typeface="Aptos"/>
              </a:defRPr>
            </a:pPr>
            <a:r>
              <a:t>Its movement is communal: we tell, children hear, future generations hope.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650">
                <a:solidFill>
                  <a:srgbClr val="F5F2E6"/>
                </a:solidFill>
                <a:latin typeface="Aptos"/>
              </a:defRPr>
            </a:pPr>
            <a:r>
              <a:t>The imagery is direct rather than decorative; the force rests on memory, testimony, and obedience.</a:t>
            </a:r>
          </a:p>
          <a:p>
            <a:pPr>
              <a:lnSpc>
                <a:spcPct val="105000"/>
              </a:lnSpc>
              <a:spcAft>
                <a:spcPts val="600"/>
              </a:spcAft>
              <a:defRPr sz="1650">
                <a:solidFill>
                  <a:srgbClr val="F5F2E6"/>
                </a:solidFill>
                <a:latin typeface="Aptos"/>
              </a:defRPr>
            </a:pPr>
            <a:r>
              <a:t>LEA gives the words a simple musical frame; it should be sung clearly, without rushing.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325880"/>
            <a:ext cx="3474720" cy="3566160"/>
          </a:xfrm>
          <a:prstGeom prst="roundRect">
            <a:avLst/>
          </a:prstGeom>
          <a:solidFill>
            <a:srgbClr val="F5E8C3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8120" y="2057400"/>
            <a:ext cx="2651760" cy="1645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200" b="1">
                <a:solidFill>
                  <a:srgbClr val="1C2D41"/>
                </a:solidFill>
                <a:latin typeface="Aptos"/>
              </a:defRPr>
            </a:pPr>
            <a:r>
              <a:t>Common meter serves teaching well: it is memorable, flexible, and well suited for psalm paraphrase.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orship_generations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658368"/>
            <a:ext cx="10972800" cy="539496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914400"/>
            <a:ext cx="621792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8E8"/>
                </a:solidFill>
                <a:latin typeface="Aptos"/>
              </a:defRPr>
            </a:pPr>
            <a:r>
              <a:t>Pastoral and Worship Use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05840" y="1737360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34440" y="1892807"/>
            <a:ext cx="420624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FFE8A5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Christian education Sunday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79" y="1737360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55079" y="1892807"/>
            <a:ext cx="420624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FFE8A5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Baptism or covenant promises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2788920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234440" y="2944368"/>
            <a:ext cx="420624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FFE8A5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Confirmation or catechism teaching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79" y="2788920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79" y="2944368"/>
            <a:ext cx="420624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FFE8A5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Family worship emphasis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3840479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34440" y="3995927"/>
            <a:ext cx="420624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FFE8A5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Thanksgiving for God's works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79" y="3840479"/>
            <a:ext cx="46634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79" y="3995927"/>
            <a:ext cx="420624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FFE8A5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Mission across generations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aching_table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94360"/>
            <a:ext cx="10972800" cy="553212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868680"/>
            <a:ext cx="566928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8E8"/>
                </a:solidFill>
                <a:latin typeface="Aptos"/>
              </a:defRPr>
            </a:pPr>
            <a:r>
              <a:t>Teaching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600200"/>
            <a:ext cx="3657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00" b="1">
                <a:solidFill>
                  <a:srgbClr val="FFDE91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1572768"/>
            <a:ext cx="9509760" cy="38404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t>What mighty deeds of God must children hear again and again?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359152"/>
            <a:ext cx="3657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00" b="1">
                <a:solidFill>
                  <a:srgbClr val="FFDE91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331720"/>
            <a:ext cx="9509760" cy="38404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t>How does Psalm 78 define the goal of Christian teaching?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118104"/>
            <a:ext cx="3657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00" b="1">
                <a:solidFill>
                  <a:srgbClr val="FFDE91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3090672"/>
            <a:ext cx="9509760" cy="38404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t>What happens when a church forgets to tell its story faithfully?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877056"/>
            <a:ext cx="3657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00" b="1">
                <a:solidFill>
                  <a:srgbClr val="FFDE91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3849624"/>
            <a:ext cx="9509760" cy="38404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t>How can older believers speak truthfully without sounding self-focused?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636008"/>
            <a:ext cx="365760" cy="22860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1500" b="1">
                <a:solidFill>
                  <a:srgbClr val="FFDE91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4608576"/>
            <a:ext cx="9509760" cy="384048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600" b="0">
                <a:solidFill>
                  <a:srgbClr val="F6F2DE"/>
                </a:solidFill>
                <a:latin typeface="Aptos"/>
              </a:defRPr>
            </a:pPr>
            <a:r>
              <a:t>What habit could help your household or class practice remembrance this week?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eneration_path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85800" y="685800"/>
            <a:ext cx="10835640" cy="544068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914400"/>
            <a:ext cx="566928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8E8"/>
                </a:solidFill>
                <a:latin typeface="Aptos"/>
              </a:defRPr>
            </a:pPr>
            <a:r>
              <a:t>Practice This Week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87552" y="1783080"/>
            <a:ext cx="470916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3584" y="1965960"/>
            <a:ext cx="109728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Tell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13432" y="1947672"/>
            <a:ext cx="3154680" cy="43891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2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Share one specific work of God with a younger believer.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9632" y="1783080"/>
            <a:ext cx="470916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55664" y="1965960"/>
            <a:ext cx="109728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Read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5512" y="1947672"/>
            <a:ext cx="3154680" cy="43891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2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Pray through Psalm 78:4-7 and ask what your church must remember.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" y="3383280"/>
            <a:ext cx="470916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43584" y="3566160"/>
            <a:ext cx="109728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3432" y="3547872"/>
            <a:ext cx="3154680" cy="43891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2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Invite a child or student to name a Bible story that gives hope.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99632" y="3383280"/>
            <a:ext cx="470916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55664" y="3566160"/>
            <a:ext cx="1097280" cy="2743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700" b="1">
                <a:solidFill>
                  <a:srgbClr val="FFE198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Build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25512" y="3547872"/>
            <a:ext cx="3154680" cy="438912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42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Create one repeatable family or classroom practice of testimony.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pen_bible_church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94360"/>
            <a:ext cx="10972800" cy="5532120"/>
          </a:xfrm>
          <a:prstGeom prst="roundRect">
            <a:avLst/>
          </a:prstGeom>
          <a:solidFill>
            <a:srgbClr val="141E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868680"/>
            <a:ext cx="566928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200" b="1">
                <a:solidFill>
                  <a:srgbClr val="FFF8E8"/>
                </a:solidFill>
                <a:latin typeface="Aptos"/>
              </a:defRPr>
            </a:pPr>
            <a:r>
              <a:t>Suggested Lesson Flow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60120" y="1645920"/>
            <a:ext cx="48920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901952"/>
            <a:ext cx="429768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100" b="1">
                <a:solidFill>
                  <a:srgbClr val="FFE6A0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30 minutes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07592" y="251460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1. Read Psalm 78:4-7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7592" y="301752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2. Introduce Watts, LEA, and the hymn purpose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7592" y="352044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3. Discuss the four hymn movements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7592" y="402336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4. Choose one weekly practice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645920"/>
            <a:ext cx="4892040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B1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29400" y="1901952"/>
            <a:ext cx="429768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ctr">
              <a:lnSpc>
                <a:spcPct val="100000"/>
              </a:lnSpc>
              <a:defRPr sz="2100" b="1">
                <a:solidFill>
                  <a:srgbClr val="FFE6A0"/>
                </a:solidFill>
                <a:latin typeface="Aptos"/>
              </a:defRPr>
            </a:pPr>
            <a:r>
              <a:rPr>
                <a:solidFill>
                  <a:srgbClr val="7A4F24"/>
                </a:solidFill>
              </a:rPr>
              <a:t>60 minutes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48272" y="251460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1. Begin with family or church memory stories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8272" y="301752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2. Study Psalm 78 with Deuteronomy 4:9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272" y="352044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3. Work through hymn movement cards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48272" y="402336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4. Plan a class or household testimony habit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8272" y="4526280"/>
            <a:ext cx="4206240" cy="3200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330" b="0">
                <a:solidFill>
                  <a:srgbClr val="F6F2DE"/>
                </a:solidFill>
                <a:latin typeface="Aptos"/>
              </a:defRPr>
            </a:pPr>
            <a:r>
              <a:rPr>
                <a:solidFill>
                  <a:srgbClr val="263746"/>
                </a:solidFill>
              </a:rPr>
              <a:t>5. Close in prayer for children and teachers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sing_prayer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13232" y="749808"/>
            <a:ext cx="5715000" cy="5257800"/>
          </a:xfrm>
          <a:prstGeom prst="roundRect">
            <a:avLst/>
          </a:prstGeom>
          <a:solidFill>
            <a:srgbClr val="141E2A"/>
          </a:solidFill>
          <a:ln w="12700">
            <a:solidFill>
              <a:srgbClr val="E0B7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0120" y="1005840"/>
            <a:ext cx="521208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FFF8E8"/>
                </a:solidFill>
                <a:latin typeface="Aptos"/>
              </a:defRPr>
            </a:pPr>
            <a:r>
              <a:t>Closing Summary and Prayer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1737360"/>
            <a:ext cx="4983480" cy="123444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800" b="0">
                <a:solidFill>
                  <a:srgbClr val="F5F0DA"/>
                </a:solidFill>
                <a:latin typeface="Aptos"/>
              </a:defRPr>
            </a:pPr>
            <a:r>
              <a:t>God gives each generation his mighty deeds as a trust, not a private treasure. The church teaches so children may hope in him, remember his works, and walk in his ways.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3337560"/>
            <a:ext cx="4983480" cy="9601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FFE5A2"/>
                </a:solidFill>
                <a:latin typeface="Aptos"/>
              </a:defRPr>
            </a:pPr>
            <a:r>
              <a:t>Lord, make us faithful tellers of your works. Give our children ears to hear, hearts to hope, and lives shaped by your Word. Amen.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4892040"/>
            <a:ext cx="4937760" cy="502920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930" b="0">
                <a:solidFill>
                  <a:srgbClr val="E8E2CD"/>
                </a:solidFill>
                <a:latin typeface="Aptos"/>
              </a:defRPr>
            </a:pPr>
            <a:r>
              <a:t>© HymnInfo.com. Free for personal, church, classroom, and small-group teaching use. Please do not sell, repost, or redistribute as downloadable files without permission.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510528"/>
            <a:ext cx="704088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510528"/>
            <a:ext cx="320040" cy="219456"/>
          </a:xfrm>
          <a:prstGeom prst="rect">
            <a:avLst/>
          </a:prstGeom>
          <a:noFill/>
        </p:spPr>
        <p:txBody>
          <a:bodyPr wrap="square" lIns="54864" rIns="54864" tIns="54864" bIns="54864">
            <a:spAutoFit/>
          </a:bodyPr>
          <a:lstStyle/>
          <a:p>
            <a:pPr algn="r">
              <a:lnSpc>
                <a:spcPct val="100000"/>
              </a:lnSpc>
              <a:defRPr sz="850" b="0">
                <a:solidFill>
                  <a:srgbClr val="EBE8DC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Children Hear the Mighty Deeds Teaching Guide</dc:title>
  <dc:subject>Hymn study resource</dc:subject>
  <dc:creator>HymnInfo.com</dc:creator>
  <cp:keywords>hymn study, Christian worship, church teaching, HymnInfo</cp:keywords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