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image" Target="../media/image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1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40080" y="749808"/>
            <a:ext cx="5806440" cy="4096512"/>
          </a:xfrm>
          <a:prstGeom prst="roundRect">
            <a:avLst/>
          </a:prstGeom>
          <a:solidFill>
            <a:srgbClr val="1F1918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60120" y="1005840"/>
            <a:ext cx="5303520" cy="114300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4100" b="1" i="0">
                <a:solidFill>
                  <a:srgbClr val="FAF8F4"/>
                </a:solidFill>
                <a:latin typeface="Aptos Display"/>
              </a:rPr>
              <a:t>None Other Lamb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87552" y="2167128"/>
            <a:ext cx="4937760" cy="42062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800" b="0" i="1">
                <a:solidFill>
                  <a:srgbClr val="EEDAB8"/>
                </a:solidFill>
                <a:latin typeface="Aptos"/>
              </a:rPr>
              <a:t>“None other Lamb, none other name”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87552" y="2834640"/>
            <a:ext cx="5029200" cy="1170432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400">
                <a:solidFill>
                  <a:srgbClr val="F7EEDD"/>
                </a:solidFill>
                <a:latin typeface="Aptos"/>
              </a:rPr>
              <a:t>• Christina Georgina Rossetti (1830-1894)</a:t>
            </a:r>
          </a:p>
          <a:p>
            <a:pPr>
              <a:spcAft>
                <a:spcPts val="500"/>
              </a:spcAft>
            </a:pPr>
            <a:r>
              <a:rPr sz="1400">
                <a:solidFill>
                  <a:srgbClr val="F7EEDD"/>
                </a:solidFill>
                <a:latin typeface="Aptos"/>
              </a:rPr>
              <a:t>• Tune: ROSSETTI • 8.10.10.4</a:t>
            </a:r>
          </a:p>
          <a:p>
            <a:pPr>
              <a:spcAft>
                <a:spcPts val="500"/>
              </a:spcAft>
            </a:pPr>
            <a:r>
              <a:rPr sz="1400">
                <a:solidFill>
                  <a:srgbClr val="F7EEDD"/>
                </a:solidFill>
                <a:latin typeface="Aptos"/>
              </a:rPr>
              <a:t>• Primary Scripture: Psalm 73:25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5_so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5B402B"/>
                </a:solidFill>
                <a:latin typeface="Aptos Display"/>
              </a:rPr>
              <a:t>Teaching Aim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7C6A5B"/>
                </a:solidFill>
                <a:latin typeface="Aptos"/>
              </a:rPr>
              <a:t>Understand • Feel • Practice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965960"/>
            <a:ext cx="3246120" cy="2304288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07668" y="2051913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90625" y="2227478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17320" y="2112264"/>
            <a:ext cx="237743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Understand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0120" y="2496312"/>
            <a:ext cx="2788920" cy="1682495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Christ is the only Lamb, saving Name, refuge, and home for sinners.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98848" y="1965960"/>
            <a:ext cx="3246120" cy="2304288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Heart 11"/>
          <p:cNvSpPr/>
          <p:nvPr/>
        </p:nvSpPr>
        <p:spPr>
          <a:xfrm>
            <a:off x="4665268" y="2154326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84648" y="2112264"/>
            <a:ext cx="237743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Feel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727448" y="2496312"/>
            <a:ext cx="2788920" cy="1682495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A holy honesty about weak faith, joined to confidence in Christ's sufficiency.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66176" y="1965960"/>
            <a:ext cx="3246120" cy="2304288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10800000">
            <a:off x="8454542" y="2103120"/>
            <a:ext cx="263347" cy="365760"/>
          </a:xfrm>
          <a:prstGeom prst="teardrop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951976" y="2112264"/>
            <a:ext cx="237743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Practice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494776" y="2496312"/>
            <a:ext cx="2788920" cy="1682495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Pray from need, rest in the Lamb, and turn from rival hopes.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5F5044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4_so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5B402B"/>
                </a:solidFill>
                <a:latin typeface="Aptos Display"/>
              </a:rPr>
              <a:t>Hymn Identity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7C6A5B"/>
                </a:solidFill>
                <a:latin typeface="Aptos"/>
              </a:rPr>
              <a:t>A compact prayer of Christ-centered assurance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5212080" cy="4343400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60120" y="1691640"/>
            <a:ext cx="11430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20" b="1" i="0">
                <a:solidFill>
                  <a:srgbClr val="80542D"/>
                </a:solidFill>
                <a:latin typeface="Aptos"/>
              </a:rPr>
              <a:t>Title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148840" y="1691640"/>
            <a:ext cx="3337560" cy="28346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340" b="0" i="0">
                <a:solidFill>
                  <a:srgbClr val="221B19"/>
                </a:solidFill>
                <a:latin typeface="Aptos"/>
              </a:rPr>
              <a:t>None Other Lamb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2258568"/>
            <a:ext cx="11430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20" b="1" i="0">
                <a:solidFill>
                  <a:srgbClr val="80542D"/>
                </a:solidFill>
                <a:latin typeface="Aptos"/>
              </a:rPr>
              <a:t>First line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48840" y="2258568"/>
            <a:ext cx="3337560" cy="28346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340" b="0" i="0">
                <a:solidFill>
                  <a:srgbClr val="221B19"/>
                </a:solidFill>
                <a:latin typeface="Aptos"/>
              </a:rPr>
              <a:t>None other Lamb, none other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825496"/>
            <a:ext cx="11430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20" b="1" i="0">
                <a:solidFill>
                  <a:srgbClr val="80542D"/>
                </a:solidFill>
                <a:latin typeface="Aptos"/>
              </a:rPr>
              <a:t>Author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48840" y="2825496"/>
            <a:ext cx="3337560" cy="28346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340" b="0" i="0">
                <a:solidFill>
                  <a:srgbClr val="221B19"/>
                </a:solidFill>
                <a:latin typeface="Aptos"/>
              </a:rPr>
              <a:t>Christina Georgina Rossetti (1830-1894)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392424"/>
            <a:ext cx="11430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20" b="1" i="0">
                <a:solidFill>
                  <a:srgbClr val="80542D"/>
                </a:solidFill>
                <a:latin typeface="Aptos"/>
              </a:rPr>
              <a:t>Tune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48840" y="3392424"/>
            <a:ext cx="3337560" cy="28346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340" b="0" i="0">
                <a:solidFill>
                  <a:srgbClr val="221B19"/>
                </a:solidFill>
                <a:latin typeface="Aptos"/>
              </a:rPr>
              <a:t>ROSSETTI, William Jeater, 1907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3959352"/>
            <a:ext cx="11430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20" b="1" i="0">
                <a:solidFill>
                  <a:srgbClr val="80542D"/>
                </a:solidFill>
                <a:latin typeface="Aptos"/>
              </a:rPr>
              <a:t>Meter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148840" y="3959352"/>
            <a:ext cx="3337560" cy="28346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340" b="0" i="0">
                <a:solidFill>
                  <a:srgbClr val="221B19"/>
                </a:solidFill>
                <a:latin typeface="Aptos"/>
              </a:rPr>
              <a:t>8.10.10.4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4526280"/>
            <a:ext cx="11430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20" b="1" i="0">
                <a:solidFill>
                  <a:srgbClr val="80542D"/>
                </a:solidFill>
                <a:latin typeface="Aptos"/>
              </a:rPr>
              <a:t>Primary text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148840" y="4526280"/>
            <a:ext cx="3337560" cy="28346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340" b="0" i="0">
                <a:solidFill>
                  <a:srgbClr val="221B19"/>
                </a:solidFill>
                <a:latin typeface="Aptos"/>
              </a:rPr>
              <a:t>Psalm 73:25</a:t>
            </a:r>
          </a:p>
        </p:txBody>
      </p:sp>
      <p:pic>
        <p:nvPicPr>
          <p:cNvPr id="19" name="Picture 18" descr="img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1417320"/>
            <a:ext cx="5074920" cy="4343400"/>
          </a:xfrm>
          <a:prstGeom prst="rect">
            <a:avLst/>
          </a:prstGeom>
        </p:spPr>
      </p:pic>
      <p:sp>
        <p:nvSpPr>
          <p:cNvPr id="20" name="Rectangle 19"/>
          <p:cNvSpPr/>
          <p:nvPr/>
        </p:nvSpPr>
        <p:spPr>
          <a:xfrm>
            <a:off x="6400800" y="1417320"/>
            <a:ext cx="5074920" cy="4343400"/>
          </a:xfrm>
          <a:prstGeom prst="rect">
            <a:avLst/>
          </a:prstGeom>
          <a:noFill/>
          <a:ln w="1524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5F5044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4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Historical Background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Rossetti’s devotional text and Jeater’s prayerful tune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417320"/>
            <a:ext cx="5715000" cy="452628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700">
                <a:solidFill>
                  <a:srgbClr val="F7EEDD"/>
                </a:solidFill>
                <a:latin typeface="Aptos"/>
              </a:rPr>
              <a:t>• Christina Rossetti first printed the text in 1892 in a devotional meditation on Revelation.</a:t>
            </a:r>
          </a:p>
          <a:p>
            <a:pPr>
              <a:spcAft>
                <a:spcPts val="500"/>
              </a:spcAft>
            </a:pPr>
            <a:r>
              <a:rPr sz="1700">
                <a:solidFill>
                  <a:srgbClr val="F7EEDD"/>
                </a:solidFill>
                <a:latin typeface="Aptos"/>
              </a:rPr>
              <a:t>• The hymn later entered hymnals as a brief confession of exclusive trust in Christ.</a:t>
            </a:r>
          </a:p>
          <a:p>
            <a:pPr>
              <a:spcAft>
                <a:spcPts val="500"/>
              </a:spcAft>
            </a:pPr>
            <a:r>
              <a:rPr sz="1700">
                <a:solidFill>
                  <a:srgbClr val="F7EEDD"/>
                </a:solidFill>
                <a:latin typeface="Aptos"/>
              </a:rPr>
              <a:t>• William Jeater composed ROSSETTI in 1907, a tune suited to the text’s quiet intensity.</a:t>
            </a:r>
          </a:p>
          <a:p>
            <a:pPr>
              <a:spcAft>
                <a:spcPts val="500"/>
              </a:spcAft>
            </a:pPr>
            <a:r>
              <a:rPr sz="1700">
                <a:solidFill>
                  <a:srgbClr val="F7EEDD"/>
                </a:solidFill>
                <a:latin typeface="Aptos"/>
              </a:rPr>
              <a:t>• Its short final line gives each stanza a concentrated prayer-like landing.</a:t>
            </a:r>
          </a:p>
        </p:txBody>
      </p:sp>
      <p:pic>
        <p:nvPicPr>
          <p:cNvPr id="7" name="Picture 6" descr="img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5160" y="1417320"/>
            <a:ext cx="4389120" cy="35661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995160" y="1417320"/>
            <a:ext cx="4389120" cy="3566160"/>
          </a:xfrm>
          <a:prstGeom prst="rect">
            <a:avLst/>
          </a:prstGeom>
          <a:noFill/>
          <a:ln w="1524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5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Why This Hymn Matters Today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A prayer for believers who need Christ more than confidence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3429000" cy="182880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Heart 6"/>
          <p:cNvSpPr/>
          <p:nvPr/>
        </p:nvSpPr>
        <p:spPr>
          <a:xfrm>
            <a:off x="943660" y="1605686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63040" y="1563624"/>
            <a:ext cx="256032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Pastoral value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1947672"/>
            <a:ext cx="2971800" cy="120700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It gives weak faith honest language without leaving the soul in weakness.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417320"/>
            <a:ext cx="3429000" cy="182880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710988" y="1503273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593945" y="1678838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20640" y="1563624"/>
            <a:ext cx="256032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Worship value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1947672"/>
            <a:ext cx="2971800" cy="120700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It centers confession and assurance on Christ the Lamb, not on human readiness.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417320"/>
            <a:ext cx="3429000" cy="182880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10800000">
            <a:off x="8280806" y="1554480"/>
            <a:ext cx="263347" cy="365760"/>
          </a:xfrm>
          <a:prstGeom prst="teardrop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78240" y="1563624"/>
            <a:ext cx="256032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Teaching value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1947672"/>
            <a:ext cx="2971800" cy="120700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It helps the church connect Psalm 73, Acts 4, John 1, and Revelation 5.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3886200"/>
            <a:ext cx="10332720" cy="123444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2500" b="1" i="0">
                <a:solidFill>
                  <a:srgbClr val="FAF8F4"/>
                </a:solidFill>
                <a:latin typeface="Aptos"/>
              </a:rPr>
              <a:t>The hymn is not a triumphant speech from a strong soul. It is a Gospel prayer from a needy soul: Christ alone is enough.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3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Biblical Foundation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The heart’s portion, the saving Name, and the Lamb of God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5074920" cy="1097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Heart 6"/>
          <p:cNvSpPr/>
          <p:nvPr/>
        </p:nvSpPr>
        <p:spPr>
          <a:xfrm>
            <a:off x="989380" y="1605686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508760" y="1563624"/>
            <a:ext cx="420624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Psalm 73:25-26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51560" y="1947672"/>
            <a:ext cx="4617720" cy="47548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God remains the heart’s portion when flesh and heart fail.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55080" y="1417320"/>
            <a:ext cx="5074920" cy="1097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6631228" y="1503273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14185" y="1678838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040880" y="1563624"/>
            <a:ext cx="420624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Acts 4:12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83680" y="1947672"/>
            <a:ext cx="4617720" cy="47548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There is no other saving name.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2807208"/>
            <a:ext cx="5074920" cy="1097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99108" y="2893161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982065" y="3068726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508760" y="2953512"/>
            <a:ext cx="420624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John 1:29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51560" y="3337560"/>
            <a:ext cx="4617720" cy="47548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Jesus is the Lamb of God who bears sin.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55080" y="2807208"/>
            <a:ext cx="5074920" cy="1097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631228" y="2893161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6514185" y="3068726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040880" y="2953512"/>
            <a:ext cx="420624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Revelation 5:6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0" y="3337560"/>
            <a:ext cx="4617720" cy="47548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The slain Lamb stands at the center of heaven’s worship.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22960" y="4197096"/>
            <a:ext cx="5074920" cy="1097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Heart 25"/>
          <p:cNvSpPr/>
          <p:nvPr/>
        </p:nvSpPr>
        <p:spPr>
          <a:xfrm>
            <a:off x="989380" y="4385462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1508760" y="4343400"/>
            <a:ext cx="420624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John 6:68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51560" y="4727448"/>
            <a:ext cx="4617720" cy="47548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There is nowhere better to go than Christ.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1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240280"/>
            <a:ext cx="10241280" cy="59436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3800" b="1" i="0">
                <a:solidFill>
                  <a:srgbClr val="FAF8F4"/>
                </a:solidFill>
                <a:latin typeface="Aptos Display"/>
              </a:rPr>
              <a:t>The Only Lamb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011680" y="2971800"/>
            <a:ext cx="8046720" cy="50292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2000" b="0" i="0">
                <a:solidFill>
                  <a:srgbClr val="F7EEDD"/>
                </a:solidFill>
                <a:latin typeface="Aptos"/>
              </a:rPr>
              <a:t>The hymn begins by narrowing every hope to Christ.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1_so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5B402B"/>
                </a:solidFill>
                <a:latin typeface="Aptos Display"/>
              </a:rPr>
              <a:t>Movement 1: Exclusive Trust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7C6A5B"/>
                </a:solidFill>
                <a:latin typeface="Aptos"/>
              </a:rPr>
              <a:t>No rival savior, no second refuge</a:t>
            </a:r>
          </a:p>
        </p:txBody>
      </p:sp>
      <p:pic>
        <p:nvPicPr>
          <p:cNvPr id="6" name="Picture 5" descr="img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417320"/>
            <a:ext cx="4937760" cy="3886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31520" y="1417320"/>
            <a:ext cx="4937760" cy="3886200"/>
          </a:xfrm>
          <a:prstGeom prst="rect">
            <a:avLst/>
          </a:prstGeom>
          <a:noFill/>
          <a:ln w="1524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035040" y="1371600"/>
            <a:ext cx="5440680" cy="3931920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172200" y="1508760"/>
            <a:ext cx="5166360" cy="361188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900">
                <a:solidFill>
                  <a:srgbClr val="221B19"/>
                </a:solidFill>
                <a:latin typeface="Aptos"/>
              </a:rPr>
              <a:t>• The opening confession names Christ as the only Lamb and only saving Name.</a:t>
            </a:r>
          </a:p>
          <a:p>
            <a:pPr>
              <a:spcAft>
                <a:spcPts val="500"/>
              </a:spcAft>
            </a:pPr>
            <a:r>
              <a:rPr sz="1900">
                <a:solidFill>
                  <a:srgbClr val="221B19"/>
                </a:solidFill>
                <a:latin typeface="Aptos"/>
              </a:rPr>
              <a:t>• The singer turns away from every competing ground of safety.</a:t>
            </a:r>
          </a:p>
          <a:p>
            <a:pPr>
              <a:spcAft>
                <a:spcPts val="500"/>
              </a:spcAft>
            </a:pPr>
            <a:r>
              <a:rPr sz="1900">
                <a:solidFill>
                  <a:srgbClr val="221B19"/>
                </a:solidFill>
                <a:latin typeface="Aptos"/>
              </a:rPr>
              <a:t>• Acts 4:12 gives this confession its apostolic clarity.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5F5044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4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Movement 2: Weak Faith Brought to Christ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The hymn does not pretend the soul is strong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417320"/>
            <a:ext cx="5257800" cy="425196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Rossetti gives words to low faith, cold love, and inward poverty.</a:t>
            </a:r>
          </a:p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The weakness of the believer does not cancel the sufficiency of Christ.</a:t>
            </a:r>
          </a:p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Psalm 73:26 teaches the failing heart to rest in God as its portion.</a:t>
            </a:r>
          </a:p>
        </p:txBody>
      </p:sp>
      <p:pic>
        <p:nvPicPr>
          <p:cNvPr id="7" name="Picture 6" descr="img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0" y="1417320"/>
            <a:ext cx="4754880" cy="379476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492240" y="1417320"/>
            <a:ext cx="4754880" cy="3794760"/>
          </a:xfrm>
          <a:prstGeom prst="rect">
            <a:avLst/>
          </a:prstGeom>
          <a:noFill/>
          <a:ln w="1524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3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Movement 3: The Lamb Who Saves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Sacrifice, mercy, and heavenly victory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389888"/>
            <a:ext cx="3383280" cy="1874519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53388" y="1475841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36345" y="1651406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63040" y="1536192"/>
            <a:ext cx="25146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John 1:29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1920240"/>
            <a:ext cx="2926080" cy="125272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The Lamb of God takes away sin, not merely guilt-feeling.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389888"/>
            <a:ext cx="3383280" cy="1874519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10800000">
            <a:off x="4623206" y="1527048"/>
            <a:ext cx="263347" cy="365760"/>
          </a:xfrm>
          <a:prstGeom prst="teardrop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120640" y="1536192"/>
            <a:ext cx="25146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Revelation 5:6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63440" y="1920240"/>
            <a:ext cx="2926080" cy="125272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The slain Lamb stands alive in the center of worship.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92440" y="1389888"/>
            <a:ext cx="3383280" cy="1874519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Heart 15"/>
          <p:cNvSpPr/>
          <p:nvPr/>
        </p:nvSpPr>
        <p:spPr>
          <a:xfrm>
            <a:off x="8258860" y="1578254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778240" y="1536192"/>
            <a:ext cx="25146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The hymn’s prayer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21040" y="1920240"/>
            <a:ext cx="2926080" cy="1252727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Weak faith is carried by the Savior’s finished work.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041648"/>
            <a:ext cx="10332720" cy="84124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2800" b="1" i="0">
                <a:solidFill>
                  <a:srgbClr val="FAF8F4"/>
                </a:solidFill>
                <a:latin typeface="Aptos"/>
              </a:rPr>
              <a:t>The Lamb is gentle toward sinners and mighty over sin.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5_so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5B402B"/>
                </a:solidFill>
                <a:latin typeface="Aptos Display"/>
              </a:rPr>
              <a:t>Movement 4: Refuge and Home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7C6A5B"/>
                </a:solidFill>
                <a:latin typeface="Aptos"/>
              </a:rPr>
              <a:t>Christ is not only help on the way; he is the destination</a:t>
            </a:r>
          </a:p>
        </p:txBody>
      </p:sp>
      <p:pic>
        <p:nvPicPr>
          <p:cNvPr id="6" name="Picture 5" descr="img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1371600"/>
            <a:ext cx="4983480" cy="397763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77240" y="1371600"/>
            <a:ext cx="4983480" cy="3977639"/>
          </a:xfrm>
          <a:prstGeom prst="rect">
            <a:avLst/>
          </a:prstGeom>
          <a:noFill/>
          <a:ln w="1524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108192" y="1389888"/>
            <a:ext cx="5349240" cy="3822191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263640" y="1554480"/>
            <a:ext cx="4983480" cy="347472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850">
                <a:solidFill>
                  <a:srgbClr val="221B19"/>
                </a:solidFill>
                <a:latin typeface="Aptos"/>
              </a:rPr>
              <a:t>• The hymn gathers longing, homelessness, and hope into Christ.</a:t>
            </a:r>
          </a:p>
          <a:p>
            <a:pPr>
              <a:spcAft>
                <a:spcPts val="500"/>
              </a:spcAft>
            </a:pPr>
            <a:r>
              <a:rPr sz="1850">
                <a:solidFill>
                  <a:srgbClr val="221B19"/>
                </a:solidFill>
                <a:latin typeface="Aptos"/>
              </a:rPr>
              <a:t>• John 6:68 gives the believer’s question: “To whom would we go?”</a:t>
            </a:r>
          </a:p>
          <a:p>
            <a:pPr>
              <a:spcAft>
                <a:spcPts val="500"/>
              </a:spcAft>
            </a:pPr>
            <a:r>
              <a:rPr sz="1850">
                <a:solidFill>
                  <a:srgbClr val="221B19"/>
                </a:solidFill>
                <a:latin typeface="Aptos"/>
              </a:rPr>
              <a:t>• Assurance rests in Christ’s sufficiency, not the believer’s inner steadiness.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5F5044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2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Theological Themes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What the hymn teaches the church to confess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333756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53388" y="1503273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36345" y="1678838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463040" y="1563624"/>
            <a:ext cx="246887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Christ alone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05840" y="1947672"/>
            <a:ext cx="288036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No other name saves.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572000" y="1417320"/>
            <a:ext cx="333756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10800000">
            <a:off x="4760366" y="1554480"/>
            <a:ext cx="263347" cy="365760"/>
          </a:xfrm>
          <a:prstGeom prst="teardrop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257800" y="1563624"/>
            <a:ext cx="246887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Lamb of God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00600" y="1947672"/>
            <a:ext cx="288036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Christ bears sin and receives worship.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366760" y="1417320"/>
            <a:ext cx="333756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Heart 15"/>
          <p:cNvSpPr/>
          <p:nvPr/>
        </p:nvSpPr>
        <p:spPr>
          <a:xfrm>
            <a:off x="8533180" y="1605686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052560" y="1563624"/>
            <a:ext cx="246887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Assurance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95360" y="1947672"/>
            <a:ext cx="288036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Security rests outside the self.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3291839"/>
            <a:ext cx="333756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entagon 19"/>
          <p:cNvSpPr/>
          <p:nvPr/>
        </p:nvSpPr>
        <p:spPr>
          <a:xfrm rot="10800000">
            <a:off x="921715" y="3450945"/>
            <a:ext cx="351129" cy="321868"/>
          </a:xfrm>
          <a:prstGeom prst="homePlate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463040" y="3438144"/>
            <a:ext cx="246887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Refuge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05840" y="3822191"/>
            <a:ext cx="288036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The weak soul has a real shelter.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0" y="3291839"/>
            <a:ext cx="333756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Heart 23"/>
          <p:cNvSpPr/>
          <p:nvPr/>
        </p:nvSpPr>
        <p:spPr>
          <a:xfrm>
            <a:off x="4738420" y="3480206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5257800" y="3438144"/>
            <a:ext cx="246887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Longing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800600" y="3822191"/>
            <a:ext cx="288036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Desire is re-centered on Christ.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8366760" y="3291839"/>
            <a:ext cx="333756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Pentagon 27"/>
          <p:cNvSpPr/>
          <p:nvPr/>
        </p:nvSpPr>
        <p:spPr>
          <a:xfrm rot="10800000">
            <a:off x="8511235" y="3450945"/>
            <a:ext cx="351129" cy="321868"/>
          </a:xfrm>
          <a:prstGeom prst="homePlate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9052560" y="3438144"/>
            <a:ext cx="2468879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Hope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95360" y="3822191"/>
            <a:ext cx="288036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The Savior is also the soul’s home.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4_so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5B402B"/>
                </a:solidFill>
                <a:latin typeface="Aptos Display"/>
              </a:rPr>
              <a:t>Literary and Musical Observations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7C6A5B"/>
                </a:solidFill>
                <a:latin typeface="Aptos"/>
              </a:rPr>
              <a:t>Brief lines, deep prayer, quiet intensity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13232" y="1335024"/>
            <a:ext cx="5650992" cy="4526280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1417320"/>
            <a:ext cx="5303520" cy="434340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750">
                <a:solidFill>
                  <a:srgbClr val="221B19"/>
                </a:solidFill>
                <a:latin typeface="Aptos"/>
              </a:rPr>
              <a:t>• The repeated “none other” pattern creates a disciplined confession of Christ alone.</a:t>
            </a:r>
          </a:p>
          <a:p>
            <a:pPr>
              <a:spcAft>
                <a:spcPts val="500"/>
              </a:spcAft>
            </a:pPr>
            <a:r>
              <a:rPr sz="1750">
                <a:solidFill>
                  <a:srgbClr val="221B19"/>
                </a:solidFill>
                <a:latin typeface="Aptos"/>
              </a:rPr>
              <a:t>• The hymn moves from poverty of spirit to Christ’s sufficiency.</a:t>
            </a:r>
          </a:p>
          <a:p>
            <a:pPr>
              <a:spcAft>
                <a:spcPts val="500"/>
              </a:spcAft>
            </a:pPr>
            <a:r>
              <a:rPr sz="1750">
                <a:solidFill>
                  <a:srgbClr val="221B19"/>
                </a:solidFill>
                <a:latin typeface="Aptos"/>
              </a:rPr>
              <a:t>• ROSSETTI’s 8.10.10.4 shape gives the final short line room to settle.</a:t>
            </a:r>
          </a:p>
          <a:p>
            <a:pPr>
              <a:spcAft>
                <a:spcPts val="500"/>
              </a:spcAft>
            </a:pPr>
            <a:r>
              <a:rPr sz="1750">
                <a:solidFill>
                  <a:srgbClr val="221B19"/>
                </a:solidFill>
                <a:latin typeface="Aptos"/>
              </a:rPr>
              <a:t>• Sing with restraint; let the prayer breathe.</a:t>
            </a:r>
          </a:p>
        </p:txBody>
      </p:sp>
      <p:pic>
        <p:nvPicPr>
          <p:cNvPr id="8" name="Picture 7" descr="img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9400" y="1417320"/>
            <a:ext cx="4526280" cy="36118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629400" y="1417320"/>
            <a:ext cx="4526280" cy="3611880"/>
          </a:xfrm>
          <a:prstGeom prst="rect">
            <a:avLst/>
          </a:prstGeom>
          <a:noFill/>
          <a:ln w="1524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5F5044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3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Pastoral and Worship Use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Where the hymn serves the church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22960" y="1417320"/>
            <a:ext cx="498348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099108" y="1503273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82065" y="1678838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508760" y="1563624"/>
            <a:ext cx="41148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Lent and Holy Week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51560" y="1947672"/>
            <a:ext cx="452628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A meditation on the Lamb who bears sin.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417320"/>
            <a:ext cx="498348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ardrop 11"/>
          <p:cNvSpPr/>
          <p:nvPr/>
        </p:nvSpPr>
        <p:spPr>
          <a:xfrm rot="10800000">
            <a:off x="6497726" y="1554480"/>
            <a:ext cx="263347" cy="365760"/>
          </a:xfrm>
          <a:prstGeom prst="teardrop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995160" y="1563624"/>
            <a:ext cx="41148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Communion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1947672"/>
            <a:ext cx="452628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A prayer of dependence before receiving grace.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3291839"/>
            <a:ext cx="498348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Heart 15"/>
          <p:cNvSpPr/>
          <p:nvPr/>
        </p:nvSpPr>
        <p:spPr>
          <a:xfrm>
            <a:off x="989380" y="3480206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508760" y="3438144"/>
            <a:ext cx="41148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Confession and Assurance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1560" y="3822191"/>
            <a:ext cx="452628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A clear turn from guilt to Christ.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291839"/>
            <a:ext cx="4983480" cy="141732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entagon 19"/>
          <p:cNvSpPr/>
          <p:nvPr/>
        </p:nvSpPr>
        <p:spPr>
          <a:xfrm rot="10800000">
            <a:off x="6453835" y="3450945"/>
            <a:ext cx="351129" cy="321868"/>
          </a:xfrm>
          <a:prstGeom prst="homePlate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995160" y="3438144"/>
            <a:ext cx="411480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Pastoral care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3822191"/>
            <a:ext cx="4526280" cy="7955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Language for low faith, grief, and spiritual weariness.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5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Teaching Questions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Move from observation to worship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60120" y="1417320"/>
            <a:ext cx="10195560" cy="4407408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What titles or images for Christ stand at the center of this hymn?</a:t>
            </a:r>
          </a:p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How do Psalm 73:25 and Acts 4:12 explain its “none other” confession?</a:t>
            </a:r>
          </a:p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What does the hymn teach about weak faith and Christ’s sufficiency?</a:t>
            </a:r>
          </a:p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How does Revelation 5 help us see the Lamb as both slain and victorious?</a:t>
            </a:r>
          </a:p>
          <a:p>
            <a:pPr>
              <a:spcAft>
                <a:spcPts val="500"/>
              </a:spcAft>
            </a:pPr>
            <a:r>
              <a:rPr sz="1800">
                <a:solidFill>
                  <a:srgbClr val="F7EEDD"/>
                </a:solidFill>
                <a:latin typeface="Aptos"/>
              </a:rPr>
              <a:t>• Where do you most need to confess Christ as refuge, hope, and home?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2_sof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FBF2E2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5B402B"/>
                </a:solidFill>
                <a:latin typeface="Aptos Display"/>
              </a:rPr>
              <a:t>Application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7C6A5B"/>
                </a:solidFill>
                <a:latin typeface="Aptos"/>
              </a:rPr>
              <a:t>Practicing Christ-centered dependence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828800"/>
            <a:ext cx="2423160" cy="2240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Heart 6"/>
          <p:cNvSpPr/>
          <p:nvPr/>
        </p:nvSpPr>
        <p:spPr>
          <a:xfrm>
            <a:off x="943660" y="2017166"/>
            <a:ext cx="307238" cy="277977"/>
          </a:xfrm>
          <a:prstGeom prst="hear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463040" y="1975104"/>
            <a:ext cx="155448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Pray honestly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359152"/>
            <a:ext cx="1965960" cy="161848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Name weakness without hiding.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657600" y="1828800"/>
            <a:ext cx="2423160" cy="2240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933748" y="1914753"/>
            <a:ext cx="87782" cy="46817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816705" y="2090318"/>
            <a:ext cx="321868" cy="87782"/>
          </a:xfrm>
          <a:prstGeom prst="rect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343400" y="1975104"/>
            <a:ext cx="155448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Reject rival hopes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886200" y="2359152"/>
            <a:ext cx="1965960" cy="161848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Ask what you trust when afraid.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537959" y="1828800"/>
            <a:ext cx="2423160" cy="2240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ardrop 15"/>
          <p:cNvSpPr/>
          <p:nvPr/>
        </p:nvSpPr>
        <p:spPr>
          <a:xfrm rot="10800000">
            <a:off x="6726326" y="1965960"/>
            <a:ext cx="263347" cy="365760"/>
          </a:xfrm>
          <a:prstGeom prst="teardrop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223759" y="1975104"/>
            <a:ext cx="155448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Return to Scripture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66559" y="2359152"/>
            <a:ext cx="1965960" cy="161848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Pray Psalm 73 and Revelation 5.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418319" y="1828800"/>
            <a:ext cx="2423160" cy="2240280"/>
          </a:xfrm>
          <a:prstGeom prst="roundRect">
            <a:avLst/>
          </a:prstGeom>
          <a:solidFill>
            <a:srgbClr val="332823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Pentagon 19"/>
          <p:cNvSpPr/>
          <p:nvPr/>
        </p:nvSpPr>
        <p:spPr>
          <a:xfrm rot="10800000">
            <a:off x="9562795" y="1987905"/>
            <a:ext cx="351129" cy="321868"/>
          </a:xfrm>
          <a:prstGeom prst="homePlate">
            <a:avLst/>
          </a:prstGeom>
          <a:solidFill>
            <a:srgbClr val="CD9D5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104119" y="1975104"/>
            <a:ext cx="1554480" cy="25603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550" b="1" i="0">
                <a:solidFill>
                  <a:srgbClr val="CD9D52"/>
                </a:solidFill>
                <a:latin typeface="Aptos"/>
              </a:rPr>
              <a:t>Come to the Table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646919" y="2359152"/>
            <a:ext cx="1965960" cy="161848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250" b="0" i="0">
                <a:solidFill>
                  <a:srgbClr val="F7EEDD"/>
                </a:solidFill>
                <a:latin typeface="Aptos"/>
              </a:rPr>
              <a:t>Receive grace with needy faith.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5F5044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4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502920" y="274320"/>
            <a:ext cx="8183879" cy="987552"/>
          </a:xfrm>
          <a:prstGeom prst="roundRect">
            <a:avLst/>
          </a:prstGeom>
          <a:solidFill>
            <a:srgbClr val="231C19"/>
          </a:solidFill>
          <a:ln w="12700">
            <a:solidFill>
              <a:srgbClr val="896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40080" y="384048"/>
            <a:ext cx="7818120" cy="566928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3000" b="1" i="0">
                <a:solidFill>
                  <a:srgbClr val="FAF8F4"/>
                </a:solidFill>
                <a:latin typeface="Aptos Display"/>
              </a:rPr>
              <a:t>Suggested Lesson Flow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32688"/>
            <a:ext cx="7635240" cy="347472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1420" b="0" i="1">
                <a:solidFill>
                  <a:srgbClr val="E1D4BE"/>
                </a:solidFill>
                <a:latin typeface="Aptos"/>
              </a:rPr>
              <a:t>Two options for church teaching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1417320"/>
            <a:ext cx="5257800" cy="4434840"/>
          </a:xfrm>
          <a:prstGeom prst="roundRect">
            <a:avLst/>
          </a:prstGeom>
          <a:solidFill>
            <a:srgbClr val="302520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691640"/>
            <a:ext cx="4434840" cy="32004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2000" b="1" i="0">
                <a:solidFill>
                  <a:srgbClr val="CD9D52"/>
                </a:solidFill>
                <a:latin typeface="Aptos"/>
              </a:rPr>
              <a:t>30-minute plan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24128" y="2148840"/>
            <a:ext cx="4526280" cy="324612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Read Psalm 73:25-26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Introduce Rossetti and the hymn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Trace the three main movements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Discuss one question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Close with prayer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172200" y="1417320"/>
            <a:ext cx="5257800" cy="4434840"/>
          </a:xfrm>
          <a:prstGeom prst="roundRect">
            <a:avLst/>
          </a:prstGeom>
          <a:solidFill>
            <a:srgbClr val="302520"/>
          </a:solidFill>
          <a:ln w="12700">
            <a:solidFill>
              <a:srgbClr val="CD9D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446520" y="1691640"/>
            <a:ext cx="4434840" cy="32004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l"/>
            <a:r>
              <a:rPr sz="2000" b="1" i="0">
                <a:solidFill>
                  <a:srgbClr val="CD9D52"/>
                </a:solidFill>
                <a:latin typeface="Aptos"/>
              </a:rPr>
              <a:t>60-minute plan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19088" y="2148840"/>
            <a:ext cx="4526280" cy="3246120"/>
          </a:xfrm>
          <a:prstGeom prst="rect">
            <a:avLst/>
          </a:prstGeom>
          <a:noFill/>
        </p:spPr>
        <p:txBody>
          <a:bodyPr wrap="square" lIns="54864" rIns="54864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Read Psalm 73, John 1, Revelation 5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Study background and tune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Walk through stanza movement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Apply to Communion and assurance</a:t>
            </a:r>
          </a:p>
          <a:p>
            <a:pPr>
              <a:spcAft>
                <a:spcPts val="500"/>
              </a:spcAft>
            </a:pPr>
            <a:r>
              <a:rPr sz="1500">
                <a:solidFill>
                  <a:srgbClr val="F7EEDD"/>
                </a:solidFill>
                <a:latin typeface="Aptos"/>
              </a:rPr>
              <a:t>• Pray for Christ-centered trust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g1_dar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1005840"/>
            <a:ext cx="10332720" cy="59436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3400" b="1" i="0">
                <a:solidFill>
                  <a:srgbClr val="FAF8F4"/>
                </a:solidFill>
                <a:latin typeface="Aptos Display"/>
              </a:rPr>
              <a:t>Closing Summary and Prayer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45920" y="1965960"/>
            <a:ext cx="8869680" cy="91440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2300" b="1" i="0">
                <a:solidFill>
                  <a:srgbClr val="F7EEDD"/>
                </a:solidFill>
                <a:latin typeface="Aptos"/>
              </a:rPr>
              <a:t>Christ is the Lamb, the saving Name, the refuge of weak faith, and the soul’s final home.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74519" y="3246120"/>
            <a:ext cx="8458200" cy="1188720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2000" b="0" i="1">
                <a:solidFill>
                  <a:srgbClr val="FAF8F4"/>
                </a:solidFill>
                <a:latin typeface="Aptos"/>
              </a:rPr>
              <a:t>Lamb of God, turn our hearts from every false refuge. Be our portion, our hope, our life, and our home. Amen.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5943600"/>
            <a:ext cx="10149840" cy="329184"/>
          </a:xfrm>
          <a:prstGeom prst="rect">
            <a:avLst/>
          </a:prstGeom>
          <a:noFill/>
        </p:spPr>
        <p:txBody>
          <a:bodyPr wrap="square" lIns="54864" rIns="54864" tIns="27432" bIns="27432" anchor="t">
            <a:spAutoFit/>
          </a:bodyPr>
          <a:lstStyle/>
          <a:p>
            <a:pPr algn="ctr"/>
            <a:r>
              <a:rPr sz="819" b="0" i="0">
                <a:solidFill>
                  <a:srgbClr val="E6E0D7"/>
                </a:solidFill>
                <a:latin typeface="Aptos"/>
              </a:rPr>
              <a:t>© HymnInfo.com. Free for personal, church, classroom, and small-group teaching use. Please do not sell, repost, or redistribute as downloadable files without permission.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19672"/>
            <a:ext cx="11201400" cy="201168"/>
          </a:xfrm>
          <a:prstGeom prst="rect">
            <a:avLst/>
          </a:prstGeom>
          <a:noFill/>
        </p:spPr>
        <p:txBody>
          <a:bodyPr wrap="none" lIns="0" rIns="0">
            <a:spAutoFit/>
          </a:bodyPr>
          <a:lstStyle/>
          <a:p>
            <a:pPr algn="ctr"/>
            <a:r>
              <a:rPr sz="800">
                <a:solidFill>
                  <a:srgbClr val="DCD7CD"/>
                </a:solidFill>
                <a:latin typeface="Aptos"/>
              </a:rPr>
              <a:t>Prepared for teaching and small group use - hymninfo.com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None Other Lamb Teaching Guide</dc:title>
  <dc:subject>Hymn study resource</dc:subject>
  <dc:creator>HymnInfo.com</dc:creator>
  <cp:keywords>hymn study, Christian worship, church teaching, HymnInfo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