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angels_assets/nativity.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60000"/>
            </a:srgbClr>
          </a:solidFill>
          <a:ln w="12700">
            <a:solidFill>
              <a:srgbClr val="000000">
                <a:alpha val="0"/>
              </a:srgbClr>
            </a:solidFill>
            <a:prstDash val="solid"/>
          </a:ln>
        </p:spPr>
      </p:sp>
      <p:sp>
        <p:nvSpPr>
          <p:cNvPr id="4" name="Text 1"/>
          <p:cNvSpPr/>
          <p:nvPr/>
        </p:nvSpPr>
        <p:spPr>
          <a:xfrm>
            <a:off x="594360" y="685800"/>
            <a:ext cx="7680960" cy="1417320"/>
          </a:xfrm>
          <a:prstGeom prst="rect">
            <a:avLst/>
          </a:prstGeom>
          <a:noFill/>
          <a:ln/>
        </p:spPr>
        <p:txBody>
          <a:bodyPr wrap="square" lIns="0" tIns="0" rIns="0" bIns="0" rtlCol="0" anchor="ctr">
            <a:normAutofit/>
          </a:bodyPr>
          <a:lstStyle/>
          <a:p>
            <a:pPr indent="0" marL="0">
              <a:buNone/>
            </a:pPr>
            <a:r>
              <a:rPr lang="en-US" sz="3900" b="1" dirty="0">
                <a:solidFill>
                  <a:srgbClr val="FFFFFF"/>
                </a:solidFill>
                <a:latin typeface="Georgia" pitchFamily="34" charset="0"/>
                <a:ea typeface="Georgia" pitchFamily="34" charset="-122"/>
                <a:cs typeface="Georgia" pitchFamily="34" charset="-120"/>
              </a:rPr>
              <a:t>Angels From the</a:t>
            </a:r>
            <a:endParaRPr lang="en-US" sz="3900" dirty="0"/>
          </a:p>
          <a:p>
            <a:pPr indent="0" marL="0">
              <a:buNone/>
            </a:pPr>
            <a:r>
              <a:rPr lang="en-US" sz="3900" b="1" dirty="0">
                <a:solidFill>
                  <a:srgbClr val="FFFFFF"/>
                </a:solidFill>
                <a:latin typeface="Georgia" pitchFamily="34" charset="0"/>
                <a:ea typeface="Georgia" pitchFamily="34" charset="-122"/>
                <a:cs typeface="Georgia" pitchFamily="34" charset="-120"/>
              </a:rPr>
              <a:t>Realms of Glory</a:t>
            </a:r>
            <a:endParaRPr lang="en-US" sz="3900" dirty="0"/>
          </a:p>
        </p:txBody>
      </p:sp>
      <p:sp>
        <p:nvSpPr>
          <p:cNvPr id="5" name="Text 2"/>
          <p:cNvSpPr/>
          <p:nvPr/>
        </p:nvSpPr>
        <p:spPr>
          <a:xfrm>
            <a:off x="640080" y="2240280"/>
            <a:ext cx="6217920" cy="320040"/>
          </a:xfrm>
          <a:prstGeom prst="rect">
            <a:avLst/>
          </a:prstGeom>
          <a:noFill/>
          <a:ln/>
        </p:spPr>
        <p:txBody>
          <a:bodyPr wrap="square" lIns="0" tIns="0" rIns="0" bIns="0" rtlCol="0" anchor="ctr"/>
          <a:lstStyle/>
          <a:p>
            <a:pPr indent="0" marL="0">
              <a:buNone/>
            </a:pPr>
            <a:r>
              <a:rPr lang="en-US" sz="1600" dirty="0">
                <a:solidFill>
                  <a:srgbClr val="F7E6C8"/>
                </a:solidFill>
                <a:latin typeface="Aptos" pitchFamily="34" charset="0"/>
                <a:ea typeface="Aptos" pitchFamily="34" charset="-122"/>
                <a:cs typeface="Aptos" pitchFamily="34" charset="-120"/>
              </a:rPr>
              <a:t>A Christmas and Epiphany hymn study</a:t>
            </a:r>
            <a:endParaRPr lang="en-US" sz="1600" dirty="0"/>
          </a:p>
        </p:txBody>
      </p:sp>
      <p:sp>
        <p:nvSpPr>
          <p:cNvPr id="6" name="Shape 3"/>
          <p:cNvSpPr/>
          <p:nvPr/>
        </p:nvSpPr>
        <p:spPr>
          <a:xfrm>
            <a:off x="658368" y="2697480"/>
            <a:ext cx="2423160" cy="0"/>
          </a:xfrm>
          <a:prstGeom prst="line">
            <a:avLst/>
          </a:prstGeom>
          <a:noFill/>
          <a:ln w="25400">
            <a:solidFill>
              <a:srgbClr val="D9A441"/>
            </a:solidFill>
            <a:prstDash val="solid"/>
          </a:ln>
        </p:spPr>
      </p:sp>
      <p:sp>
        <p:nvSpPr>
          <p:cNvPr id="7" name="Text 4"/>
          <p:cNvSpPr/>
          <p:nvPr/>
        </p:nvSpPr>
        <p:spPr>
          <a:xfrm>
            <a:off x="685800" y="2971800"/>
            <a:ext cx="6217920" cy="1097280"/>
          </a:xfrm>
          <a:prstGeom prst="rect">
            <a:avLst/>
          </a:prstGeom>
          <a:noFill/>
          <a:ln/>
        </p:spPr>
        <p:txBody>
          <a:bodyPr wrap="square" lIns="635" tIns="635" rIns="635" bIns="635" rtlCol="0" anchor="ctr">
            <a:normAutofit/>
          </a:bodyPr>
          <a:lstStyle/>
          <a:p>
            <a:pPr indent="0" marL="0">
              <a:buNone/>
            </a:pPr>
            <a:r>
              <a:rPr lang="en-US" sz="1600" dirty="0">
                <a:solidFill>
                  <a:srgbClr val="FFFFFF"/>
                </a:solidFill>
                <a:latin typeface="Aptos" pitchFamily="34" charset="0"/>
                <a:ea typeface="Aptos" pitchFamily="34" charset="-122"/>
                <a:cs typeface="Aptos" pitchFamily="34" charset="-120"/>
              </a:rPr>
              <a:t>First line: “Angels from the realms of glory”</a:t>
            </a:r>
            <a:endParaRPr lang="en-US" sz="1600" dirty="0"/>
          </a:p>
          <a:p>
            <a:pPr indent="0" marL="0">
              <a:buNone/>
            </a:pPr>
            <a:r>
              <a:rPr lang="en-US" sz="1600" dirty="0">
                <a:solidFill>
                  <a:srgbClr val="FFFFFF"/>
                </a:solidFill>
                <a:latin typeface="Aptos" pitchFamily="34" charset="0"/>
                <a:ea typeface="Aptos" pitchFamily="34" charset="-122"/>
                <a:cs typeface="Aptos" pitchFamily="34" charset="-120"/>
              </a:rPr>
              <a:t>Words: James Montgomery, 1816</a:t>
            </a:r>
            <a:endParaRPr lang="en-US" sz="1600" dirty="0"/>
          </a:p>
          <a:p>
            <a:pPr indent="0" marL="0">
              <a:buNone/>
            </a:pPr>
            <a:r>
              <a:rPr lang="en-US" sz="1600" dirty="0">
                <a:solidFill>
                  <a:srgbClr val="FFFFFF"/>
                </a:solidFill>
                <a:latin typeface="Aptos" pitchFamily="34" charset="0"/>
                <a:ea typeface="Aptos" pitchFamily="34" charset="-122"/>
                <a:cs typeface="Aptos" pitchFamily="34" charset="-120"/>
              </a:rPr>
              <a:t>Tune often used: REGENT SQUARE, Henry Thomas Smart</a:t>
            </a:r>
            <a:endParaRPr lang="en-US" sz="1600" dirty="0"/>
          </a:p>
          <a:p>
            <a:pPr indent="0" marL="0">
              <a:buNone/>
            </a:pPr>
            <a:r>
              <a:rPr lang="en-US" sz="1600" dirty="0">
                <a:solidFill>
                  <a:srgbClr val="FFFFFF"/>
                </a:solidFill>
                <a:latin typeface="Aptos" pitchFamily="34" charset="0"/>
                <a:ea typeface="Aptos" pitchFamily="34" charset="-122"/>
                <a:cs typeface="Aptos" pitchFamily="34" charset="-120"/>
              </a:rPr>
              <a:t>Primary Scripture: Luke 2:10-14</a:t>
            </a:r>
            <a:endParaRPr lang="en-US" sz="1600" dirty="0"/>
          </a:p>
        </p:txBody>
      </p:sp>
      <p:sp>
        <p:nvSpPr>
          <p:cNvPr id="8" name="Text 5"/>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Teaching Aim</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A hymn study for Christmas, Epiphany, worship planning, and congregational discipleship.</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Shape 4"/>
          <p:cNvSpPr/>
          <p:nvPr/>
        </p:nvSpPr>
        <p:spPr>
          <a:xfrm>
            <a:off x="685800" y="1508760"/>
            <a:ext cx="3383280" cy="3977640"/>
          </a:xfrm>
          <a:prstGeom prst="roundRect">
            <a:avLst>
              <a:gd name="adj" fmla="val 2162"/>
            </a:avLst>
          </a:prstGeom>
          <a:solidFill>
            <a:srgbClr val="FFFFFF">
              <a:alpha val="94000"/>
            </a:srgbClr>
          </a:solidFill>
          <a:ln w="12700">
            <a:solidFill>
              <a:srgbClr val="E5D2AF">
                <a:alpha val="80000"/>
              </a:srgbClr>
            </a:solidFill>
            <a:prstDash val="solid"/>
          </a:ln>
        </p:spPr>
      </p:sp>
      <p:sp>
        <p:nvSpPr>
          <p:cNvPr id="7" name="Shape 5"/>
          <p:cNvSpPr/>
          <p:nvPr/>
        </p:nvSpPr>
        <p:spPr>
          <a:xfrm>
            <a:off x="4434840" y="1508760"/>
            <a:ext cx="3383280" cy="3977640"/>
          </a:xfrm>
          <a:prstGeom prst="roundRect">
            <a:avLst>
              <a:gd name="adj" fmla="val 2162"/>
            </a:avLst>
          </a:prstGeom>
          <a:solidFill>
            <a:srgbClr val="FFFFFF">
              <a:alpha val="94000"/>
            </a:srgbClr>
          </a:solidFill>
          <a:ln w="12700">
            <a:solidFill>
              <a:srgbClr val="E5D2AF">
                <a:alpha val="80000"/>
              </a:srgbClr>
            </a:solidFill>
            <a:prstDash val="solid"/>
          </a:ln>
        </p:spPr>
      </p:sp>
      <p:sp>
        <p:nvSpPr>
          <p:cNvPr id="8" name="Shape 6"/>
          <p:cNvSpPr/>
          <p:nvPr/>
        </p:nvSpPr>
        <p:spPr>
          <a:xfrm>
            <a:off x="8183880" y="1508760"/>
            <a:ext cx="3383280" cy="3977640"/>
          </a:xfrm>
          <a:prstGeom prst="roundRect">
            <a:avLst>
              <a:gd name="adj" fmla="val 2162"/>
            </a:avLst>
          </a:prstGeom>
          <a:solidFill>
            <a:srgbClr val="FFFFFF">
              <a:alpha val="94000"/>
            </a:srgbClr>
          </a:solidFill>
          <a:ln w="12700">
            <a:solidFill>
              <a:srgbClr val="E5D2AF">
                <a:alpha val="80000"/>
              </a:srgbClr>
            </a:solidFill>
            <a:prstDash val="solid"/>
          </a:ln>
        </p:spPr>
      </p:sp>
      <p:sp>
        <p:nvSpPr>
          <p:cNvPr id="9" name="Text 7"/>
          <p:cNvSpPr/>
          <p:nvPr/>
        </p:nvSpPr>
        <p:spPr>
          <a:xfrm>
            <a:off x="914400" y="1783080"/>
            <a:ext cx="2834640" cy="320040"/>
          </a:xfrm>
          <a:prstGeom prst="rect">
            <a:avLst/>
          </a:prstGeom>
          <a:noFill/>
          <a:ln/>
        </p:spPr>
        <p:txBody>
          <a:bodyPr wrap="square" lIns="0" tIns="0" rIns="0" bIns="0" rtlCol="0" anchor="ctr"/>
          <a:lstStyle/>
          <a:p>
            <a:pPr indent="0" marL="0">
              <a:buNone/>
            </a:pPr>
            <a:r>
              <a:rPr lang="en-US" sz="2300" b="1" dirty="0">
                <a:solidFill>
                  <a:srgbClr val="10243A"/>
                </a:solidFill>
                <a:latin typeface="Georgia" pitchFamily="34" charset="0"/>
                <a:ea typeface="Georgia" pitchFamily="34" charset="-122"/>
                <a:cs typeface="Georgia" pitchFamily="34" charset="-120"/>
              </a:rPr>
              <a:t>Understand</a:t>
            </a:r>
            <a:endParaRPr lang="en-US" sz="2300" dirty="0"/>
          </a:p>
        </p:txBody>
      </p:sp>
      <p:sp>
        <p:nvSpPr>
          <p:cNvPr id="10" name="Text 8"/>
          <p:cNvSpPr/>
          <p:nvPr/>
        </p:nvSpPr>
        <p:spPr>
          <a:xfrm>
            <a:off x="4663440" y="1783080"/>
            <a:ext cx="2834640" cy="320040"/>
          </a:xfrm>
          <a:prstGeom prst="rect">
            <a:avLst/>
          </a:prstGeom>
          <a:noFill/>
          <a:ln/>
        </p:spPr>
        <p:txBody>
          <a:bodyPr wrap="square" lIns="0" tIns="0" rIns="0" bIns="0" rtlCol="0" anchor="ctr"/>
          <a:lstStyle/>
          <a:p>
            <a:pPr indent="0" marL="0">
              <a:buNone/>
            </a:pPr>
            <a:r>
              <a:rPr lang="en-US" sz="2300" b="1" dirty="0">
                <a:solidFill>
                  <a:srgbClr val="10243A"/>
                </a:solidFill>
                <a:latin typeface="Georgia" pitchFamily="34" charset="0"/>
                <a:ea typeface="Georgia" pitchFamily="34" charset="-122"/>
                <a:cs typeface="Georgia" pitchFamily="34" charset="-120"/>
              </a:rPr>
              <a:t>Feel</a:t>
            </a:r>
            <a:endParaRPr lang="en-US" sz="2300" dirty="0"/>
          </a:p>
        </p:txBody>
      </p:sp>
      <p:sp>
        <p:nvSpPr>
          <p:cNvPr id="11" name="Text 9"/>
          <p:cNvSpPr/>
          <p:nvPr/>
        </p:nvSpPr>
        <p:spPr>
          <a:xfrm>
            <a:off x="8412480" y="1783080"/>
            <a:ext cx="2834640" cy="320040"/>
          </a:xfrm>
          <a:prstGeom prst="rect">
            <a:avLst/>
          </a:prstGeom>
          <a:noFill/>
          <a:ln/>
        </p:spPr>
        <p:txBody>
          <a:bodyPr wrap="square" lIns="0" tIns="0" rIns="0" bIns="0" rtlCol="0" anchor="ctr"/>
          <a:lstStyle/>
          <a:p>
            <a:pPr indent="0" marL="0">
              <a:buNone/>
            </a:pPr>
            <a:r>
              <a:rPr lang="en-US" sz="2300" b="1" dirty="0">
                <a:solidFill>
                  <a:srgbClr val="10243A"/>
                </a:solidFill>
                <a:latin typeface="Georgia" pitchFamily="34" charset="0"/>
                <a:ea typeface="Georgia" pitchFamily="34" charset="-122"/>
                <a:cs typeface="Georgia" pitchFamily="34" charset="-120"/>
              </a:rPr>
              <a:t>Practice</a:t>
            </a:r>
            <a:endParaRPr lang="en-US" sz="2300" dirty="0"/>
          </a:p>
        </p:txBody>
      </p:sp>
      <p:sp>
        <p:nvSpPr>
          <p:cNvPr id="12" name="Text 10"/>
          <p:cNvSpPr/>
          <p:nvPr/>
        </p:nvSpPr>
        <p:spPr>
          <a:xfrm>
            <a:off x="914400" y="2331720"/>
            <a:ext cx="2834640" cy="2468880"/>
          </a:xfrm>
          <a:prstGeom prst="rect">
            <a:avLst/>
          </a:prstGeom>
          <a:noFill/>
          <a:ln/>
        </p:spPr>
        <p:txBody>
          <a:bodyPr wrap="square" lIns="635" tIns="635" rIns="635" bIns="635" rtlCol="0" anchor="ctr">
            <a:normAutofit/>
          </a:bodyPr>
          <a:lstStyle/>
          <a:p>
            <a:r>
              <a:rPr lang="en-US" sz="1500" dirty="0">
                <a:solidFill>
                  <a:srgbClr val="182230"/>
                </a:solidFill>
                <a:latin typeface="Aptos" pitchFamily="34" charset="0"/>
                <a:ea typeface="Aptos" pitchFamily="34" charset="-122"/>
                <a:cs typeface="Aptos" pitchFamily="34" charset="-120"/>
              </a:rPr>
              <a:t>the Nativity as revelation of divine glory</a:t>
            </a:r>
            <a:endParaRPr lang="en-US" sz="1500" dirty="0"/>
          </a:p>
          <a:p>
            <a:r>
              <a:rPr lang="en-US" sz="1500" dirty="0">
                <a:solidFill>
                  <a:srgbClr val="182230"/>
                </a:solidFill>
                <a:latin typeface="Aptos" pitchFamily="34" charset="0"/>
                <a:ea typeface="Aptos" pitchFamily="34" charset="-122"/>
                <a:cs typeface="Aptos" pitchFamily="34" charset="-120"/>
              </a:rPr>
              <a:t>the hymn’s movement from proclamation to adoration</a:t>
            </a:r>
            <a:endParaRPr lang="en-US" sz="1500" dirty="0"/>
          </a:p>
          <a:p>
            <a:r>
              <a:rPr lang="en-US" sz="1500" dirty="0">
                <a:solidFill>
                  <a:srgbClr val="182230"/>
                </a:solidFill>
                <a:latin typeface="Aptos" pitchFamily="34" charset="0"/>
                <a:ea typeface="Aptos" pitchFamily="34" charset="-122"/>
                <a:cs typeface="Aptos" pitchFamily="34" charset="-120"/>
              </a:rPr>
              <a:t>how Christmas and Epiphany belong together</a:t>
            </a:r>
            <a:endParaRPr lang="en-US" sz="1500" dirty="0"/>
          </a:p>
        </p:txBody>
      </p:sp>
      <p:sp>
        <p:nvSpPr>
          <p:cNvPr id="13" name="Text 11"/>
          <p:cNvSpPr/>
          <p:nvPr/>
        </p:nvSpPr>
        <p:spPr>
          <a:xfrm>
            <a:off x="4663440" y="2331720"/>
            <a:ext cx="2834640" cy="2468880"/>
          </a:xfrm>
          <a:prstGeom prst="rect">
            <a:avLst/>
          </a:prstGeom>
          <a:noFill/>
          <a:ln/>
        </p:spPr>
        <p:txBody>
          <a:bodyPr wrap="square" lIns="635" tIns="635" rIns="635" bIns="635" rtlCol="0" anchor="ctr">
            <a:normAutofit/>
          </a:bodyPr>
          <a:lstStyle/>
          <a:p>
            <a:r>
              <a:rPr lang="en-US" sz="1500" dirty="0">
                <a:solidFill>
                  <a:srgbClr val="182230"/>
                </a:solidFill>
                <a:latin typeface="Aptos" pitchFamily="34" charset="0"/>
                <a:ea typeface="Aptos" pitchFamily="34" charset="-122"/>
                <a:cs typeface="Aptos" pitchFamily="34" charset="-120"/>
              </a:rPr>
              <a:t>awe before the incarnate Christ</a:t>
            </a:r>
            <a:endParaRPr lang="en-US" sz="1500" dirty="0"/>
          </a:p>
          <a:p>
            <a:r>
              <a:rPr lang="en-US" sz="1500" dirty="0">
                <a:solidFill>
                  <a:srgbClr val="182230"/>
                </a:solidFill>
                <a:latin typeface="Aptos" pitchFamily="34" charset="0"/>
                <a:ea typeface="Aptos" pitchFamily="34" charset="-122"/>
                <a:cs typeface="Aptos" pitchFamily="34" charset="-120"/>
              </a:rPr>
              <a:t>joy in good news for all people</a:t>
            </a:r>
            <a:endParaRPr lang="en-US" sz="1500" dirty="0"/>
          </a:p>
          <a:p>
            <a:r>
              <a:rPr lang="en-US" sz="1500" dirty="0">
                <a:solidFill>
                  <a:srgbClr val="182230"/>
                </a:solidFill>
                <a:latin typeface="Aptos" pitchFamily="34" charset="0"/>
                <a:ea typeface="Aptos" pitchFamily="34" charset="-122"/>
                <a:cs typeface="Aptos" pitchFamily="34" charset="-120"/>
              </a:rPr>
              <a:t>confidence that Jesus is worthy of worship</a:t>
            </a:r>
            <a:endParaRPr lang="en-US" sz="1500" dirty="0"/>
          </a:p>
        </p:txBody>
      </p:sp>
      <p:sp>
        <p:nvSpPr>
          <p:cNvPr id="14" name="Text 12"/>
          <p:cNvSpPr/>
          <p:nvPr/>
        </p:nvSpPr>
        <p:spPr>
          <a:xfrm>
            <a:off x="8412480" y="2331720"/>
            <a:ext cx="2834640" cy="2468880"/>
          </a:xfrm>
          <a:prstGeom prst="rect">
            <a:avLst/>
          </a:prstGeom>
          <a:noFill/>
          <a:ln/>
        </p:spPr>
        <p:txBody>
          <a:bodyPr wrap="square" lIns="635" tIns="635" rIns="635" bIns="635" rtlCol="0" anchor="ctr">
            <a:normAutofit/>
          </a:bodyPr>
          <a:lstStyle/>
          <a:p>
            <a:r>
              <a:rPr lang="en-US" sz="1500" dirty="0">
                <a:solidFill>
                  <a:srgbClr val="182230"/>
                </a:solidFill>
                <a:latin typeface="Aptos" pitchFamily="34" charset="0"/>
                <a:ea typeface="Aptos" pitchFamily="34" charset="-122"/>
                <a:cs typeface="Aptos" pitchFamily="34" charset="-120"/>
              </a:rPr>
              <a:t>sing Christmas as worship, not nostalgia</a:t>
            </a:r>
            <a:endParaRPr lang="en-US" sz="1500" dirty="0"/>
          </a:p>
          <a:p>
            <a:r>
              <a:rPr lang="en-US" sz="1500" dirty="0">
                <a:solidFill>
                  <a:srgbClr val="182230"/>
                </a:solidFill>
                <a:latin typeface="Aptos" pitchFamily="34" charset="0"/>
                <a:ea typeface="Aptos" pitchFamily="34" charset="-122"/>
                <a:cs typeface="Aptos" pitchFamily="34" charset="-120"/>
              </a:rPr>
              <a:t>connect Scripture and song in teaching</a:t>
            </a:r>
            <a:endParaRPr lang="en-US" sz="1500" dirty="0"/>
          </a:p>
          <a:p>
            <a:r>
              <a:rPr lang="en-US" sz="1500" dirty="0">
                <a:solidFill>
                  <a:srgbClr val="182230"/>
                </a:solidFill>
                <a:latin typeface="Aptos" pitchFamily="34" charset="0"/>
                <a:ea typeface="Aptos" pitchFamily="34" charset="-122"/>
                <a:cs typeface="Aptos" pitchFamily="34" charset="-120"/>
              </a:rPr>
              <a:t>respond with witness and reverent praise</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Hymn Identity</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Key facts for teaching and worship planning.</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Shape 4"/>
          <p:cNvSpPr/>
          <p:nvPr/>
        </p:nvSpPr>
        <p:spPr>
          <a:xfrm>
            <a:off x="685800" y="1508760"/>
            <a:ext cx="5440680" cy="4160520"/>
          </a:xfrm>
          <a:prstGeom prst="roundRect">
            <a:avLst>
              <a:gd name="adj" fmla="val 1758"/>
            </a:avLst>
          </a:prstGeom>
          <a:solidFill>
            <a:srgbClr val="FFFFFF">
              <a:alpha val="94000"/>
            </a:srgbClr>
          </a:solidFill>
          <a:ln w="12700">
            <a:solidFill>
              <a:srgbClr val="E5D2AF">
                <a:alpha val="80000"/>
              </a:srgbClr>
            </a:solidFill>
            <a:prstDash val="solid"/>
          </a:ln>
        </p:spPr>
      </p:sp>
      <p:sp>
        <p:nvSpPr>
          <p:cNvPr id="7" name="Shape 5"/>
          <p:cNvSpPr/>
          <p:nvPr/>
        </p:nvSpPr>
        <p:spPr>
          <a:xfrm>
            <a:off x="6446520" y="1508760"/>
            <a:ext cx="5074920" cy="4160520"/>
          </a:xfrm>
          <a:prstGeom prst="roundRect">
            <a:avLst>
              <a:gd name="adj" fmla="val 1758"/>
            </a:avLst>
          </a:prstGeom>
          <a:solidFill>
            <a:srgbClr val="FFFFFF">
              <a:alpha val="94000"/>
            </a:srgbClr>
          </a:solidFill>
          <a:ln w="12700">
            <a:solidFill>
              <a:srgbClr val="E5D2AF">
                <a:alpha val="80000"/>
              </a:srgbClr>
            </a:solidFill>
            <a:prstDash val="solid"/>
          </a:ln>
        </p:spPr>
      </p:sp>
      <p:sp>
        <p:nvSpPr>
          <p:cNvPr id="8" name="Text 6"/>
          <p:cNvSpPr/>
          <p:nvPr/>
        </p:nvSpPr>
        <p:spPr>
          <a:xfrm>
            <a:off x="960120" y="1783080"/>
            <a:ext cx="4480560" cy="320040"/>
          </a:xfrm>
          <a:prstGeom prst="rect">
            <a:avLst/>
          </a:prstGeom>
          <a:noFill/>
          <a:ln/>
        </p:spPr>
        <p:txBody>
          <a:bodyPr wrap="square" lIns="0" tIns="0" rIns="0" bIns="0" rtlCol="0" anchor="ctr"/>
          <a:lstStyle/>
          <a:p>
            <a:pPr indent="0" marL="0">
              <a:buNone/>
            </a:pPr>
            <a:r>
              <a:rPr lang="en-US" sz="2200" b="1" dirty="0">
                <a:solidFill>
                  <a:srgbClr val="10243A"/>
                </a:solidFill>
                <a:latin typeface="Georgia" pitchFamily="34" charset="0"/>
                <a:ea typeface="Georgia" pitchFamily="34" charset="-122"/>
                <a:cs typeface="Georgia" pitchFamily="34" charset="-120"/>
              </a:rPr>
              <a:t>Text</a:t>
            </a:r>
            <a:endParaRPr lang="en-US" sz="2200" dirty="0"/>
          </a:p>
        </p:txBody>
      </p:sp>
      <p:sp>
        <p:nvSpPr>
          <p:cNvPr id="9" name="Text 7"/>
          <p:cNvSpPr/>
          <p:nvPr/>
        </p:nvSpPr>
        <p:spPr>
          <a:xfrm>
            <a:off x="960120" y="2267712"/>
            <a:ext cx="4663440" cy="2560320"/>
          </a:xfrm>
          <a:prstGeom prst="rect">
            <a:avLst/>
          </a:prstGeom>
          <a:noFill/>
          <a:ln/>
        </p:spPr>
        <p:txBody>
          <a:bodyPr wrap="square" lIns="635" tIns="635" rIns="635" bIns="635" rtlCol="0" anchor="ctr">
            <a:normAutofit/>
          </a:bodyPr>
          <a:lstStyle/>
          <a:p>
            <a:r>
              <a:rPr lang="en-US" sz="1550" dirty="0">
                <a:solidFill>
                  <a:srgbClr val="182230"/>
                </a:solidFill>
                <a:latin typeface="Aptos" pitchFamily="34" charset="0"/>
                <a:ea typeface="Aptos" pitchFamily="34" charset="-122"/>
                <a:cs typeface="Aptos" pitchFamily="34" charset="-120"/>
              </a:rPr>
              <a:t>Title: Angels From the Realms of Glory</a:t>
            </a:r>
            <a:endParaRPr lang="en-US" sz="1550" dirty="0"/>
          </a:p>
          <a:p>
            <a:r>
              <a:rPr lang="en-US" sz="1550" dirty="0">
                <a:solidFill>
                  <a:srgbClr val="182230"/>
                </a:solidFill>
                <a:latin typeface="Aptos" pitchFamily="34" charset="0"/>
                <a:ea typeface="Aptos" pitchFamily="34" charset="-122"/>
                <a:cs typeface="Aptos" pitchFamily="34" charset="-120"/>
              </a:rPr>
              <a:t>First printed in 1816</a:t>
            </a:r>
            <a:endParaRPr lang="en-US" sz="1550" dirty="0"/>
          </a:p>
          <a:p>
            <a:r>
              <a:rPr lang="en-US" sz="1550" dirty="0">
                <a:solidFill>
                  <a:srgbClr val="182230"/>
                </a:solidFill>
                <a:latin typeface="Aptos" pitchFamily="34" charset="0"/>
                <a:ea typeface="Aptos" pitchFamily="34" charset="-122"/>
                <a:cs typeface="Aptos" pitchFamily="34" charset="-120"/>
              </a:rPr>
              <a:t>Author: James Montgomery</a:t>
            </a:r>
            <a:endParaRPr lang="en-US" sz="1550" dirty="0"/>
          </a:p>
          <a:p>
            <a:r>
              <a:rPr lang="en-US" sz="1550" dirty="0">
                <a:solidFill>
                  <a:srgbClr val="182230"/>
                </a:solidFill>
                <a:latin typeface="Aptos" pitchFamily="34" charset="0"/>
                <a:ea typeface="Aptos" pitchFamily="34" charset="-122"/>
                <a:cs typeface="Aptos" pitchFamily="34" charset="-120"/>
              </a:rPr>
              <a:t>Early title: The Nativity</a:t>
            </a:r>
            <a:endParaRPr lang="en-US" sz="1550" dirty="0"/>
          </a:p>
          <a:p>
            <a:r>
              <a:rPr lang="en-US" sz="1550" dirty="0">
                <a:solidFill>
                  <a:srgbClr val="182230"/>
                </a:solidFill>
                <a:latin typeface="Aptos" pitchFamily="34" charset="0"/>
                <a:ea typeface="Aptos" pitchFamily="34" charset="-122"/>
                <a:cs typeface="Aptos" pitchFamily="34" charset="-120"/>
              </a:rPr>
              <a:t>Later title: Good Tidings of Great Joy to All People</a:t>
            </a:r>
            <a:endParaRPr lang="en-US" sz="1550" dirty="0"/>
          </a:p>
        </p:txBody>
      </p:sp>
      <p:sp>
        <p:nvSpPr>
          <p:cNvPr id="10" name="Text 8"/>
          <p:cNvSpPr/>
          <p:nvPr/>
        </p:nvSpPr>
        <p:spPr>
          <a:xfrm>
            <a:off x="6720840" y="1783080"/>
            <a:ext cx="4480560" cy="320040"/>
          </a:xfrm>
          <a:prstGeom prst="rect">
            <a:avLst/>
          </a:prstGeom>
          <a:noFill/>
          <a:ln/>
        </p:spPr>
        <p:txBody>
          <a:bodyPr wrap="square" lIns="0" tIns="0" rIns="0" bIns="0" rtlCol="0" anchor="ctr"/>
          <a:lstStyle/>
          <a:p>
            <a:pPr indent="0" marL="0">
              <a:buNone/>
            </a:pPr>
            <a:r>
              <a:rPr lang="en-US" sz="2200" b="1" dirty="0">
                <a:solidFill>
                  <a:srgbClr val="10243A"/>
                </a:solidFill>
                <a:latin typeface="Georgia" pitchFamily="34" charset="0"/>
                <a:ea typeface="Georgia" pitchFamily="34" charset="-122"/>
                <a:cs typeface="Georgia" pitchFamily="34" charset="-120"/>
              </a:rPr>
              <a:t>Tune and Use</a:t>
            </a:r>
            <a:endParaRPr lang="en-US" sz="2200" dirty="0"/>
          </a:p>
        </p:txBody>
      </p:sp>
      <p:sp>
        <p:nvSpPr>
          <p:cNvPr id="11" name="Text 9"/>
          <p:cNvSpPr/>
          <p:nvPr/>
        </p:nvSpPr>
        <p:spPr>
          <a:xfrm>
            <a:off x="6720840" y="2267712"/>
            <a:ext cx="4389120" cy="2560320"/>
          </a:xfrm>
          <a:prstGeom prst="rect">
            <a:avLst/>
          </a:prstGeom>
          <a:noFill/>
          <a:ln/>
        </p:spPr>
        <p:txBody>
          <a:bodyPr wrap="square" lIns="635" tIns="635" rIns="635" bIns="635" rtlCol="0" anchor="ctr">
            <a:normAutofit/>
          </a:bodyPr>
          <a:lstStyle/>
          <a:p>
            <a:r>
              <a:rPr lang="en-US" sz="1550" dirty="0">
                <a:solidFill>
                  <a:srgbClr val="182230"/>
                </a:solidFill>
                <a:latin typeface="Aptos" pitchFamily="34" charset="0"/>
                <a:ea typeface="Aptos" pitchFamily="34" charset="-122"/>
                <a:cs typeface="Aptos" pitchFamily="34" charset="-120"/>
              </a:rPr>
              <a:t>Common tune: REGENT SQUARE</a:t>
            </a:r>
            <a:endParaRPr lang="en-US" sz="1550" dirty="0"/>
          </a:p>
          <a:p>
            <a:r>
              <a:rPr lang="en-US" sz="1550" dirty="0">
                <a:solidFill>
                  <a:srgbClr val="182230"/>
                </a:solidFill>
                <a:latin typeface="Aptos" pitchFamily="34" charset="0"/>
                <a:ea typeface="Aptos" pitchFamily="34" charset="-122"/>
                <a:cs typeface="Aptos" pitchFamily="34" charset="-120"/>
              </a:rPr>
              <a:t>Composer: Henry Thomas Smart</a:t>
            </a:r>
            <a:endParaRPr lang="en-US" sz="1550" dirty="0"/>
          </a:p>
          <a:p>
            <a:r>
              <a:rPr lang="en-US" sz="1550" dirty="0">
                <a:solidFill>
                  <a:srgbClr val="182230"/>
                </a:solidFill>
                <a:latin typeface="Aptos" pitchFamily="34" charset="0"/>
                <a:ea typeface="Aptos" pitchFamily="34" charset="-122"/>
                <a:cs typeface="Aptos" pitchFamily="34" charset="-120"/>
              </a:rPr>
              <a:t>Meter commonly indexed as 8.7.8.7.8.7</a:t>
            </a:r>
            <a:endParaRPr lang="en-US" sz="1550" dirty="0"/>
          </a:p>
          <a:p>
            <a:r>
              <a:rPr lang="en-US" sz="1550" dirty="0">
                <a:solidFill>
                  <a:srgbClr val="182230"/>
                </a:solidFill>
                <a:latin typeface="Aptos" pitchFamily="34" charset="0"/>
                <a:ea typeface="Aptos" pitchFamily="34" charset="-122"/>
                <a:cs typeface="Aptos" pitchFamily="34" charset="-120"/>
              </a:rPr>
              <a:t>Strong festival character</a:t>
            </a:r>
            <a:endParaRPr lang="en-US" sz="1550" dirty="0"/>
          </a:p>
          <a:p>
            <a:r>
              <a:rPr lang="en-US" sz="1550" dirty="0">
                <a:solidFill>
                  <a:srgbClr val="182230"/>
                </a:solidFill>
                <a:latin typeface="Aptos" pitchFamily="34" charset="0"/>
                <a:ea typeface="Aptos" pitchFamily="34" charset="-122"/>
                <a:cs typeface="Aptos" pitchFamily="34" charset="-120"/>
              </a:rPr>
              <a:t>Useful for Christmas and Epiphany</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nt/data/angels_assets/hymnal.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w="12700">
            <a:solidFill>
              <a:srgbClr val="000000">
                <a:alpha val="0"/>
              </a:srgbClr>
            </a:solidFill>
            <a:prstDash val="solid"/>
          </a:ln>
        </p:spPr>
      </p:sp>
      <p:sp>
        <p:nvSpPr>
          <p:cNvPr id="4" name="Text 1"/>
          <p:cNvSpPr/>
          <p:nvPr/>
        </p:nvSpPr>
        <p:spPr>
          <a:xfrm>
            <a:off x="685800" y="594360"/>
            <a:ext cx="8686800" cy="594360"/>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Georgia" pitchFamily="34" charset="0"/>
                <a:ea typeface="Georgia" pitchFamily="34" charset="-122"/>
                <a:cs typeface="Georgia" pitchFamily="34" charset="-120"/>
              </a:rPr>
              <a:t>Historical Background</a:t>
            </a:r>
            <a:endParaRPr lang="en-US" sz="3400" dirty="0"/>
          </a:p>
        </p:txBody>
      </p:sp>
      <p:sp>
        <p:nvSpPr>
          <p:cNvPr id="5" name="Text 2"/>
          <p:cNvSpPr/>
          <p:nvPr/>
        </p:nvSpPr>
        <p:spPr>
          <a:xfrm>
            <a:off x="713232" y="1261872"/>
            <a:ext cx="7955280" cy="274320"/>
          </a:xfrm>
          <a:prstGeom prst="rect">
            <a:avLst/>
          </a:prstGeom>
          <a:noFill/>
          <a:ln/>
        </p:spPr>
        <p:txBody>
          <a:bodyPr wrap="square" lIns="0" tIns="0" rIns="0" bIns="0" rtlCol="0" anchor="ctr">
            <a:normAutofit/>
          </a:bodyPr>
          <a:lstStyle/>
          <a:p>
            <a:pPr indent="0" marL="0">
              <a:buNone/>
            </a:pPr>
            <a:r>
              <a:rPr lang="en-US" sz="1350" dirty="0">
                <a:solidFill>
                  <a:srgbClr val="F7E6C8"/>
                </a:solidFill>
                <a:latin typeface="Aptos" pitchFamily="34" charset="0"/>
                <a:ea typeface="Aptos" pitchFamily="34" charset="-122"/>
                <a:cs typeface="Aptos" pitchFamily="34" charset="-120"/>
              </a:rPr>
              <a:t>James Montgomery and the rise of a Christmas hymn.</a:t>
            </a:r>
            <a:endParaRPr lang="en-US" sz="1350" dirty="0"/>
          </a:p>
        </p:txBody>
      </p:sp>
      <p:sp>
        <p:nvSpPr>
          <p:cNvPr id="6"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
        <p:nvSpPr>
          <p:cNvPr id="7" name="Shape 4"/>
          <p:cNvSpPr/>
          <p:nvPr/>
        </p:nvSpPr>
        <p:spPr>
          <a:xfrm>
            <a:off x="685800" y="1874520"/>
            <a:ext cx="5166360" cy="3429000"/>
          </a:xfrm>
          <a:prstGeom prst="roundRect">
            <a:avLst>
              <a:gd name="adj" fmla="val 2133"/>
            </a:avLst>
          </a:prstGeom>
          <a:solidFill>
            <a:srgbClr val="FFFFFF">
              <a:alpha val="90000"/>
            </a:srgbClr>
          </a:solidFill>
          <a:ln w="12700">
            <a:solidFill>
              <a:srgbClr val="E5D2AF">
                <a:alpha val="80000"/>
              </a:srgbClr>
            </a:solidFill>
            <a:prstDash val="solid"/>
          </a:ln>
        </p:spPr>
      </p:sp>
      <p:sp>
        <p:nvSpPr>
          <p:cNvPr id="8" name="Text 5"/>
          <p:cNvSpPr/>
          <p:nvPr/>
        </p:nvSpPr>
        <p:spPr>
          <a:xfrm>
            <a:off x="960120" y="2148840"/>
            <a:ext cx="4617720" cy="2560320"/>
          </a:xfrm>
          <a:prstGeom prst="rect">
            <a:avLst/>
          </a:prstGeom>
          <a:noFill/>
          <a:ln/>
        </p:spPr>
        <p:txBody>
          <a:bodyPr wrap="square" lIns="635" tIns="635" rIns="635" bIns="635" rtlCol="0" anchor="ctr">
            <a:normAutofit/>
          </a:bodyPr>
          <a:lstStyle/>
          <a:p>
            <a:r>
              <a:rPr lang="en-US" sz="1550" dirty="0">
                <a:solidFill>
                  <a:srgbClr val="182230"/>
                </a:solidFill>
                <a:latin typeface="Aptos" pitchFamily="34" charset="0"/>
                <a:ea typeface="Aptos" pitchFamily="34" charset="-122"/>
                <a:cs typeface="Aptos" pitchFamily="34" charset="-120"/>
              </a:rPr>
              <a:t>Montgomery was a Scottish-born Moravian poet, hymn writer, and newspaper editor in Sheffield.</a:t>
            </a:r>
            <a:endParaRPr lang="en-US" sz="1550" dirty="0"/>
          </a:p>
          <a:p>
            <a:r>
              <a:rPr lang="en-US" sz="1550" dirty="0">
                <a:solidFill>
                  <a:srgbClr val="182230"/>
                </a:solidFill>
                <a:latin typeface="Aptos" pitchFamily="34" charset="0"/>
                <a:ea typeface="Aptos" pitchFamily="34" charset="-122"/>
                <a:cs typeface="Aptos" pitchFamily="34" charset="-120"/>
              </a:rPr>
              <a:t>The text was first printed on Christmas Eve, 1816, in the Sheffield Iris.</a:t>
            </a:r>
            <a:endParaRPr lang="en-US" sz="1550" dirty="0"/>
          </a:p>
          <a:p>
            <a:r>
              <a:rPr lang="en-US" sz="1550" dirty="0">
                <a:solidFill>
                  <a:srgbClr val="182230"/>
                </a:solidFill>
                <a:latin typeface="Aptos" pitchFamily="34" charset="0"/>
                <a:ea typeface="Aptos" pitchFamily="34" charset="-122"/>
                <a:cs typeface="Aptos" pitchFamily="34" charset="-120"/>
              </a:rPr>
              <a:t>Early hymnals soon carried the hymn into public worship.</a:t>
            </a:r>
            <a:endParaRPr lang="en-US" sz="1550" dirty="0"/>
          </a:p>
          <a:p>
            <a:r>
              <a:rPr lang="en-US" sz="1550" dirty="0">
                <a:solidFill>
                  <a:srgbClr val="182230"/>
                </a:solidFill>
                <a:latin typeface="Aptos" pitchFamily="34" charset="0"/>
                <a:ea typeface="Aptos" pitchFamily="34" charset="-122"/>
                <a:cs typeface="Aptos" pitchFamily="34" charset="-120"/>
              </a:rPr>
              <a:t>The later REGENT SQUARE pairing gave the hymn a confident festival sound.</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angels_assets/glory.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6000"/>
            </a:srgbClr>
          </a:solidFill>
          <a:ln w="12700">
            <a:solidFill>
              <a:srgbClr val="000000">
                <a:alpha val="0"/>
              </a:srgbClr>
            </a:solidFill>
            <a:prstDash val="solid"/>
          </a:ln>
        </p:spPr>
      </p:sp>
      <p:sp>
        <p:nvSpPr>
          <p:cNvPr id="4" name="Text 1"/>
          <p:cNvSpPr/>
          <p:nvPr/>
        </p:nvSpPr>
        <p:spPr>
          <a:xfrm>
            <a:off x="685800" y="594360"/>
            <a:ext cx="8686800" cy="594360"/>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Georgia" pitchFamily="34" charset="0"/>
                <a:ea typeface="Georgia" pitchFamily="34" charset="-122"/>
                <a:cs typeface="Georgia" pitchFamily="34" charset="-120"/>
              </a:rPr>
              <a:t>Christmas as Revelation</a:t>
            </a:r>
            <a:endParaRPr lang="en-US" sz="3400" dirty="0"/>
          </a:p>
        </p:txBody>
      </p:sp>
      <p:sp>
        <p:nvSpPr>
          <p:cNvPr id="5" name="Text 2"/>
          <p:cNvSpPr/>
          <p:nvPr/>
        </p:nvSpPr>
        <p:spPr>
          <a:xfrm>
            <a:off x="713232" y="1261872"/>
            <a:ext cx="7955280" cy="274320"/>
          </a:xfrm>
          <a:prstGeom prst="rect">
            <a:avLst/>
          </a:prstGeom>
          <a:noFill/>
          <a:ln/>
        </p:spPr>
        <p:txBody>
          <a:bodyPr wrap="square" lIns="0" tIns="0" rIns="0" bIns="0" rtlCol="0" anchor="ctr">
            <a:normAutofit/>
          </a:bodyPr>
          <a:lstStyle/>
          <a:p>
            <a:pPr indent="0" marL="0">
              <a:buNone/>
            </a:pPr>
            <a:r>
              <a:rPr lang="en-US" sz="1350" dirty="0">
                <a:solidFill>
                  <a:srgbClr val="F7E6C8"/>
                </a:solidFill>
                <a:latin typeface="Aptos" pitchFamily="34" charset="0"/>
                <a:ea typeface="Aptos" pitchFamily="34" charset="-122"/>
                <a:cs typeface="Aptos" pitchFamily="34" charset="-120"/>
              </a:rPr>
              <a:t>The hymn treats Bethlehem as the appearing of divine glory.</a:t>
            </a:r>
            <a:endParaRPr lang="en-US" sz="1350" dirty="0"/>
          </a:p>
        </p:txBody>
      </p:sp>
      <p:sp>
        <p:nvSpPr>
          <p:cNvPr id="6"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
        <p:nvSpPr>
          <p:cNvPr id="7" name="Shape 4"/>
          <p:cNvSpPr/>
          <p:nvPr/>
        </p:nvSpPr>
        <p:spPr>
          <a:xfrm>
            <a:off x="777240" y="1828800"/>
            <a:ext cx="5394960" cy="3474720"/>
          </a:xfrm>
          <a:prstGeom prst="roundRect">
            <a:avLst>
              <a:gd name="adj" fmla="val 2105"/>
            </a:avLst>
          </a:prstGeom>
          <a:solidFill>
            <a:srgbClr val="FFFFFF">
              <a:alpha val="88000"/>
            </a:srgbClr>
          </a:solidFill>
          <a:ln w="12700">
            <a:solidFill>
              <a:srgbClr val="E5D2AF">
                <a:alpha val="80000"/>
              </a:srgbClr>
            </a:solidFill>
            <a:prstDash val="solid"/>
          </a:ln>
        </p:spPr>
      </p:sp>
      <p:sp>
        <p:nvSpPr>
          <p:cNvPr id="8" name="Text 5"/>
          <p:cNvSpPr/>
          <p:nvPr/>
        </p:nvSpPr>
        <p:spPr>
          <a:xfrm>
            <a:off x="1051560" y="2194560"/>
            <a:ext cx="4846320" cy="822960"/>
          </a:xfrm>
          <a:prstGeom prst="rect">
            <a:avLst/>
          </a:prstGeom>
          <a:noFill/>
          <a:ln/>
        </p:spPr>
        <p:txBody>
          <a:bodyPr wrap="square" lIns="1016" tIns="1016" rIns="1016" bIns="1016" rtlCol="0" anchor="ctr">
            <a:normAutofit/>
          </a:bodyPr>
          <a:lstStyle/>
          <a:p>
            <a:pPr algn="ctr" indent="0" marL="0">
              <a:buNone/>
            </a:pPr>
            <a:r>
              <a:rPr lang="en-US" sz="2200" i="1" dirty="0">
                <a:solidFill>
                  <a:srgbClr val="10243A"/>
                </a:solidFill>
                <a:latin typeface="Georgia" pitchFamily="34" charset="0"/>
                <a:ea typeface="Georgia" pitchFamily="34" charset="-122"/>
                <a:cs typeface="Georgia" pitchFamily="34" charset="-120"/>
              </a:rPr>
              <a:t>“A Savior, who is Christ the Lord.”</a:t>
            </a:r>
            <a:endParaRPr lang="en-US" sz="2200" dirty="0"/>
          </a:p>
          <a:p>
            <a:pPr algn="ctr" indent="0" marL="0">
              <a:buNone/>
            </a:pPr>
            <a:r>
              <a:rPr lang="en-US" sz="2200" i="1" dirty="0">
                <a:solidFill>
                  <a:srgbClr val="10243A"/>
                </a:solidFill>
                <a:latin typeface="Georgia" pitchFamily="34" charset="0"/>
                <a:ea typeface="Georgia" pitchFamily="34" charset="-122"/>
                <a:cs typeface="Georgia" pitchFamily="34" charset="-120"/>
              </a:rPr>
              <a:t>Luke 2:11</a:t>
            </a:r>
            <a:endParaRPr lang="en-US" sz="2200" dirty="0"/>
          </a:p>
        </p:txBody>
      </p:sp>
      <p:sp>
        <p:nvSpPr>
          <p:cNvPr id="9" name="Text 6"/>
          <p:cNvSpPr/>
          <p:nvPr/>
        </p:nvSpPr>
        <p:spPr>
          <a:xfrm>
            <a:off x="1051560" y="3246120"/>
            <a:ext cx="4800600" cy="1371600"/>
          </a:xfrm>
          <a:prstGeom prst="rect">
            <a:avLst/>
          </a:prstGeom>
          <a:noFill/>
          <a:ln/>
        </p:spPr>
        <p:txBody>
          <a:bodyPr wrap="square" lIns="635" tIns="635" rIns="635" bIns="635" rtlCol="0" anchor="ctr">
            <a:normAutofit/>
          </a:bodyPr>
          <a:lstStyle/>
          <a:p>
            <a:r>
              <a:rPr lang="en-US" sz="1450" dirty="0">
                <a:solidFill>
                  <a:srgbClr val="182230"/>
                </a:solidFill>
                <a:latin typeface="Aptos" pitchFamily="34" charset="0"/>
                <a:ea typeface="Aptos" pitchFamily="34" charset="-122"/>
                <a:cs typeface="Aptos" pitchFamily="34" charset="-120"/>
              </a:rPr>
              <a:t>Christmas is more than tenderness; it is the unveiling of the Lord’s saving presence.</a:t>
            </a:r>
            <a:endParaRPr lang="en-US" sz="1450" dirty="0"/>
          </a:p>
          <a:p>
            <a:r>
              <a:rPr lang="en-US" sz="1450" dirty="0">
                <a:solidFill>
                  <a:srgbClr val="182230"/>
                </a:solidFill>
                <a:latin typeface="Aptos" pitchFamily="34" charset="0"/>
                <a:ea typeface="Aptos" pitchFamily="34" charset="-122"/>
                <a:cs typeface="Aptos" pitchFamily="34" charset="-120"/>
              </a:rPr>
              <a:t>The song moves worshipers from seeing the manger to adoring the King.</a:t>
            </a:r>
            <a:endParaRPr lang="en-US" sz="1450" dirty="0"/>
          </a:p>
          <a:p>
            <a:r>
              <a:rPr lang="en-US" sz="1450" dirty="0">
                <a:solidFill>
                  <a:srgbClr val="182230"/>
                </a:solidFill>
                <a:latin typeface="Aptos" pitchFamily="34" charset="0"/>
                <a:ea typeface="Aptos" pitchFamily="34" charset="-122"/>
                <a:cs typeface="Aptos" pitchFamily="34" charset="-120"/>
              </a:rPr>
              <a:t>The invitation is not only to remember, but to worship.</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Biblical Foundation</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Primary passages that shape the hymn’s central message.</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Shape 4"/>
          <p:cNvSpPr/>
          <p:nvPr/>
        </p:nvSpPr>
        <p:spPr>
          <a:xfrm>
            <a:off x="685800" y="1417320"/>
            <a:ext cx="3566160" cy="4434840"/>
          </a:xfrm>
          <a:prstGeom prst="roundRect">
            <a:avLst>
              <a:gd name="adj" fmla="val 2051"/>
            </a:avLst>
          </a:prstGeom>
          <a:solidFill>
            <a:srgbClr val="FFFFFF">
              <a:alpha val="94000"/>
            </a:srgbClr>
          </a:solidFill>
          <a:ln w="12700">
            <a:solidFill>
              <a:srgbClr val="E5D2AF">
                <a:alpha val="80000"/>
              </a:srgbClr>
            </a:solidFill>
            <a:prstDash val="solid"/>
          </a:ln>
        </p:spPr>
      </p:sp>
      <p:sp>
        <p:nvSpPr>
          <p:cNvPr id="7" name="Shape 5"/>
          <p:cNvSpPr/>
          <p:nvPr/>
        </p:nvSpPr>
        <p:spPr>
          <a:xfrm>
            <a:off x="4526280" y="1417320"/>
            <a:ext cx="3566160" cy="4434840"/>
          </a:xfrm>
          <a:prstGeom prst="roundRect">
            <a:avLst>
              <a:gd name="adj" fmla="val 2051"/>
            </a:avLst>
          </a:prstGeom>
          <a:solidFill>
            <a:srgbClr val="FFFFFF">
              <a:alpha val="94000"/>
            </a:srgbClr>
          </a:solidFill>
          <a:ln w="12700">
            <a:solidFill>
              <a:srgbClr val="E5D2AF">
                <a:alpha val="80000"/>
              </a:srgbClr>
            </a:solidFill>
            <a:prstDash val="solid"/>
          </a:ln>
        </p:spPr>
      </p:sp>
      <p:sp>
        <p:nvSpPr>
          <p:cNvPr id="8" name="Shape 6"/>
          <p:cNvSpPr/>
          <p:nvPr/>
        </p:nvSpPr>
        <p:spPr>
          <a:xfrm>
            <a:off x="8366760" y="1417320"/>
            <a:ext cx="3154680" cy="4434840"/>
          </a:xfrm>
          <a:prstGeom prst="roundRect">
            <a:avLst>
              <a:gd name="adj" fmla="val 2319"/>
            </a:avLst>
          </a:prstGeom>
          <a:solidFill>
            <a:srgbClr val="FFFFFF">
              <a:alpha val="94000"/>
            </a:srgbClr>
          </a:solidFill>
          <a:ln w="12700">
            <a:solidFill>
              <a:srgbClr val="E5D2AF">
                <a:alpha val="80000"/>
              </a:srgbClr>
            </a:solidFill>
            <a:prstDash val="solid"/>
          </a:ln>
        </p:spPr>
      </p:sp>
      <p:sp>
        <p:nvSpPr>
          <p:cNvPr id="9" name="Text 7"/>
          <p:cNvSpPr/>
          <p:nvPr/>
        </p:nvSpPr>
        <p:spPr>
          <a:xfrm>
            <a:off x="914400" y="1691640"/>
            <a:ext cx="2926080" cy="320040"/>
          </a:xfrm>
          <a:prstGeom prst="rect">
            <a:avLst/>
          </a:prstGeom>
          <a:noFill/>
          <a:ln/>
        </p:spPr>
        <p:txBody>
          <a:bodyPr wrap="square" lIns="0" tIns="0" rIns="0" bIns="0" rtlCol="0" anchor="ctr"/>
          <a:lstStyle/>
          <a:p>
            <a:pPr indent="0" marL="0">
              <a:buNone/>
            </a:pPr>
            <a:r>
              <a:rPr lang="en-US" sz="2100" b="1" dirty="0">
                <a:solidFill>
                  <a:srgbClr val="10243A"/>
                </a:solidFill>
                <a:latin typeface="Georgia" pitchFamily="34" charset="0"/>
                <a:ea typeface="Georgia" pitchFamily="34" charset="-122"/>
                <a:cs typeface="Georgia" pitchFamily="34" charset="-120"/>
              </a:rPr>
              <a:t>Luke 2:10-14</a:t>
            </a:r>
            <a:endParaRPr lang="en-US" sz="2100" dirty="0"/>
          </a:p>
        </p:txBody>
      </p:sp>
      <p:sp>
        <p:nvSpPr>
          <p:cNvPr id="10" name="Text 8"/>
          <p:cNvSpPr/>
          <p:nvPr/>
        </p:nvSpPr>
        <p:spPr>
          <a:xfrm>
            <a:off x="914400" y="2240280"/>
            <a:ext cx="2926080" cy="1097280"/>
          </a:xfrm>
          <a:prstGeom prst="rect">
            <a:avLst/>
          </a:prstGeom>
          <a:noFill/>
          <a:ln/>
        </p:spPr>
        <p:txBody>
          <a:bodyPr wrap="square" lIns="635" tIns="635" rIns="635" bIns="635" rtlCol="0" anchor="ctr">
            <a:normAutofit/>
          </a:bodyPr>
          <a:lstStyle/>
          <a:p>
            <a:pPr indent="0" marL="0">
              <a:buNone/>
            </a:pPr>
            <a:r>
              <a:rPr lang="en-US" sz="1700" dirty="0">
                <a:solidFill>
                  <a:srgbClr val="182230"/>
                </a:solidFill>
                <a:latin typeface="Aptos" pitchFamily="34" charset="0"/>
                <a:ea typeface="Aptos" pitchFamily="34" charset="-122"/>
                <a:cs typeface="Aptos" pitchFamily="34" charset="-120"/>
              </a:rPr>
              <a:t>Good news of great joy; glory to God in the highest.</a:t>
            </a:r>
            <a:endParaRPr lang="en-US" sz="1700" dirty="0"/>
          </a:p>
        </p:txBody>
      </p:sp>
      <p:sp>
        <p:nvSpPr>
          <p:cNvPr id="11" name="Text 9"/>
          <p:cNvSpPr/>
          <p:nvPr/>
        </p:nvSpPr>
        <p:spPr>
          <a:xfrm>
            <a:off x="4754880" y="1691640"/>
            <a:ext cx="2926080" cy="320040"/>
          </a:xfrm>
          <a:prstGeom prst="rect">
            <a:avLst/>
          </a:prstGeom>
          <a:noFill/>
          <a:ln/>
        </p:spPr>
        <p:txBody>
          <a:bodyPr wrap="square" lIns="0" tIns="0" rIns="0" bIns="0" rtlCol="0" anchor="ctr"/>
          <a:lstStyle/>
          <a:p>
            <a:pPr indent="0" marL="0">
              <a:buNone/>
            </a:pPr>
            <a:r>
              <a:rPr lang="en-US" sz="2100" b="1" dirty="0">
                <a:solidFill>
                  <a:srgbClr val="10243A"/>
                </a:solidFill>
                <a:latin typeface="Georgia" pitchFamily="34" charset="0"/>
                <a:ea typeface="Georgia" pitchFamily="34" charset="-122"/>
                <a:cs typeface="Georgia" pitchFamily="34" charset="-120"/>
              </a:rPr>
              <a:t>Matthew 2:11</a:t>
            </a:r>
            <a:endParaRPr lang="en-US" sz="2100" dirty="0"/>
          </a:p>
        </p:txBody>
      </p:sp>
      <p:sp>
        <p:nvSpPr>
          <p:cNvPr id="12" name="Text 10"/>
          <p:cNvSpPr/>
          <p:nvPr/>
        </p:nvSpPr>
        <p:spPr>
          <a:xfrm>
            <a:off x="4754880" y="2240280"/>
            <a:ext cx="2926080" cy="1097280"/>
          </a:xfrm>
          <a:prstGeom prst="rect">
            <a:avLst/>
          </a:prstGeom>
          <a:noFill/>
          <a:ln/>
        </p:spPr>
        <p:txBody>
          <a:bodyPr wrap="square" lIns="635" tIns="635" rIns="635" bIns="635" rtlCol="0" anchor="ctr">
            <a:normAutofit/>
          </a:bodyPr>
          <a:lstStyle/>
          <a:p>
            <a:pPr indent="0" marL="0">
              <a:buNone/>
            </a:pPr>
            <a:r>
              <a:rPr lang="en-US" sz="1700" dirty="0">
                <a:solidFill>
                  <a:srgbClr val="182230"/>
                </a:solidFill>
                <a:latin typeface="Aptos" pitchFamily="34" charset="0"/>
                <a:ea typeface="Aptos" pitchFamily="34" charset="-122"/>
                <a:cs typeface="Aptos" pitchFamily="34" charset="-120"/>
              </a:rPr>
              <a:t>The visitors from the east fall down and worship the child.</a:t>
            </a:r>
            <a:endParaRPr lang="en-US" sz="1700" dirty="0"/>
          </a:p>
        </p:txBody>
      </p:sp>
      <p:sp>
        <p:nvSpPr>
          <p:cNvPr id="13" name="Text 11"/>
          <p:cNvSpPr/>
          <p:nvPr/>
        </p:nvSpPr>
        <p:spPr>
          <a:xfrm>
            <a:off x="8595360" y="1691640"/>
            <a:ext cx="2560320" cy="320040"/>
          </a:xfrm>
          <a:prstGeom prst="rect">
            <a:avLst/>
          </a:prstGeom>
          <a:noFill/>
          <a:ln/>
        </p:spPr>
        <p:txBody>
          <a:bodyPr wrap="square" lIns="0" tIns="0" rIns="0" bIns="0" rtlCol="0" anchor="ctr"/>
          <a:lstStyle/>
          <a:p>
            <a:pPr indent="0" marL="0">
              <a:buNone/>
            </a:pPr>
            <a:r>
              <a:rPr lang="en-US" sz="2100" b="1" dirty="0">
                <a:solidFill>
                  <a:srgbClr val="10243A"/>
                </a:solidFill>
                <a:latin typeface="Georgia" pitchFamily="34" charset="0"/>
                <a:ea typeface="Georgia" pitchFamily="34" charset="-122"/>
                <a:cs typeface="Georgia" pitchFamily="34" charset="-120"/>
              </a:rPr>
              <a:t>John 1:14</a:t>
            </a:r>
            <a:endParaRPr lang="en-US" sz="2100" dirty="0"/>
          </a:p>
        </p:txBody>
      </p:sp>
      <p:sp>
        <p:nvSpPr>
          <p:cNvPr id="14" name="Text 12"/>
          <p:cNvSpPr/>
          <p:nvPr/>
        </p:nvSpPr>
        <p:spPr>
          <a:xfrm>
            <a:off x="8595360" y="2240280"/>
            <a:ext cx="2514600" cy="1325880"/>
          </a:xfrm>
          <a:prstGeom prst="rect">
            <a:avLst/>
          </a:prstGeom>
          <a:noFill/>
          <a:ln/>
        </p:spPr>
        <p:txBody>
          <a:bodyPr wrap="square" lIns="635" tIns="635" rIns="635" bIns="635" rtlCol="0" anchor="ctr">
            <a:normAutofit/>
          </a:bodyPr>
          <a:lstStyle/>
          <a:p>
            <a:pPr indent="0" marL="0">
              <a:buNone/>
            </a:pPr>
            <a:r>
              <a:rPr lang="en-US" sz="1600" dirty="0">
                <a:solidFill>
                  <a:srgbClr val="182230"/>
                </a:solidFill>
                <a:latin typeface="Aptos" pitchFamily="34" charset="0"/>
                <a:ea typeface="Aptos" pitchFamily="34" charset="-122"/>
                <a:cs typeface="Aptos" pitchFamily="34" charset="-120"/>
              </a:rPr>
              <a:t>The Word became flesh and lived among us, full of grace and truth.</a:t>
            </a:r>
            <a:endParaRPr lang="en-US" sz="1600" dirty="0"/>
          </a:p>
        </p:txBody>
      </p:sp>
      <p:sp>
        <p:nvSpPr>
          <p:cNvPr id="15" name="Shape 13"/>
          <p:cNvSpPr/>
          <p:nvPr/>
        </p:nvSpPr>
        <p:spPr>
          <a:xfrm>
            <a:off x="960120" y="4114800"/>
            <a:ext cx="9966960" cy="0"/>
          </a:xfrm>
          <a:prstGeom prst="line">
            <a:avLst/>
          </a:prstGeom>
          <a:noFill/>
          <a:ln w="19050">
            <a:solidFill>
              <a:srgbClr val="D9A441">
                <a:alpha val="90000"/>
              </a:srgbClr>
            </a:solidFill>
            <a:prstDash val="solid"/>
          </a:ln>
        </p:spPr>
      </p:sp>
      <p:sp>
        <p:nvSpPr>
          <p:cNvPr id="16" name="Text 14"/>
          <p:cNvSpPr/>
          <p:nvPr/>
        </p:nvSpPr>
        <p:spPr>
          <a:xfrm>
            <a:off x="914400" y="4434840"/>
            <a:ext cx="10058400" cy="411480"/>
          </a:xfrm>
          <a:prstGeom prst="rect">
            <a:avLst/>
          </a:prstGeom>
          <a:noFill/>
          <a:ln/>
        </p:spPr>
        <p:txBody>
          <a:bodyPr wrap="square" lIns="0" tIns="0" rIns="0" bIns="0" rtlCol="0" anchor="ctr"/>
          <a:lstStyle/>
          <a:p>
            <a:pPr algn="ctr" indent="0" marL="0">
              <a:buNone/>
            </a:pPr>
            <a:r>
              <a:rPr lang="en-US" sz="1800" b="1" dirty="0">
                <a:solidFill>
                  <a:srgbClr val="10243A"/>
                </a:solidFill>
                <a:latin typeface="Aptos" pitchFamily="34" charset="0"/>
                <a:ea typeface="Aptos" pitchFamily="34" charset="-122"/>
                <a:cs typeface="Aptos" pitchFamily="34" charset="-120"/>
              </a:rPr>
              <a:t>Supporting passages: Isaiah 9:6; Revelation 5:12</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Scripture Map</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How the biblical story becomes congregational praise.</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Shape 4"/>
          <p:cNvSpPr/>
          <p:nvPr/>
        </p:nvSpPr>
        <p:spPr>
          <a:xfrm>
            <a:off x="685800" y="1828800"/>
            <a:ext cx="2606040" cy="2834640"/>
          </a:xfrm>
          <a:prstGeom prst="roundRect">
            <a:avLst>
              <a:gd name="adj" fmla="val 2807"/>
            </a:avLst>
          </a:prstGeom>
          <a:solidFill>
            <a:srgbClr val="FFFFFF">
              <a:alpha val="92000"/>
            </a:srgbClr>
          </a:solidFill>
          <a:ln w="12700">
            <a:solidFill>
              <a:srgbClr val="E5D2AF">
                <a:alpha val="80000"/>
              </a:srgbClr>
            </a:solidFill>
            <a:prstDash val="solid"/>
          </a:ln>
        </p:spPr>
      </p:sp>
      <p:sp>
        <p:nvSpPr>
          <p:cNvPr id="7" name="Text 5"/>
          <p:cNvSpPr/>
          <p:nvPr/>
        </p:nvSpPr>
        <p:spPr>
          <a:xfrm>
            <a:off x="850392" y="2057400"/>
            <a:ext cx="2286000" cy="274320"/>
          </a:xfrm>
          <a:prstGeom prst="rect">
            <a:avLst/>
          </a:prstGeom>
          <a:noFill/>
          <a:ln/>
        </p:spPr>
        <p:txBody>
          <a:bodyPr wrap="square" lIns="0" tIns="0" rIns="0" bIns="0" rtlCol="0" anchor="ctr">
            <a:normAutofit/>
          </a:bodyPr>
          <a:lstStyle/>
          <a:p>
            <a:pPr indent="0" marL="0">
              <a:buNone/>
            </a:pPr>
            <a:r>
              <a:rPr lang="en-US" sz="1800" b="1" dirty="0">
                <a:solidFill>
                  <a:srgbClr val="10243A"/>
                </a:solidFill>
                <a:latin typeface="Georgia" pitchFamily="34" charset="0"/>
                <a:ea typeface="Georgia" pitchFamily="34" charset="-122"/>
                <a:cs typeface="Georgia" pitchFamily="34" charset="-120"/>
              </a:rPr>
              <a:t>Announcement</a:t>
            </a:r>
            <a:endParaRPr lang="en-US" sz="1800" dirty="0"/>
          </a:p>
        </p:txBody>
      </p:sp>
      <p:sp>
        <p:nvSpPr>
          <p:cNvPr id="8" name="Text 6"/>
          <p:cNvSpPr/>
          <p:nvPr/>
        </p:nvSpPr>
        <p:spPr>
          <a:xfrm>
            <a:off x="850392" y="2514600"/>
            <a:ext cx="2286000" cy="274320"/>
          </a:xfrm>
          <a:prstGeom prst="rect">
            <a:avLst/>
          </a:prstGeom>
          <a:noFill/>
          <a:ln/>
        </p:spPr>
        <p:txBody>
          <a:bodyPr wrap="square" lIns="0" tIns="0" rIns="0" bIns="0" rtlCol="0" anchor="ctr"/>
          <a:lstStyle/>
          <a:p>
            <a:pPr indent="0" marL="0">
              <a:buNone/>
            </a:pPr>
            <a:r>
              <a:rPr lang="en-US" sz="1200" b="1" dirty="0">
                <a:solidFill>
                  <a:srgbClr val="D9A441"/>
                </a:solidFill>
                <a:latin typeface="Aptos" pitchFamily="34" charset="0"/>
                <a:ea typeface="Aptos" pitchFamily="34" charset="-122"/>
                <a:cs typeface="Aptos" pitchFamily="34" charset="-120"/>
              </a:rPr>
              <a:t>Luke 2</a:t>
            </a:r>
            <a:endParaRPr lang="en-US" sz="1200" dirty="0"/>
          </a:p>
        </p:txBody>
      </p:sp>
      <p:sp>
        <p:nvSpPr>
          <p:cNvPr id="9" name="Text 7"/>
          <p:cNvSpPr/>
          <p:nvPr/>
        </p:nvSpPr>
        <p:spPr>
          <a:xfrm>
            <a:off x="850392" y="2971800"/>
            <a:ext cx="2240280" cy="914400"/>
          </a:xfrm>
          <a:prstGeom prst="rect">
            <a:avLst/>
          </a:prstGeom>
          <a:noFill/>
          <a:ln/>
        </p:spPr>
        <p:txBody>
          <a:bodyPr wrap="square" lIns="508" tIns="508" rIns="508" bIns="508" rtlCol="0" anchor="ctr">
            <a:normAutofit/>
          </a:bodyPr>
          <a:lstStyle/>
          <a:p>
            <a:pPr indent="0" marL="0">
              <a:buNone/>
            </a:pPr>
            <a:r>
              <a:rPr lang="en-US" sz="1450" dirty="0">
                <a:solidFill>
                  <a:srgbClr val="182230"/>
                </a:solidFill>
                <a:latin typeface="Aptos" pitchFamily="34" charset="0"/>
                <a:ea typeface="Aptos" pitchFamily="34" charset="-122"/>
                <a:cs typeface="Aptos" pitchFamily="34" charset="-120"/>
              </a:rPr>
              <a:t>Good news breaks into ordinary night.</a:t>
            </a:r>
            <a:endParaRPr lang="en-US" sz="1450" dirty="0"/>
          </a:p>
        </p:txBody>
      </p:sp>
      <p:sp>
        <p:nvSpPr>
          <p:cNvPr id="10" name="Shape 8"/>
          <p:cNvSpPr/>
          <p:nvPr/>
        </p:nvSpPr>
        <p:spPr>
          <a:xfrm>
            <a:off x="3566160" y="1828800"/>
            <a:ext cx="2606040" cy="2834640"/>
          </a:xfrm>
          <a:prstGeom prst="roundRect">
            <a:avLst>
              <a:gd name="adj" fmla="val 2807"/>
            </a:avLst>
          </a:prstGeom>
          <a:solidFill>
            <a:srgbClr val="FFFFFF">
              <a:alpha val="92000"/>
            </a:srgbClr>
          </a:solidFill>
          <a:ln w="12700">
            <a:solidFill>
              <a:srgbClr val="E5D2AF">
                <a:alpha val="80000"/>
              </a:srgbClr>
            </a:solidFill>
            <a:prstDash val="solid"/>
          </a:ln>
        </p:spPr>
      </p:sp>
      <p:sp>
        <p:nvSpPr>
          <p:cNvPr id="11" name="Text 9"/>
          <p:cNvSpPr/>
          <p:nvPr/>
        </p:nvSpPr>
        <p:spPr>
          <a:xfrm>
            <a:off x="3730752" y="2057400"/>
            <a:ext cx="2286000" cy="274320"/>
          </a:xfrm>
          <a:prstGeom prst="rect">
            <a:avLst/>
          </a:prstGeom>
          <a:noFill/>
          <a:ln/>
        </p:spPr>
        <p:txBody>
          <a:bodyPr wrap="square" lIns="0" tIns="0" rIns="0" bIns="0" rtlCol="0" anchor="ctr">
            <a:normAutofit/>
          </a:bodyPr>
          <a:lstStyle/>
          <a:p>
            <a:pPr indent="0" marL="0">
              <a:buNone/>
            </a:pPr>
            <a:r>
              <a:rPr lang="en-US" sz="1800" b="1" dirty="0">
                <a:solidFill>
                  <a:srgbClr val="10243A"/>
                </a:solidFill>
                <a:latin typeface="Georgia" pitchFamily="34" charset="0"/>
                <a:ea typeface="Georgia" pitchFamily="34" charset="-122"/>
                <a:cs typeface="Georgia" pitchFamily="34" charset="-120"/>
              </a:rPr>
              <a:t>Adoration</a:t>
            </a:r>
            <a:endParaRPr lang="en-US" sz="1800" dirty="0"/>
          </a:p>
        </p:txBody>
      </p:sp>
      <p:sp>
        <p:nvSpPr>
          <p:cNvPr id="12" name="Text 10"/>
          <p:cNvSpPr/>
          <p:nvPr/>
        </p:nvSpPr>
        <p:spPr>
          <a:xfrm>
            <a:off x="3730752" y="2514600"/>
            <a:ext cx="2286000" cy="274320"/>
          </a:xfrm>
          <a:prstGeom prst="rect">
            <a:avLst/>
          </a:prstGeom>
          <a:noFill/>
          <a:ln/>
        </p:spPr>
        <p:txBody>
          <a:bodyPr wrap="square" lIns="0" tIns="0" rIns="0" bIns="0" rtlCol="0" anchor="ctr"/>
          <a:lstStyle/>
          <a:p>
            <a:pPr indent="0" marL="0">
              <a:buNone/>
            </a:pPr>
            <a:r>
              <a:rPr lang="en-US" sz="1200" b="1" dirty="0">
                <a:solidFill>
                  <a:srgbClr val="D9A441"/>
                </a:solidFill>
                <a:latin typeface="Aptos" pitchFamily="34" charset="0"/>
                <a:ea typeface="Aptos" pitchFamily="34" charset="-122"/>
                <a:cs typeface="Aptos" pitchFamily="34" charset="-120"/>
              </a:rPr>
              <a:t>Matthew 2</a:t>
            </a:r>
            <a:endParaRPr lang="en-US" sz="1200" dirty="0"/>
          </a:p>
        </p:txBody>
      </p:sp>
      <p:sp>
        <p:nvSpPr>
          <p:cNvPr id="13" name="Text 11"/>
          <p:cNvSpPr/>
          <p:nvPr/>
        </p:nvSpPr>
        <p:spPr>
          <a:xfrm>
            <a:off x="3730752" y="2971800"/>
            <a:ext cx="2240280" cy="914400"/>
          </a:xfrm>
          <a:prstGeom prst="rect">
            <a:avLst/>
          </a:prstGeom>
          <a:noFill/>
          <a:ln/>
        </p:spPr>
        <p:txBody>
          <a:bodyPr wrap="square" lIns="508" tIns="508" rIns="508" bIns="508" rtlCol="0" anchor="ctr">
            <a:normAutofit/>
          </a:bodyPr>
          <a:lstStyle/>
          <a:p>
            <a:pPr indent="0" marL="0">
              <a:buNone/>
            </a:pPr>
            <a:r>
              <a:rPr lang="en-US" sz="1450" dirty="0">
                <a:solidFill>
                  <a:srgbClr val="182230"/>
                </a:solidFill>
                <a:latin typeface="Aptos" pitchFamily="34" charset="0"/>
                <a:ea typeface="Aptos" pitchFamily="34" charset="-122"/>
                <a:cs typeface="Aptos" pitchFamily="34" charset="-120"/>
              </a:rPr>
              <a:t>The nations recognize the King.</a:t>
            </a:r>
            <a:endParaRPr lang="en-US" sz="1450" dirty="0"/>
          </a:p>
        </p:txBody>
      </p:sp>
      <p:sp>
        <p:nvSpPr>
          <p:cNvPr id="14" name="Shape 12"/>
          <p:cNvSpPr/>
          <p:nvPr/>
        </p:nvSpPr>
        <p:spPr>
          <a:xfrm>
            <a:off x="6446520" y="1828800"/>
            <a:ext cx="2606040" cy="2834640"/>
          </a:xfrm>
          <a:prstGeom prst="roundRect">
            <a:avLst>
              <a:gd name="adj" fmla="val 2807"/>
            </a:avLst>
          </a:prstGeom>
          <a:solidFill>
            <a:srgbClr val="FFFFFF">
              <a:alpha val="92000"/>
            </a:srgbClr>
          </a:solidFill>
          <a:ln w="12700">
            <a:solidFill>
              <a:srgbClr val="E5D2AF">
                <a:alpha val="80000"/>
              </a:srgbClr>
            </a:solidFill>
            <a:prstDash val="solid"/>
          </a:ln>
        </p:spPr>
      </p:sp>
      <p:sp>
        <p:nvSpPr>
          <p:cNvPr id="15" name="Text 13"/>
          <p:cNvSpPr/>
          <p:nvPr/>
        </p:nvSpPr>
        <p:spPr>
          <a:xfrm>
            <a:off x="6611112" y="2057400"/>
            <a:ext cx="2286000" cy="274320"/>
          </a:xfrm>
          <a:prstGeom prst="rect">
            <a:avLst/>
          </a:prstGeom>
          <a:noFill/>
          <a:ln/>
        </p:spPr>
        <p:txBody>
          <a:bodyPr wrap="square" lIns="0" tIns="0" rIns="0" bIns="0" rtlCol="0" anchor="ctr">
            <a:normAutofit/>
          </a:bodyPr>
          <a:lstStyle/>
          <a:p>
            <a:pPr indent="0" marL="0">
              <a:buNone/>
            </a:pPr>
            <a:r>
              <a:rPr lang="en-US" sz="1800" b="1" dirty="0">
                <a:solidFill>
                  <a:srgbClr val="10243A"/>
                </a:solidFill>
                <a:latin typeface="Georgia" pitchFamily="34" charset="0"/>
                <a:ea typeface="Georgia" pitchFamily="34" charset="-122"/>
                <a:cs typeface="Georgia" pitchFamily="34" charset="-120"/>
              </a:rPr>
              <a:t>Incarnation</a:t>
            </a:r>
            <a:endParaRPr lang="en-US" sz="1800" dirty="0"/>
          </a:p>
        </p:txBody>
      </p:sp>
      <p:sp>
        <p:nvSpPr>
          <p:cNvPr id="16" name="Text 14"/>
          <p:cNvSpPr/>
          <p:nvPr/>
        </p:nvSpPr>
        <p:spPr>
          <a:xfrm>
            <a:off x="6611112" y="2514600"/>
            <a:ext cx="2286000" cy="274320"/>
          </a:xfrm>
          <a:prstGeom prst="rect">
            <a:avLst/>
          </a:prstGeom>
          <a:noFill/>
          <a:ln/>
        </p:spPr>
        <p:txBody>
          <a:bodyPr wrap="square" lIns="0" tIns="0" rIns="0" bIns="0" rtlCol="0" anchor="ctr"/>
          <a:lstStyle/>
          <a:p>
            <a:pPr indent="0" marL="0">
              <a:buNone/>
            </a:pPr>
            <a:r>
              <a:rPr lang="en-US" sz="1200" b="1" dirty="0">
                <a:solidFill>
                  <a:srgbClr val="D9A441"/>
                </a:solidFill>
                <a:latin typeface="Aptos" pitchFamily="34" charset="0"/>
                <a:ea typeface="Aptos" pitchFamily="34" charset="-122"/>
                <a:cs typeface="Aptos" pitchFamily="34" charset="-120"/>
              </a:rPr>
              <a:t>John 1</a:t>
            </a:r>
            <a:endParaRPr lang="en-US" sz="1200" dirty="0"/>
          </a:p>
        </p:txBody>
      </p:sp>
      <p:sp>
        <p:nvSpPr>
          <p:cNvPr id="17" name="Text 15"/>
          <p:cNvSpPr/>
          <p:nvPr/>
        </p:nvSpPr>
        <p:spPr>
          <a:xfrm>
            <a:off x="6611112" y="2971800"/>
            <a:ext cx="2240280" cy="914400"/>
          </a:xfrm>
          <a:prstGeom prst="rect">
            <a:avLst/>
          </a:prstGeom>
          <a:noFill/>
          <a:ln/>
        </p:spPr>
        <p:txBody>
          <a:bodyPr wrap="square" lIns="508" tIns="508" rIns="508" bIns="508" rtlCol="0" anchor="ctr">
            <a:normAutofit/>
          </a:bodyPr>
          <a:lstStyle/>
          <a:p>
            <a:pPr indent="0" marL="0">
              <a:buNone/>
            </a:pPr>
            <a:r>
              <a:rPr lang="en-US" sz="1450" dirty="0">
                <a:solidFill>
                  <a:srgbClr val="182230"/>
                </a:solidFill>
                <a:latin typeface="Aptos" pitchFamily="34" charset="0"/>
                <a:ea typeface="Aptos" pitchFamily="34" charset="-122"/>
                <a:cs typeface="Aptos" pitchFamily="34" charset="-120"/>
              </a:rPr>
              <a:t>The Word comes among us.</a:t>
            </a:r>
            <a:endParaRPr lang="en-US" sz="1450" dirty="0"/>
          </a:p>
        </p:txBody>
      </p:sp>
      <p:sp>
        <p:nvSpPr>
          <p:cNvPr id="18" name="Shape 16"/>
          <p:cNvSpPr/>
          <p:nvPr/>
        </p:nvSpPr>
        <p:spPr>
          <a:xfrm>
            <a:off x="9326880" y="1828800"/>
            <a:ext cx="2606040" cy="2834640"/>
          </a:xfrm>
          <a:prstGeom prst="roundRect">
            <a:avLst>
              <a:gd name="adj" fmla="val 2807"/>
            </a:avLst>
          </a:prstGeom>
          <a:solidFill>
            <a:srgbClr val="FFFFFF">
              <a:alpha val="92000"/>
            </a:srgbClr>
          </a:solidFill>
          <a:ln w="12700">
            <a:solidFill>
              <a:srgbClr val="E5D2AF">
                <a:alpha val="80000"/>
              </a:srgbClr>
            </a:solidFill>
            <a:prstDash val="solid"/>
          </a:ln>
        </p:spPr>
      </p:sp>
      <p:sp>
        <p:nvSpPr>
          <p:cNvPr id="19" name="Text 17"/>
          <p:cNvSpPr/>
          <p:nvPr/>
        </p:nvSpPr>
        <p:spPr>
          <a:xfrm>
            <a:off x="9491472" y="2057400"/>
            <a:ext cx="2286000" cy="274320"/>
          </a:xfrm>
          <a:prstGeom prst="rect">
            <a:avLst/>
          </a:prstGeom>
          <a:noFill/>
          <a:ln/>
        </p:spPr>
        <p:txBody>
          <a:bodyPr wrap="square" lIns="0" tIns="0" rIns="0" bIns="0" rtlCol="0" anchor="ctr">
            <a:normAutofit/>
          </a:bodyPr>
          <a:lstStyle/>
          <a:p>
            <a:pPr indent="0" marL="0">
              <a:buNone/>
            </a:pPr>
            <a:r>
              <a:rPr lang="en-US" sz="1800" b="1" dirty="0">
                <a:solidFill>
                  <a:srgbClr val="10243A"/>
                </a:solidFill>
                <a:latin typeface="Georgia" pitchFamily="34" charset="0"/>
                <a:ea typeface="Georgia" pitchFamily="34" charset="-122"/>
                <a:cs typeface="Georgia" pitchFamily="34" charset="-120"/>
              </a:rPr>
              <a:t>Heavenly Worship</a:t>
            </a:r>
            <a:endParaRPr lang="en-US" sz="1800" dirty="0"/>
          </a:p>
        </p:txBody>
      </p:sp>
      <p:sp>
        <p:nvSpPr>
          <p:cNvPr id="20" name="Text 18"/>
          <p:cNvSpPr/>
          <p:nvPr/>
        </p:nvSpPr>
        <p:spPr>
          <a:xfrm>
            <a:off x="9491472" y="2514600"/>
            <a:ext cx="2286000" cy="274320"/>
          </a:xfrm>
          <a:prstGeom prst="rect">
            <a:avLst/>
          </a:prstGeom>
          <a:noFill/>
          <a:ln/>
        </p:spPr>
        <p:txBody>
          <a:bodyPr wrap="square" lIns="0" tIns="0" rIns="0" bIns="0" rtlCol="0" anchor="ctr"/>
          <a:lstStyle/>
          <a:p>
            <a:pPr indent="0" marL="0">
              <a:buNone/>
            </a:pPr>
            <a:r>
              <a:rPr lang="en-US" sz="1200" b="1" dirty="0">
                <a:solidFill>
                  <a:srgbClr val="D9A441"/>
                </a:solidFill>
                <a:latin typeface="Aptos" pitchFamily="34" charset="0"/>
                <a:ea typeface="Aptos" pitchFamily="34" charset="-122"/>
                <a:cs typeface="Aptos" pitchFamily="34" charset="-120"/>
              </a:rPr>
              <a:t>Revelation 5</a:t>
            </a:r>
            <a:endParaRPr lang="en-US" sz="1200" dirty="0"/>
          </a:p>
        </p:txBody>
      </p:sp>
      <p:sp>
        <p:nvSpPr>
          <p:cNvPr id="21" name="Text 19"/>
          <p:cNvSpPr/>
          <p:nvPr/>
        </p:nvSpPr>
        <p:spPr>
          <a:xfrm>
            <a:off x="9491472" y="2971800"/>
            <a:ext cx="2240280" cy="914400"/>
          </a:xfrm>
          <a:prstGeom prst="rect">
            <a:avLst/>
          </a:prstGeom>
          <a:noFill/>
          <a:ln/>
        </p:spPr>
        <p:txBody>
          <a:bodyPr wrap="square" lIns="508" tIns="508" rIns="508" bIns="508" rtlCol="0" anchor="ctr">
            <a:normAutofit/>
          </a:bodyPr>
          <a:lstStyle/>
          <a:p>
            <a:pPr indent="0" marL="0">
              <a:buNone/>
            </a:pPr>
            <a:r>
              <a:rPr lang="en-US" sz="1450" dirty="0">
                <a:solidFill>
                  <a:srgbClr val="182230"/>
                </a:solidFill>
                <a:latin typeface="Aptos" pitchFamily="34" charset="0"/>
                <a:ea typeface="Aptos" pitchFamily="34" charset="-122"/>
                <a:cs typeface="Aptos" pitchFamily="34" charset="-120"/>
              </a:rPr>
              <a:t>The Lamb receives glory.</a:t>
            </a:r>
            <a:endParaRPr lang="en-US" sz="1450" dirty="0"/>
          </a:p>
        </p:txBody>
      </p:sp>
      <p:sp>
        <p:nvSpPr>
          <p:cNvPr id="22" name="Text 20"/>
          <p:cNvSpPr/>
          <p:nvPr/>
        </p:nvSpPr>
        <p:spPr>
          <a:xfrm>
            <a:off x="914400" y="5166360"/>
            <a:ext cx="10332720" cy="457200"/>
          </a:xfrm>
          <a:prstGeom prst="rect">
            <a:avLst/>
          </a:prstGeom>
          <a:noFill/>
          <a:ln/>
        </p:spPr>
        <p:txBody>
          <a:bodyPr wrap="square" lIns="0" tIns="0" rIns="0" bIns="0" rtlCol="0" anchor="ctr">
            <a:normAutofit/>
          </a:bodyPr>
          <a:lstStyle/>
          <a:p>
            <a:pPr algn="ctr" indent="0" marL="0">
              <a:buNone/>
            </a:pPr>
            <a:r>
              <a:rPr lang="en-US" sz="2100" i="1" dirty="0">
                <a:solidFill>
                  <a:srgbClr val="10243A"/>
                </a:solidFill>
                <a:latin typeface="Georgia" pitchFamily="34" charset="0"/>
                <a:ea typeface="Georgia" pitchFamily="34" charset="-122"/>
                <a:cs typeface="Georgia" pitchFamily="34" charset="-120"/>
              </a:rPr>
              <a:t>The hymn’s repeated call gathers these passages into one response: worship Christ.</a:t>
            </a:r>
            <a:endParaRPr lang="en-US" sz="2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angels_assets/cross.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w="12700">
            <a:solidFill>
              <a:srgbClr val="000000">
                <a:alpha val="0"/>
              </a:srgbClr>
            </a:solidFill>
            <a:prstDash val="solid"/>
          </a:ln>
        </p:spPr>
      </p:sp>
      <p:sp>
        <p:nvSpPr>
          <p:cNvPr id="4" name="Text 1"/>
          <p:cNvSpPr/>
          <p:nvPr/>
        </p:nvSpPr>
        <p:spPr>
          <a:xfrm>
            <a:off x="685800" y="594360"/>
            <a:ext cx="8686800" cy="594360"/>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Georgia" pitchFamily="34" charset="0"/>
                <a:ea typeface="Georgia" pitchFamily="34" charset="-122"/>
                <a:cs typeface="Georgia" pitchFamily="34" charset="-120"/>
              </a:rPr>
              <a:t>Stanza Movement</a:t>
            </a:r>
            <a:endParaRPr lang="en-US" sz="3400" dirty="0"/>
          </a:p>
        </p:txBody>
      </p:sp>
      <p:sp>
        <p:nvSpPr>
          <p:cNvPr id="5" name="Text 2"/>
          <p:cNvSpPr/>
          <p:nvPr/>
        </p:nvSpPr>
        <p:spPr>
          <a:xfrm>
            <a:off x="713232" y="1261872"/>
            <a:ext cx="7955280" cy="274320"/>
          </a:xfrm>
          <a:prstGeom prst="rect">
            <a:avLst/>
          </a:prstGeom>
          <a:noFill/>
          <a:ln/>
        </p:spPr>
        <p:txBody>
          <a:bodyPr wrap="square" lIns="0" tIns="0" rIns="0" bIns="0" rtlCol="0" anchor="ctr">
            <a:normAutofit/>
          </a:bodyPr>
          <a:lstStyle/>
          <a:p>
            <a:pPr indent="0" marL="0">
              <a:buNone/>
            </a:pPr>
            <a:r>
              <a:rPr lang="en-US" sz="1350" dirty="0">
                <a:solidFill>
                  <a:srgbClr val="F7E6C8"/>
                </a:solidFill>
                <a:latin typeface="Aptos" pitchFamily="34" charset="0"/>
                <a:ea typeface="Aptos" pitchFamily="34" charset="-122"/>
                <a:cs typeface="Aptos" pitchFamily="34" charset="-120"/>
              </a:rPr>
              <a:t>A sequence of witnesses summoned to worship.</a:t>
            </a:r>
            <a:endParaRPr lang="en-US" sz="1350" dirty="0"/>
          </a:p>
        </p:txBody>
      </p:sp>
      <p:sp>
        <p:nvSpPr>
          <p:cNvPr id="6"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
        <p:nvSpPr>
          <p:cNvPr id="7" name="Shape 4"/>
          <p:cNvSpPr/>
          <p:nvPr/>
        </p:nvSpPr>
        <p:spPr>
          <a:xfrm>
            <a:off x="822960" y="1874520"/>
            <a:ext cx="10515600" cy="3566160"/>
          </a:xfrm>
          <a:prstGeom prst="roundRect">
            <a:avLst>
              <a:gd name="adj" fmla="val 2051"/>
            </a:avLst>
          </a:prstGeom>
          <a:solidFill>
            <a:srgbClr val="FFFFFF">
              <a:alpha val="88000"/>
            </a:srgbClr>
          </a:solidFill>
          <a:ln w="12700">
            <a:solidFill>
              <a:srgbClr val="E5D2AF">
                <a:alpha val="80000"/>
              </a:srgbClr>
            </a:solidFill>
            <a:prstDash val="solid"/>
          </a:ln>
        </p:spPr>
      </p:sp>
      <p:sp>
        <p:nvSpPr>
          <p:cNvPr id="8" name="Text 5"/>
          <p:cNvSpPr/>
          <p:nvPr/>
        </p:nvSpPr>
        <p:spPr>
          <a:xfrm>
            <a:off x="1143000" y="2240280"/>
            <a:ext cx="9692640" cy="2240280"/>
          </a:xfrm>
          <a:prstGeom prst="rect">
            <a:avLst/>
          </a:prstGeom>
          <a:noFill/>
          <a:ln/>
        </p:spPr>
        <p:txBody>
          <a:bodyPr wrap="square" lIns="635" tIns="635" rIns="635" bIns="635" rtlCol="0" anchor="ctr">
            <a:normAutofit/>
          </a:bodyPr>
          <a:lstStyle/>
          <a:p>
            <a:r>
              <a:rPr lang="en-US" sz="2000" dirty="0">
                <a:solidFill>
                  <a:srgbClr val="182230"/>
                </a:solidFill>
                <a:latin typeface="Aptos" pitchFamily="34" charset="0"/>
                <a:ea typeface="Aptos" pitchFamily="34" charset="-122"/>
                <a:cs typeface="Aptos" pitchFamily="34" charset="-120"/>
              </a:rPr>
              <a:t>Angels proclaim: heaven announces the Savior’s birth.</a:t>
            </a:r>
            <a:endParaRPr lang="en-US" sz="2000" dirty="0"/>
          </a:p>
          <a:p>
            <a:r>
              <a:rPr lang="en-US" sz="2000" dirty="0">
                <a:solidFill>
                  <a:srgbClr val="182230"/>
                </a:solidFill>
                <a:latin typeface="Aptos" pitchFamily="34" charset="0"/>
                <a:ea typeface="Aptos" pitchFamily="34" charset="-122"/>
                <a:cs typeface="Aptos" pitchFamily="34" charset="-120"/>
              </a:rPr>
              <a:t>Shepherds witness: ordinary workers receive and share good news.</a:t>
            </a:r>
            <a:endParaRPr lang="en-US" sz="2000" dirty="0"/>
          </a:p>
          <a:p>
            <a:r>
              <a:rPr lang="en-US" sz="2000" dirty="0">
                <a:solidFill>
                  <a:srgbClr val="182230"/>
                </a:solidFill>
                <a:latin typeface="Aptos" pitchFamily="34" charset="0"/>
                <a:ea typeface="Aptos" pitchFamily="34" charset="-122"/>
                <a:cs typeface="Aptos" pitchFamily="34" charset="-120"/>
              </a:rPr>
              <a:t>Sages seek: the nations come to honor the King.</a:t>
            </a:r>
            <a:endParaRPr lang="en-US" sz="2000" dirty="0"/>
          </a:p>
          <a:p>
            <a:r>
              <a:rPr lang="en-US" sz="2000" dirty="0">
                <a:solidFill>
                  <a:srgbClr val="182230"/>
                </a:solidFill>
                <a:latin typeface="Aptos" pitchFamily="34" charset="0"/>
                <a:ea typeface="Aptos" pitchFamily="34" charset="-122"/>
                <a:cs typeface="Aptos" pitchFamily="34" charset="-120"/>
              </a:rPr>
              <a:t>Saints watch: the church waits, hopes, and worships before the Lord.</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Stanza Study: Angels</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Heaven announces what earth must hear.</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pic>
        <p:nvPicPr>
          <p:cNvPr id="6" name="Image 0" descr="/mnt/data/angels_assets/glory.jpg">    </p:cNvPr>
          <p:cNvPicPr>
            <a:picLocks noChangeAspect="1"/>
          </p:cNvPicPr>
          <p:nvPr/>
        </p:nvPicPr>
        <p:blipFill>
          <a:blip r:embed="rId1"/>
          <a:srcRect l="20555" r="20555" t="0" b="0"/>
          <a:stretch/>
        </p:blipFill>
        <p:spPr>
          <a:xfrm>
            <a:off x="6400800" y="1234440"/>
            <a:ext cx="5166360" cy="4937760"/>
          </a:xfrm>
          <a:prstGeom prst="rect">
            <a:avLst/>
          </a:prstGeom>
        </p:spPr>
      </p:pic>
      <p:sp>
        <p:nvSpPr>
          <p:cNvPr id="7" name="Shape 4"/>
          <p:cNvSpPr/>
          <p:nvPr/>
        </p:nvSpPr>
        <p:spPr>
          <a:xfrm>
            <a:off x="685800" y="1508760"/>
            <a:ext cx="5212080" cy="4251960"/>
          </a:xfrm>
          <a:prstGeom prst="roundRect">
            <a:avLst>
              <a:gd name="adj" fmla="val 1720"/>
            </a:avLst>
          </a:prstGeom>
          <a:solidFill>
            <a:srgbClr val="FFFFFF">
              <a:alpha val="94000"/>
            </a:srgbClr>
          </a:solidFill>
          <a:ln w="12700">
            <a:solidFill>
              <a:srgbClr val="E5D2AF">
                <a:alpha val="80000"/>
              </a:srgbClr>
            </a:solidFill>
            <a:prstDash val="solid"/>
          </a:ln>
        </p:spPr>
      </p:sp>
      <p:sp>
        <p:nvSpPr>
          <p:cNvPr id="8" name="Text 5"/>
          <p:cNvSpPr/>
          <p:nvPr/>
        </p:nvSpPr>
        <p:spPr>
          <a:xfrm>
            <a:off x="960120" y="1874520"/>
            <a:ext cx="4617720" cy="2834640"/>
          </a:xfrm>
          <a:prstGeom prst="rect">
            <a:avLst/>
          </a:prstGeom>
          <a:noFill/>
          <a:ln/>
        </p:spPr>
        <p:txBody>
          <a:bodyPr wrap="square" lIns="635" tIns="635" rIns="635" bIns="635" rtlCol="0" anchor="ctr">
            <a:normAutofit/>
          </a:bodyPr>
          <a:lstStyle/>
          <a:p>
            <a:r>
              <a:rPr lang="en-US" sz="1700" dirty="0">
                <a:solidFill>
                  <a:srgbClr val="182230"/>
                </a:solidFill>
                <a:latin typeface="Aptos" pitchFamily="34" charset="0"/>
                <a:ea typeface="Aptos" pitchFamily="34" charset="-122"/>
                <a:cs typeface="Aptos" pitchFamily="34" charset="-120"/>
              </a:rPr>
              <a:t>The opening summons begins in heaven, with angelic messengers proclaiming the birth of Messiah.</a:t>
            </a:r>
            <a:endParaRPr lang="en-US" sz="1700" dirty="0"/>
          </a:p>
          <a:p>
            <a:r>
              <a:rPr lang="en-US" sz="1700" dirty="0">
                <a:solidFill>
                  <a:srgbClr val="182230"/>
                </a:solidFill>
                <a:latin typeface="Aptos" pitchFamily="34" charset="0"/>
                <a:ea typeface="Aptos" pitchFamily="34" charset="-122"/>
                <a:cs typeface="Aptos" pitchFamily="34" charset="-120"/>
              </a:rPr>
              <a:t>The angels are not the object of worship; they direct attention to Christ.</a:t>
            </a:r>
            <a:endParaRPr lang="en-US" sz="1700" dirty="0"/>
          </a:p>
          <a:p>
            <a:r>
              <a:rPr lang="en-US" sz="1700" dirty="0">
                <a:solidFill>
                  <a:srgbClr val="182230"/>
                </a:solidFill>
                <a:latin typeface="Aptos" pitchFamily="34" charset="0"/>
                <a:ea typeface="Aptos" pitchFamily="34" charset="-122"/>
                <a:cs typeface="Aptos" pitchFamily="34" charset="-120"/>
              </a:rPr>
              <a:t>Teaching emphasis: true Christmas worship listens to the announcement and turns toward the newborn King.</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Stanza Study: Shepherds</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Good news comes into ordinary work and watchfulness.</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pic>
        <p:nvPicPr>
          <p:cNvPr id="6" name="Image 0" descr="/mnt/data/angels_assets/nativity.jpg">    </p:cNvPr>
          <p:cNvPicPr>
            <a:picLocks noChangeAspect="1"/>
          </p:cNvPicPr>
          <p:nvPr/>
        </p:nvPicPr>
        <p:blipFill>
          <a:blip r:embed="rId1"/>
          <a:srcRect l="8000" r="29982" t="0" b="0"/>
          <a:stretch/>
        </p:blipFill>
        <p:spPr>
          <a:xfrm>
            <a:off x="6126480" y="1234440"/>
            <a:ext cx="5440680" cy="4937760"/>
          </a:xfrm>
          <a:prstGeom prst="rect">
            <a:avLst/>
          </a:prstGeom>
        </p:spPr>
      </p:pic>
      <p:sp>
        <p:nvSpPr>
          <p:cNvPr id="7" name="Shape 4"/>
          <p:cNvSpPr/>
          <p:nvPr/>
        </p:nvSpPr>
        <p:spPr>
          <a:xfrm>
            <a:off x="685800" y="1508760"/>
            <a:ext cx="5029200" cy="4251960"/>
          </a:xfrm>
          <a:prstGeom prst="roundRect">
            <a:avLst>
              <a:gd name="adj" fmla="val 1720"/>
            </a:avLst>
          </a:prstGeom>
          <a:solidFill>
            <a:srgbClr val="FFFFFF">
              <a:alpha val="94000"/>
            </a:srgbClr>
          </a:solidFill>
          <a:ln w="12700">
            <a:solidFill>
              <a:srgbClr val="E5D2AF">
                <a:alpha val="80000"/>
              </a:srgbClr>
            </a:solidFill>
            <a:prstDash val="solid"/>
          </a:ln>
        </p:spPr>
      </p:sp>
      <p:sp>
        <p:nvSpPr>
          <p:cNvPr id="8" name="Text 5"/>
          <p:cNvSpPr/>
          <p:nvPr/>
        </p:nvSpPr>
        <p:spPr>
          <a:xfrm>
            <a:off x="960120" y="1874520"/>
            <a:ext cx="4434840" cy="2834640"/>
          </a:xfrm>
          <a:prstGeom prst="rect">
            <a:avLst/>
          </a:prstGeom>
          <a:noFill/>
          <a:ln/>
        </p:spPr>
        <p:txBody>
          <a:bodyPr wrap="square" lIns="635" tIns="635" rIns="635" bIns="635" rtlCol="0" anchor="ctr">
            <a:normAutofit/>
          </a:bodyPr>
          <a:lstStyle/>
          <a:p>
            <a:r>
              <a:rPr lang="en-US" sz="1700" dirty="0">
                <a:solidFill>
                  <a:srgbClr val="182230"/>
                </a:solidFill>
                <a:latin typeface="Aptos" pitchFamily="34" charset="0"/>
                <a:ea typeface="Aptos" pitchFamily="34" charset="-122"/>
                <a:cs typeface="Aptos" pitchFamily="34" charset="-120"/>
              </a:rPr>
              <a:t>The shepherds represent humble witnesses in the fields at night.</a:t>
            </a:r>
            <a:endParaRPr lang="en-US" sz="1700" dirty="0"/>
          </a:p>
          <a:p>
            <a:r>
              <a:rPr lang="en-US" sz="1700" dirty="0">
                <a:solidFill>
                  <a:srgbClr val="182230"/>
                </a:solidFill>
                <a:latin typeface="Aptos" pitchFamily="34" charset="0"/>
                <a:ea typeface="Aptos" pitchFamily="34" charset="-122"/>
                <a:cs typeface="Aptos" pitchFamily="34" charset="-120"/>
              </a:rPr>
              <a:t>The hymn follows Luke 2 by placing ordinary people at the center of the first Christmas proclamation.</a:t>
            </a:r>
            <a:endParaRPr lang="en-US" sz="1700" dirty="0"/>
          </a:p>
          <a:p>
            <a:r>
              <a:rPr lang="en-US" sz="1700" dirty="0">
                <a:solidFill>
                  <a:srgbClr val="182230"/>
                </a:solidFill>
                <a:latin typeface="Aptos" pitchFamily="34" charset="0"/>
                <a:ea typeface="Aptos" pitchFamily="34" charset="-122"/>
                <a:cs typeface="Aptos" pitchFamily="34" charset="-120"/>
              </a:rPr>
              <a:t>Teaching emphasis: the gospel reaches people in their daily calling and invites immediate worship.</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Stanza Study: Sages</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The nations are drawn to the King.</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pic>
        <p:nvPicPr>
          <p:cNvPr id="6" name="Image 0" descr="/mnt/data/angels_assets/magi.jpg">    </p:cNvPr>
          <p:cNvPicPr>
            <a:picLocks noChangeAspect="1"/>
          </p:cNvPicPr>
          <p:nvPr/>
        </p:nvPicPr>
        <p:blipFill>
          <a:blip r:embed="rId1"/>
          <a:srcRect l="0" r="36419" t="0" b="0"/>
          <a:stretch/>
        </p:blipFill>
        <p:spPr>
          <a:xfrm>
            <a:off x="5989320" y="1234440"/>
            <a:ext cx="5577840" cy="4937760"/>
          </a:xfrm>
          <a:prstGeom prst="rect">
            <a:avLst/>
          </a:prstGeom>
        </p:spPr>
      </p:pic>
      <p:sp>
        <p:nvSpPr>
          <p:cNvPr id="7" name="Shape 4"/>
          <p:cNvSpPr/>
          <p:nvPr/>
        </p:nvSpPr>
        <p:spPr>
          <a:xfrm>
            <a:off x="685800" y="1508760"/>
            <a:ext cx="4892040" cy="4251960"/>
          </a:xfrm>
          <a:prstGeom prst="roundRect">
            <a:avLst>
              <a:gd name="adj" fmla="val 1720"/>
            </a:avLst>
          </a:prstGeom>
          <a:solidFill>
            <a:srgbClr val="FFFFFF">
              <a:alpha val="94000"/>
            </a:srgbClr>
          </a:solidFill>
          <a:ln w="12700">
            <a:solidFill>
              <a:srgbClr val="E5D2AF">
                <a:alpha val="80000"/>
              </a:srgbClr>
            </a:solidFill>
            <a:prstDash val="solid"/>
          </a:ln>
        </p:spPr>
      </p:sp>
      <p:sp>
        <p:nvSpPr>
          <p:cNvPr id="8" name="Text 5"/>
          <p:cNvSpPr/>
          <p:nvPr/>
        </p:nvSpPr>
        <p:spPr>
          <a:xfrm>
            <a:off x="960120" y="1874520"/>
            <a:ext cx="4297680" cy="2834640"/>
          </a:xfrm>
          <a:prstGeom prst="rect">
            <a:avLst/>
          </a:prstGeom>
          <a:noFill/>
          <a:ln/>
        </p:spPr>
        <p:txBody>
          <a:bodyPr wrap="square" lIns="635" tIns="635" rIns="635" bIns="635" rtlCol="0" anchor="ctr">
            <a:normAutofit/>
          </a:bodyPr>
          <a:lstStyle/>
          <a:p>
            <a:r>
              <a:rPr lang="en-US" sz="1700" dirty="0">
                <a:solidFill>
                  <a:srgbClr val="182230"/>
                </a:solidFill>
                <a:latin typeface="Aptos" pitchFamily="34" charset="0"/>
                <a:ea typeface="Aptos" pitchFamily="34" charset="-122"/>
                <a:cs typeface="Aptos" pitchFamily="34" charset="-120"/>
              </a:rPr>
              <a:t>The sages point toward Epiphany: Christ is revealed beyond one nation and one place.</a:t>
            </a:r>
            <a:endParaRPr lang="en-US" sz="1700" dirty="0"/>
          </a:p>
          <a:p>
            <a:r>
              <a:rPr lang="en-US" sz="1700" dirty="0">
                <a:solidFill>
                  <a:srgbClr val="182230"/>
                </a:solidFill>
                <a:latin typeface="Aptos" pitchFamily="34" charset="0"/>
                <a:ea typeface="Aptos" pitchFamily="34" charset="-122"/>
                <a:cs typeface="Aptos" pitchFamily="34" charset="-120"/>
              </a:rPr>
              <a:t>Their journey expresses seeking, humility, and costly adoration.</a:t>
            </a:r>
            <a:endParaRPr lang="en-US" sz="1700" dirty="0"/>
          </a:p>
          <a:p>
            <a:r>
              <a:rPr lang="en-US" sz="1700" dirty="0">
                <a:solidFill>
                  <a:srgbClr val="182230"/>
                </a:solidFill>
                <a:latin typeface="Aptos" pitchFamily="34" charset="0"/>
                <a:ea typeface="Aptos" pitchFamily="34" charset="-122"/>
                <a:cs typeface="Aptos" pitchFamily="34" charset="-120"/>
              </a:rPr>
              <a:t>Teaching emphasis: worship of Christ is the proper response of every people and every nation.</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Stanza Study: Saints</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The church waits before the Lord in hope and reverence.</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pic>
        <p:nvPicPr>
          <p:cNvPr id="6" name="Image 0" descr="/mnt/data/angels_assets/church.jpg">    </p:cNvPr>
          <p:cNvPicPr>
            <a:picLocks noChangeAspect="1"/>
          </p:cNvPicPr>
          <p:nvPr/>
        </p:nvPicPr>
        <p:blipFill>
          <a:blip r:embed="rId1"/>
          <a:srcRect l="15000" r="21419" t="0" b="0"/>
          <a:stretch/>
        </p:blipFill>
        <p:spPr>
          <a:xfrm>
            <a:off x="5989320" y="1234440"/>
            <a:ext cx="5577840" cy="4937760"/>
          </a:xfrm>
          <a:prstGeom prst="rect">
            <a:avLst/>
          </a:prstGeom>
        </p:spPr>
      </p:pic>
      <p:sp>
        <p:nvSpPr>
          <p:cNvPr id="7" name="Shape 4"/>
          <p:cNvSpPr/>
          <p:nvPr/>
        </p:nvSpPr>
        <p:spPr>
          <a:xfrm>
            <a:off x="685800" y="1508760"/>
            <a:ext cx="4892040" cy="4251960"/>
          </a:xfrm>
          <a:prstGeom prst="roundRect">
            <a:avLst>
              <a:gd name="adj" fmla="val 1720"/>
            </a:avLst>
          </a:prstGeom>
          <a:solidFill>
            <a:srgbClr val="FFFFFF">
              <a:alpha val="94000"/>
            </a:srgbClr>
          </a:solidFill>
          <a:ln w="12700">
            <a:solidFill>
              <a:srgbClr val="E5D2AF">
                <a:alpha val="80000"/>
              </a:srgbClr>
            </a:solidFill>
            <a:prstDash val="solid"/>
          </a:ln>
        </p:spPr>
      </p:sp>
      <p:sp>
        <p:nvSpPr>
          <p:cNvPr id="8" name="Text 5"/>
          <p:cNvSpPr/>
          <p:nvPr/>
        </p:nvSpPr>
        <p:spPr>
          <a:xfrm>
            <a:off x="960120" y="1874520"/>
            <a:ext cx="4297680" cy="2834640"/>
          </a:xfrm>
          <a:prstGeom prst="rect">
            <a:avLst/>
          </a:prstGeom>
          <a:noFill/>
          <a:ln/>
        </p:spPr>
        <p:txBody>
          <a:bodyPr wrap="square" lIns="635" tIns="635" rIns="635" bIns="635" rtlCol="0" anchor="ctr">
            <a:normAutofit/>
          </a:bodyPr>
          <a:lstStyle/>
          <a:p>
            <a:r>
              <a:rPr lang="en-US" sz="1700" dirty="0">
                <a:solidFill>
                  <a:srgbClr val="182230"/>
                </a:solidFill>
                <a:latin typeface="Aptos" pitchFamily="34" charset="0"/>
                <a:ea typeface="Aptos" pitchFamily="34" charset="-122"/>
                <a:cs typeface="Aptos" pitchFamily="34" charset="-120"/>
              </a:rPr>
              <a:t>The later movement widens the song from Nativity witnesses to the worshiping community.</a:t>
            </a:r>
            <a:endParaRPr lang="en-US" sz="1700" dirty="0"/>
          </a:p>
          <a:p>
            <a:r>
              <a:rPr lang="en-US" sz="1700" dirty="0">
                <a:solidFill>
                  <a:srgbClr val="182230"/>
                </a:solidFill>
                <a:latin typeface="Aptos" pitchFamily="34" charset="0"/>
                <a:ea typeface="Aptos" pitchFamily="34" charset="-122"/>
                <a:cs typeface="Aptos" pitchFamily="34" charset="-120"/>
              </a:rPr>
              <a:t>Waiting before the Lord is not passive; it is alert, reverent, and hope-filled.</a:t>
            </a:r>
            <a:endParaRPr lang="en-US" sz="1700" dirty="0"/>
          </a:p>
          <a:p>
            <a:r>
              <a:rPr lang="en-US" sz="1700" dirty="0">
                <a:solidFill>
                  <a:srgbClr val="182230"/>
                </a:solidFill>
                <a:latin typeface="Aptos" pitchFamily="34" charset="0"/>
                <a:ea typeface="Aptos" pitchFamily="34" charset="-122"/>
                <a:cs typeface="Aptos" pitchFamily="34" charset="-120"/>
              </a:rPr>
              <a:t>Teaching emphasis: Christmas worship trains the church to watch for Christ and adore him.</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angels_assets/hymnal.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w="12700">
            <a:solidFill>
              <a:srgbClr val="000000">
                <a:alpha val="0"/>
              </a:srgbClr>
            </a:solidFill>
            <a:prstDash val="solid"/>
          </a:ln>
        </p:spPr>
      </p:sp>
      <p:sp>
        <p:nvSpPr>
          <p:cNvPr id="4" name="Text 1"/>
          <p:cNvSpPr/>
          <p:nvPr/>
        </p:nvSpPr>
        <p:spPr>
          <a:xfrm>
            <a:off x="685800" y="594360"/>
            <a:ext cx="8686800" cy="594360"/>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Georgia" pitchFamily="34" charset="0"/>
                <a:ea typeface="Georgia" pitchFamily="34" charset="-122"/>
                <a:cs typeface="Georgia" pitchFamily="34" charset="-120"/>
              </a:rPr>
              <a:t>The Refrain: Come and Worship</a:t>
            </a:r>
            <a:endParaRPr lang="en-US" sz="3400" dirty="0"/>
          </a:p>
        </p:txBody>
      </p:sp>
      <p:sp>
        <p:nvSpPr>
          <p:cNvPr id="5" name="Text 2"/>
          <p:cNvSpPr/>
          <p:nvPr/>
        </p:nvSpPr>
        <p:spPr>
          <a:xfrm>
            <a:off x="713232" y="1261872"/>
            <a:ext cx="7955280" cy="274320"/>
          </a:xfrm>
          <a:prstGeom prst="rect">
            <a:avLst/>
          </a:prstGeom>
          <a:noFill/>
          <a:ln/>
        </p:spPr>
        <p:txBody>
          <a:bodyPr wrap="square" lIns="0" tIns="0" rIns="0" bIns="0" rtlCol="0" anchor="ctr">
            <a:normAutofit/>
          </a:bodyPr>
          <a:lstStyle/>
          <a:p>
            <a:pPr indent="0" marL="0">
              <a:buNone/>
            </a:pPr>
            <a:r>
              <a:rPr lang="en-US" sz="1350" dirty="0">
                <a:solidFill>
                  <a:srgbClr val="F7E6C8"/>
                </a:solidFill>
                <a:latin typeface="Aptos" pitchFamily="34" charset="0"/>
                <a:ea typeface="Aptos" pitchFamily="34" charset="-122"/>
                <a:cs typeface="Aptos" pitchFamily="34" charset="-120"/>
              </a:rPr>
              <a:t>A repeated call that turns every witness toward Christ.</a:t>
            </a:r>
            <a:endParaRPr lang="en-US" sz="1350" dirty="0"/>
          </a:p>
        </p:txBody>
      </p:sp>
      <p:sp>
        <p:nvSpPr>
          <p:cNvPr id="6"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
        <p:nvSpPr>
          <p:cNvPr id="7" name="Shape 4"/>
          <p:cNvSpPr/>
          <p:nvPr/>
        </p:nvSpPr>
        <p:spPr>
          <a:xfrm>
            <a:off x="914400" y="1874520"/>
            <a:ext cx="10058400" cy="3246120"/>
          </a:xfrm>
          <a:prstGeom prst="roundRect">
            <a:avLst>
              <a:gd name="adj" fmla="val 2254"/>
            </a:avLst>
          </a:prstGeom>
          <a:solidFill>
            <a:srgbClr val="FFFFFF">
              <a:alpha val="88000"/>
            </a:srgbClr>
          </a:solidFill>
          <a:ln w="12700">
            <a:solidFill>
              <a:srgbClr val="E5D2AF">
                <a:alpha val="80000"/>
              </a:srgbClr>
            </a:solidFill>
            <a:prstDash val="solid"/>
          </a:ln>
        </p:spPr>
      </p:sp>
      <p:sp>
        <p:nvSpPr>
          <p:cNvPr id="8" name="Text 5"/>
          <p:cNvSpPr/>
          <p:nvPr/>
        </p:nvSpPr>
        <p:spPr>
          <a:xfrm>
            <a:off x="1234440" y="2240280"/>
            <a:ext cx="9418320" cy="685800"/>
          </a:xfrm>
          <a:prstGeom prst="rect">
            <a:avLst/>
          </a:prstGeom>
          <a:noFill/>
          <a:ln/>
        </p:spPr>
        <p:txBody>
          <a:bodyPr wrap="square" lIns="1016" tIns="1016" rIns="1016" bIns="1016" rtlCol="0" anchor="ctr">
            <a:normAutofit/>
          </a:bodyPr>
          <a:lstStyle/>
          <a:p>
            <a:pPr algn="ctr" indent="0" marL="0">
              <a:buNone/>
            </a:pPr>
            <a:r>
              <a:rPr lang="en-US" sz="2200" i="1" dirty="0">
                <a:solidFill>
                  <a:srgbClr val="10243A"/>
                </a:solidFill>
                <a:latin typeface="Georgia" pitchFamily="34" charset="0"/>
                <a:ea typeface="Georgia" pitchFamily="34" charset="-122"/>
                <a:cs typeface="Georgia" pitchFamily="34" charset="-120"/>
              </a:rPr>
              <a:t>“Come and worship” is more than a musical refrain; it is the hymn’s theological center.</a:t>
            </a:r>
            <a:endParaRPr lang="en-US" sz="2200" dirty="0"/>
          </a:p>
        </p:txBody>
      </p:sp>
      <p:sp>
        <p:nvSpPr>
          <p:cNvPr id="9" name="Text 6"/>
          <p:cNvSpPr/>
          <p:nvPr/>
        </p:nvSpPr>
        <p:spPr>
          <a:xfrm>
            <a:off x="1325880" y="3246120"/>
            <a:ext cx="8961120" cy="1234440"/>
          </a:xfrm>
          <a:prstGeom prst="rect">
            <a:avLst/>
          </a:prstGeom>
          <a:noFill/>
          <a:ln/>
        </p:spPr>
        <p:txBody>
          <a:bodyPr wrap="square" lIns="635" tIns="635" rIns="635" bIns="635" rtlCol="0" anchor="ctr">
            <a:normAutofit/>
          </a:bodyPr>
          <a:lstStyle/>
          <a:p>
            <a:r>
              <a:rPr lang="en-US" sz="1600" dirty="0">
                <a:solidFill>
                  <a:srgbClr val="182230"/>
                </a:solidFill>
                <a:latin typeface="Aptos" pitchFamily="34" charset="0"/>
                <a:ea typeface="Aptos" pitchFamily="34" charset="-122"/>
                <a:cs typeface="Aptos" pitchFamily="34" charset="-120"/>
              </a:rPr>
              <a:t>The refrain gathers angels, shepherds, sages, and saints into one act of adoration.</a:t>
            </a:r>
            <a:endParaRPr lang="en-US" sz="1600" dirty="0"/>
          </a:p>
          <a:p>
            <a:r>
              <a:rPr lang="en-US" sz="1600" dirty="0">
                <a:solidFill>
                  <a:srgbClr val="182230"/>
                </a:solidFill>
                <a:latin typeface="Aptos" pitchFamily="34" charset="0"/>
                <a:ea typeface="Aptos" pitchFamily="34" charset="-122"/>
                <a:cs typeface="Aptos" pitchFamily="34" charset="-120"/>
              </a:rPr>
              <a:t>It names Christ as the focus of Christmas worship.</a:t>
            </a:r>
            <a:endParaRPr lang="en-US" sz="1600" dirty="0"/>
          </a:p>
          <a:p>
            <a:r>
              <a:rPr lang="en-US" sz="1600" dirty="0">
                <a:solidFill>
                  <a:srgbClr val="182230"/>
                </a:solidFill>
                <a:latin typeface="Aptos" pitchFamily="34" charset="0"/>
                <a:ea typeface="Aptos" pitchFamily="34" charset="-122"/>
                <a:cs typeface="Aptos" pitchFamily="34" charset="-120"/>
              </a:rPr>
              <a:t>It gives the congregation a simple, repeatable response to the good news.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Theological Themes</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Doctrines and worship themes genuinely present in the hymn.</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Shape 4"/>
          <p:cNvSpPr/>
          <p:nvPr/>
        </p:nvSpPr>
        <p:spPr>
          <a:xfrm>
            <a:off x="685800" y="1508760"/>
            <a:ext cx="3429000" cy="1417320"/>
          </a:xfrm>
          <a:prstGeom prst="roundRect">
            <a:avLst>
              <a:gd name="adj" fmla="val 5161"/>
            </a:avLst>
          </a:prstGeom>
          <a:solidFill>
            <a:srgbClr val="FFFFFF">
              <a:alpha val="94000"/>
            </a:srgbClr>
          </a:solidFill>
          <a:ln w="12700">
            <a:solidFill>
              <a:srgbClr val="E5D2AF">
                <a:alpha val="80000"/>
              </a:srgbClr>
            </a:solidFill>
            <a:prstDash val="solid"/>
          </a:ln>
        </p:spPr>
      </p:sp>
      <p:sp>
        <p:nvSpPr>
          <p:cNvPr id="7" name="Text 5"/>
          <p:cNvSpPr/>
          <p:nvPr/>
        </p:nvSpPr>
        <p:spPr>
          <a:xfrm>
            <a:off x="886968" y="1737360"/>
            <a:ext cx="2971800" cy="228600"/>
          </a:xfrm>
          <a:prstGeom prst="rect">
            <a:avLst/>
          </a:prstGeom>
          <a:noFill/>
          <a:ln/>
        </p:spPr>
        <p:txBody>
          <a:bodyPr wrap="square" lIns="0" tIns="0" rIns="0" bIns="0" rtlCol="0" anchor="ctr"/>
          <a:lstStyle/>
          <a:p>
            <a:pPr indent="0" marL="0">
              <a:buNone/>
            </a:pPr>
            <a:r>
              <a:rPr lang="en-US" sz="1800" b="1" dirty="0">
                <a:solidFill>
                  <a:srgbClr val="10243A"/>
                </a:solidFill>
                <a:latin typeface="Georgia" pitchFamily="34" charset="0"/>
                <a:ea typeface="Georgia" pitchFamily="34" charset="-122"/>
                <a:cs typeface="Georgia" pitchFamily="34" charset="-120"/>
              </a:rPr>
              <a:t>Incarnation</a:t>
            </a:r>
            <a:endParaRPr lang="en-US" sz="1800" dirty="0"/>
          </a:p>
        </p:txBody>
      </p:sp>
      <p:sp>
        <p:nvSpPr>
          <p:cNvPr id="8" name="Text 6"/>
          <p:cNvSpPr/>
          <p:nvPr/>
        </p:nvSpPr>
        <p:spPr>
          <a:xfrm>
            <a:off x="886968" y="2167128"/>
            <a:ext cx="2971800" cy="411480"/>
          </a:xfrm>
          <a:prstGeom prst="rect">
            <a:avLst/>
          </a:prstGeom>
          <a:noFill/>
          <a:ln/>
        </p:spPr>
        <p:txBody>
          <a:bodyPr wrap="square" lIns="0" tIns="0" rIns="0" bIns="0" rtlCol="0" anchor="ctr">
            <a:normAutofit/>
          </a:bodyPr>
          <a:lstStyle/>
          <a:p>
            <a:pPr indent="0" marL="0">
              <a:buNone/>
            </a:pPr>
            <a:r>
              <a:rPr lang="en-US" sz="1350" dirty="0">
                <a:solidFill>
                  <a:srgbClr val="182230"/>
                </a:solidFill>
                <a:latin typeface="Aptos" pitchFamily="34" charset="0"/>
                <a:ea typeface="Aptos" pitchFamily="34" charset="-122"/>
                <a:cs typeface="Aptos" pitchFamily="34" charset="-120"/>
              </a:rPr>
              <a:t>The Word comes in human flesh.</a:t>
            </a:r>
            <a:endParaRPr lang="en-US" sz="1350" dirty="0"/>
          </a:p>
        </p:txBody>
      </p:sp>
      <p:sp>
        <p:nvSpPr>
          <p:cNvPr id="9" name="Shape 7"/>
          <p:cNvSpPr/>
          <p:nvPr/>
        </p:nvSpPr>
        <p:spPr>
          <a:xfrm>
            <a:off x="4526280" y="1508760"/>
            <a:ext cx="3429000" cy="1417320"/>
          </a:xfrm>
          <a:prstGeom prst="roundRect">
            <a:avLst>
              <a:gd name="adj" fmla="val 5161"/>
            </a:avLst>
          </a:prstGeom>
          <a:solidFill>
            <a:srgbClr val="FFFFFF">
              <a:alpha val="94000"/>
            </a:srgbClr>
          </a:solidFill>
          <a:ln w="12700">
            <a:solidFill>
              <a:srgbClr val="E5D2AF">
                <a:alpha val="80000"/>
              </a:srgbClr>
            </a:solidFill>
            <a:prstDash val="solid"/>
          </a:ln>
        </p:spPr>
      </p:sp>
      <p:sp>
        <p:nvSpPr>
          <p:cNvPr id="10" name="Text 8"/>
          <p:cNvSpPr/>
          <p:nvPr/>
        </p:nvSpPr>
        <p:spPr>
          <a:xfrm>
            <a:off x="4727448" y="1737360"/>
            <a:ext cx="2971800" cy="228600"/>
          </a:xfrm>
          <a:prstGeom prst="rect">
            <a:avLst/>
          </a:prstGeom>
          <a:noFill/>
          <a:ln/>
        </p:spPr>
        <p:txBody>
          <a:bodyPr wrap="square" lIns="0" tIns="0" rIns="0" bIns="0" rtlCol="0" anchor="ctr"/>
          <a:lstStyle/>
          <a:p>
            <a:pPr indent="0" marL="0">
              <a:buNone/>
            </a:pPr>
            <a:r>
              <a:rPr lang="en-US" sz="1800" b="1" dirty="0">
                <a:solidFill>
                  <a:srgbClr val="10243A"/>
                </a:solidFill>
                <a:latin typeface="Georgia" pitchFamily="34" charset="0"/>
                <a:ea typeface="Georgia" pitchFamily="34" charset="-122"/>
                <a:cs typeface="Georgia" pitchFamily="34" charset="-120"/>
              </a:rPr>
              <a:t>Adoration</a:t>
            </a:r>
            <a:endParaRPr lang="en-US" sz="1800" dirty="0"/>
          </a:p>
        </p:txBody>
      </p:sp>
      <p:sp>
        <p:nvSpPr>
          <p:cNvPr id="11" name="Text 9"/>
          <p:cNvSpPr/>
          <p:nvPr/>
        </p:nvSpPr>
        <p:spPr>
          <a:xfrm>
            <a:off x="4727448" y="2167128"/>
            <a:ext cx="2971800" cy="411480"/>
          </a:xfrm>
          <a:prstGeom prst="rect">
            <a:avLst/>
          </a:prstGeom>
          <a:noFill/>
          <a:ln/>
        </p:spPr>
        <p:txBody>
          <a:bodyPr wrap="square" lIns="0" tIns="0" rIns="0" bIns="0" rtlCol="0" anchor="ctr">
            <a:normAutofit/>
          </a:bodyPr>
          <a:lstStyle/>
          <a:p>
            <a:pPr indent="0" marL="0">
              <a:buNone/>
            </a:pPr>
            <a:r>
              <a:rPr lang="en-US" sz="1350" dirty="0">
                <a:solidFill>
                  <a:srgbClr val="182230"/>
                </a:solidFill>
                <a:latin typeface="Aptos" pitchFamily="34" charset="0"/>
                <a:ea typeface="Aptos" pitchFamily="34" charset="-122"/>
                <a:cs typeface="Aptos" pitchFamily="34" charset="-120"/>
              </a:rPr>
              <a:t>The fitting response is worship.</a:t>
            </a:r>
            <a:endParaRPr lang="en-US" sz="1350" dirty="0"/>
          </a:p>
        </p:txBody>
      </p:sp>
      <p:sp>
        <p:nvSpPr>
          <p:cNvPr id="12" name="Shape 10"/>
          <p:cNvSpPr/>
          <p:nvPr/>
        </p:nvSpPr>
        <p:spPr>
          <a:xfrm>
            <a:off x="8366760" y="1508760"/>
            <a:ext cx="3429000" cy="1417320"/>
          </a:xfrm>
          <a:prstGeom prst="roundRect">
            <a:avLst>
              <a:gd name="adj" fmla="val 5161"/>
            </a:avLst>
          </a:prstGeom>
          <a:solidFill>
            <a:srgbClr val="FFFFFF">
              <a:alpha val="94000"/>
            </a:srgbClr>
          </a:solidFill>
          <a:ln w="12700">
            <a:solidFill>
              <a:srgbClr val="E5D2AF">
                <a:alpha val="80000"/>
              </a:srgbClr>
            </a:solidFill>
            <a:prstDash val="solid"/>
          </a:ln>
        </p:spPr>
      </p:sp>
      <p:sp>
        <p:nvSpPr>
          <p:cNvPr id="13" name="Text 11"/>
          <p:cNvSpPr/>
          <p:nvPr/>
        </p:nvSpPr>
        <p:spPr>
          <a:xfrm>
            <a:off x="8567928" y="1737360"/>
            <a:ext cx="2971800" cy="228600"/>
          </a:xfrm>
          <a:prstGeom prst="rect">
            <a:avLst/>
          </a:prstGeom>
          <a:noFill/>
          <a:ln/>
        </p:spPr>
        <p:txBody>
          <a:bodyPr wrap="square" lIns="0" tIns="0" rIns="0" bIns="0" rtlCol="0" anchor="ctr"/>
          <a:lstStyle/>
          <a:p>
            <a:pPr indent="0" marL="0">
              <a:buNone/>
            </a:pPr>
            <a:r>
              <a:rPr lang="en-US" sz="1800" b="1" dirty="0">
                <a:solidFill>
                  <a:srgbClr val="10243A"/>
                </a:solidFill>
                <a:latin typeface="Georgia" pitchFamily="34" charset="0"/>
                <a:ea typeface="Georgia" pitchFamily="34" charset="-122"/>
                <a:cs typeface="Georgia" pitchFamily="34" charset="-120"/>
              </a:rPr>
              <a:t>Kingship</a:t>
            </a:r>
            <a:endParaRPr lang="en-US" sz="1800" dirty="0"/>
          </a:p>
        </p:txBody>
      </p:sp>
      <p:sp>
        <p:nvSpPr>
          <p:cNvPr id="14" name="Text 12"/>
          <p:cNvSpPr/>
          <p:nvPr/>
        </p:nvSpPr>
        <p:spPr>
          <a:xfrm>
            <a:off x="8567928" y="2167128"/>
            <a:ext cx="2971800" cy="411480"/>
          </a:xfrm>
          <a:prstGeom prst="rect">
            <a:avLst/>
          </a:prstGeom>
          <a:noFill/>
          <a:ln/>
        </p:spPr>
        <p:txBody>
          <a:bodyPr wrap="square" lIns="0" tIns="0" rIns="0" bIns="0" rtlCol="0" anchor="ctr">
            <a:normAutofit/>
          </a:bodyPr>
          <a:lstStyle/>
          <a:p>
            <a:pPr indent="0" marL="0">
              <a:buNone/>
            </a:pPr>
            <a:r>
              <a:rPr lang="en-US" sz="1350" dirty="0">
                <a:solidFill>
                  <a:srgbClr val="182230"/>
                </a:solidFill>
                <a:latin typeface="Aptos" pitchFamily="34" charset="0"/>
                <a:ea typeface="Aptos" pitchFamily="34" charset="-122"/>
                <a:cs typeface="Aptos" pitchFamily="34" charset="-120"/>
              </a:rPr>
              <a:t>The child is Christ the Lord.</a:t>
            </a:r>
            <a:endParaRPr lang="en-US" sz="1350" dirty="0"/>
          </a:p>
        </p:txBody>
      </p:sp>
      <p:sp>
        <p:nvSpPr>
          <p:cNvPr id="15" name="Shape 13"/>
          <p:cNvSpPr/>
          <p:nvPr/>
        </p:nvSpPr>
        <p:spPr>
          <a:xfrm>
            <a:off x="685800" y="3474720"/>
            <a:ext cx="3429000" cy="1417320"/>
          </a:xfrm>
          <a:prstGeom prst="roundRect">
            <a:avLst>
              <a:gd name="adj" fmla="val 5161"/>
            </a:avLst>
          </a:prstGeom>
          <a:solidFill>
            <a:srgbClr val="FFFFFF">
              <a:alpha val="94000"/>
            </a:srgbClr>
          </a:solidFill>
          <a:ln w="12700">
            <a:solidFill>
              <a:srgbClr val="E5D2AF">
                <a:alpha val="80000"/>
              </a:srgbClr>
            </a:solidFill>
            <a:prstDash val="solid"/>
          </a:ln>
        </p:spPr>
      </p:sp>
      <p:sp>
        <p:nvSpPr>
          <p:cNvPr id="16" name="Text 14"/>
          <p:cNvSpPr/>
          <p:nvPr/>
        </p:nvSpPr>
        <p:spPr>
          <a:xfrm>
            <a:off x="886968" y="3703320"/>
            <a:ext cx="2971800" cy="228600"/>
          </a:xfrm>
          <a:prstGeom prst="rect">
            <a:avLst/>
          </a:prstGeom>
          <a:noFill/>
          <a:ln/>
        </p:spPr>
        <p:txBody>
          <a:bodyPr wrap="square" lIns="0" tIns="0" rIns="0" bIns="0" rtlCol="0" anchor="ctr"/>
          <a:lstStyle/>
          <a:p>
            <a:pPr indent="0" marL="0">
              <a:buNone/>
            </a:pPr>
            <a:r>
              <a:rPr lang="en-US" sz="1800" b="1" dirty="0">
                <a:solidFill>
                  <a:srgbClr val="10243A"/>
                </a:solidFill>
                <a:latin typeface="Georgia" pitchFamily="34" charset="0"/>
                <a:ea typeface="Georgia" pitchFamily="34" charset="-122"/>
                <a:cs typeface="Georgia" pitchFamily="34" charset="-120"/>
              </a:rPr>
              <a:t>Mission</a:t>
            </a:r>
            <a:endParaRPr lang="en-US" sz="1800" dirty="0"/>
          </a:p>
        </p:txBody>
      </p:sp>
      <p:sp>
        <p:nvSpPr>
          <p:cNvPr id="17" name="Text 15"/>
          <p:cNvSpPr/>
          <p:nvPr/>
        </p:nvSpPr>
        <p:spPr>
          <a:xfrm>
            <a:off x="886968" y="4133088"/>
            <a:ext cx="2971800" cy="411480"/>
          </a:xfrm>
          <a:prstGeom prst="rect">
            <a:avLst/>
          </a:prstGeom>
          <a:noFill/>
          <a:ln/>
        </p:spPr>
        <p:txBody>
          <a:bodyPr wrap="square" lIns="0" tIns="0" rIns="0" bIns="0" rtlCol="0" anchor="ctr">
            <a:normAutofit/>
          </a:bodyPr>
          <a:lstStyle/>
          <a:p>
            <a:pPr indent="0" marL="0">
              <a:buNone/>
            </a:pPr>
            <a:r>
              <a:rPr lang="en-US" sz="1350" dirty="0">
                <a:solidFill>
                  <a:srgbClr val="182230"/>
                </a:solidFill>
                <a:latin typeface="Aptos" pitchFamily="34" charset="0"/>
                <a:ea typeface="Aptos" pitchFamily="34" charset="-122"/>
                <a:cs typeface="Aptos" pitchFamily="34" charset="-120"/>
              </a:rPr>
              <a:t>Good news is proclaimed to all.</a:t>
            </a:r>
            <a:endParaRPr lang="en-US" sz="1350" dirty="0"/>
          </a:p>
        </p:txBody>
      </p:sp>
      <p:sp>
        <p:nvSpPr>
          <p:cNvPr id="18" name="Shape 16"/>
          <p:cNvSpPr/>
          <p:nvPr/>
        </p:nvSpPr>
        <p:spPr>
          <a:xfrm>
            <a:off x="4526280" y="3474720"/>
            <a:ext cx="3429000" cy="1417320"/>
          </a:xfrm>
          <a:prstGeom prst="roundRect">
            <a:avLst>
              <a:gd name="adj" fmla="val 5161"/>
            </a:avLst>
          </a:prstGeom>
          <a:solidFill>
            <a:srgbClr val="FFFFFF">
              <a:alpha val="94000"/>
            </a:srgbClr>
          </a:solidFill>
          <a:ln w="12700">
            <a:solidFill>
              <a:srgbClr val="E5D2AF">
                <a:alpha val="80000"/>
              </a:srgbClr>
            </a:solidFill>
            <a:prstDash val="solid"/>
          </a:ln>
        </p:spPr>
      </p:sp>
      <p:sp>
        <p:nvSpPr>
          <p:cNvPr id="19" name="Text 17"/>
          <p:cNvSpPr/>
          <p:nvPr/>
        </p:nvSpPr>
        <p:spPr>
          <a:xfrm>
            <a:off x="4727448" y="3703320"/>
            <a:ext cx="2971800" cy="228600"/>
          </a:xfrm>
          <a:prstGeom prst="rect">
            <a:avLst/>
          </a:prstGeom>
          <a:noFill/>
          <a:ln/>
        </p:spPr>
        <p:txBody>
          <a:bodyPr wrap="square" lIns="0" tIns="0" rIns="0" bIns="0" rtlCol="0" anchor="ctr"/>
          <a:lstStyle/>
          <a:p>
            <a:pPr indent="0" marL="0">
              <a:buNone/>
            </a:pPr>
            <a:r>
              <a:rPr lang="en-US" sz="1800" b="1" dirty="0">
                <a:solidFill>
                  <a:srgbClr val="10243A"/>
                </a:solidFill>
                <a:latin typeface="Georgia" pitchFamily="34" charset="0"/>
                <a:ea typeface="Georgia" pitchFamily="34" charset="-122"/>
                <a:cs typeface="Georgia" pitchFamily="34" charset="-120"/>
              </a:rPr>
              <a:t>Epiphany</a:t>
            </a:r>
            <a:endParaRPr lang="en-US" sz="1800" dirty="0"/>
          </a:p>
        </p:txBody>
      </p:sp>
      <p:sp>
        <p:nvSpPr>
          <p:cNvPr id="20" name="Text 18"/>
          <p:cNvSpPr/>
          <p:nvPr/>
        </p:nvSpPr>
        <p:spPr>
          <a:xfrm>
            <a:off x="4727448" y="4133088"/>
            <a:ext cx="2971800" cy="411480"/>
          </a:xfrm>
          <a:prstGeom prst="rect">
            <a:avLst/>
          </a:prstGeom>
          <a:noFill/>
          <a:ln/>
        </p:spPr>
        <p:txBody>
          <a:bodyPr wrap="square" lIns="0" tIns="0" rIns="0" bIns="0" rtlCol="0" anchor="ctr">
            <a:normAutofit/>
          </a:bodyPr>
          <a:lstStyle/>
          <a:p>
            <a:pPr indent="0" marL="0">
              <a:buNone/>
            </a:pPr>
            <a:r>
              <a:rPr lang="en-US" sz="1350" dirty="0">
                <a:solidFill>
                  <a:srgbClr val="182230"/>
                </a:solidFill>
                <a:latin typeface="Aptos" pitchFamily="34" charset="0"/>
                <a:ea typeface="Aptos" pitchFamily="34" charset="-122"/>
                <a:cs typeface="Aptos" pitchFamily="34" charset="-120"/>
              </a:rPr>
              <a:t>The nations are summoned to Christ.</a:t>
            </a:r>
            <a:endParaRPr lang="en-US" sz="1350" dirty="0"/>
          </a:p>
        </p:txBody>
      </p:sp>
      <p:sp>
        <p:nvSpPr>
          <p:cNvPr id="21" name="Shape 19"/>
          <p:cNvSpPr/>
          <p:nvPr/>
        </p:nvSpPr>
        <p:spPr>
          <a:xfrm>
            <a:off x="8366760" y="3474720"/>
            <a:ext cx="3429000" cy="1417320"/>
          </a:xfrm>
          <a:prstGeom prst="roundRect">
            <a:avLst>
              <a:gd name="adj" fmla="val 5161"/>
            </a:avLst>
          </a:prstGeom>
          <a:solidFill>
            <a:srgbClr val="FFFFFF">
              <a:alpha val="94000"/>
            </a:srgbClr>
          </a:solidFill>
          <a:ln w="12700">
            <a:solidFill>
              <a:srgbClr val="E5D2AF">
                <a:alpha val="80000"/>
              </a:srgbClr>
            </a:solidFill>
            <a:prstDash val="solid"/>
          </a:ln>
        </p:spPr>
      </p:sp>
      <p:sp>
        <p:nvSpPr>
          <p:cNvPr id="22" name="Text 20"/>
          <p:cNvSpPr/>
          <p:nvPr/>
        </p:nvSpPr>
        <p:spPr>
          <a:xfrm>
            <a:off x="8567928" y="3703320"/>
            <a:ext cx="2971800" cy="228600"/>
          </a:xfrm>
          <a:prstGeom prst="rect">
            <a:avLst/>
          </a:prstGeom>
          <a:noFill/>
          <a:ln/>
        </p:spPr>
        <p:txBody>
          <a:bodyPr wrap="square" lIns="0" tIns="0" rIns="0" bIns="0" rtlCol="0" anchor="ctr"/>
          <a:lstStyle/>
          <a:p>
            <a:pPr indent="0" marL="0">
              <a:buNone/>
            </a:pPr>
            <a:r>
              <a:rPr lang="en-US" sz="1800" b="1" dirty="0">
                <a:solidFill>
                  <a:srgbClr val="10243A"/>
                </a:solidFill>
                <a:latin typeface="Georgia" pitchFamily="34" charset="0"/>
                <a:ea typeface="Georgia" pitchFamily="34" charset="-122"/>
                <a:cs typeface="Georgia" pitchFamily="34" charset="-120"/>
              </a:rPr>
              <a:t>Hope</a:t>
            </a:r>
            <a:endParaRPr lang="en-US" sz="1800" dirty="0"/>
          </a:p>
        </p:txBody>
      </p:sp>
      <p:sp>
        <p:nvSpPr>
          <p:cNvPr id="23" name="Text 21"/>
          <p:cNvSpPr/>
          <p:nvPr/>
        </p:nvSpPr>
        <p:spPr>
          <a:xfrm>
            <a:off x="8567928" y="4133088"/>
            <a:ext cx="2971800" cy="411480"/>
          </a:xfrm>
          <a:prstGeom prst="rect">
            <a:avLst/>
          </a:prstGeom>
          <a:noFill/>
          <a:ln/>
        </p:spPr>
        <p:txBody>
          <a:bodyPr wrap="square" lIns="0" tIns="0" rIns="0" bIns="0" rtlCol="0" anchor="ctr">
            <a:normAutofit/>
          </a:bodyPr>
          <a:lstStyle/>
          <a:p>
            <a:pPr indent="0" marL="0">
              <a:buNone/>
            </a:pPr>
            <a:r>
              <a:rPr lang="en-US" sz="1350" dirty="0">
                <a:solidFill>
                  <a:srgbClr val="182230"/>
                </a:solidFill>
                <a:latin typeface="Aptos" pitchFamily="34" charset="0"/>
                <a:ea typeface="Aptos" pitchFamily="34" charset="-122"/>
                <a:cs typeface="Aptos" pitchFamily="34" charset="-120"/>
              </a:rPr>
              <a:t>The church watches in faith.</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Literary and Musical Observations</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How text and tune shape the congregation’s response.</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Shape 4"/>
          <p:cNvSpPr/>
          <p:nvPr/>
        </p:nvSpPr>
        <p:spPr>
          <a:xfrm>
            <a:off x="685800" y="1417320"/>
            <a:ext cx="5212080" cy="4480560"/>
          </a:xfrm>
          <a:prstGeom prst="roundRect">
            <a:avLst>
              <a:gd name="adj" fmla="val 1633"/>
            </a:avLst>
          </a:prstGeom>
          <a:solidFill>
            <a:srgbClr val="FFFFFF">
              <a:alpha val="94000"/>
            </a:srgbClr>
          </a:solidFill>
          <a:ln w="12700">
            <a:solidFill>
              <a:srgbClr val="E5D2AF">
                <a:alpha val="80000"/>
              </a:srgbClr>
            </a:solidFill>
            <a:prstDash val="solid"/>
          </a:ln>
        </p:spPr>
      </p:sp>
      <p:sp>
        <p:nvSpPr>
          <p:cNvPr id="7" name="Shape 5"/>
          <p:cNvSpPr/>
          <p:nvPr/>
        </p:nvSpPr>
        <p:spPr>
          <a:xfrm>
            <a:off x="6263640" y="1417320"/>
            <a:ext cx="5257800" cy="4480560"/>
          </a:xfrm>
          <a:prstGeom prst="roundRect">
            <a:avLst>
              <a:gd name="adj" fmla="val 1633"/>
            </a:avLst>
          </a:prstGeom>
          <a:solidFill>
            <a:srgbClr val="FFFFFF">
              <a:alpha val="94000"/>
            </a:srgbClr>
          </a:solidFill>
          <a:ln w="12700">
            <a:solidFill>
              <a:srgbClr val="E5D2AF">
                <a:alpha val="80000"/>
              </a:srgbClr>
            </a:solidFill>
            <a:prstDash val="solid"/>
          </a:ln>
        </p:spPr>
      </p:sp>
      <p:sp>
        <p:nvSpPr>
          <p:cNvPr id="8" name="Text 6"/>
          <p:cNvSpPr/>
          <p:nvPr/>
        </p:nvSpPr>
        <p:spPr>
          <a:xfrm>
            <a:off x="960120" y="1719072"/>
            <a:ext cx="4389120" cy="274320"/>
          </a:xfrm>
          <a:prstGeom prst="rect">
            <a:avLst/>
          </a:prstGeom>
          <a:noFill/>
          <a:ln/>
        </p:spPr>
        <p:txBody>
          <a:bodyPr wrap="square" lIns="0" tIns="0" rIns="0" bIns="0" rtlCol="0" anchor="ctr"/>
          <a:lstStyle/>
          <a:p>
            <a:pPr indent="0" marL="0">
              <a:buNone/>
            </a:pPr>
            <a:r>
              <a:rPr lang="en-US" sz="2200" b="1" dirty="0">
                <a:solidFill>
                  <a:srgbClr val="10243A"/>
                </a:solidFill>
                <a:latin typeface="Georgia" pitchFamily="34" charset="0"/>
                <a:ea typeface="Georgia" pitchFamily="34" charset="-122"/>
                <a:cs typeface="Georgia" pitchFamily="34" charset="-120"/>
              </a:rPr>
              <a:t>Text</a:t>
            </a:r>
            <a:endParaRPr lang="en-US" sz="2200" dirty="0"/>
          </a:p>
        </p:txBody>
      </p:sp>
      <p:sp>
        <p:nvSpPr>
          <p:cNvPr id="9" name="Text 7"/>
          <p:cNvSpPr/>
          <p:nvPr/>
        </p:nvSpPr>
        <p:spPr>
          <a:xfrm>
            <a:off x="960120" y="2240280"/>
            <a:ext cx="4572000" cy="2468880"/>
          </a:xfrm>
          <a:prstGeom prst="rect">
            <a:avLst/>
          </a:prstGeom>
          <a:noFill/>
          <a:ln/>
        </p:spPr>
        <p:txBody>
          <a:bodyPr wrap="square" lIns="635" tIns="635" rIns="635" bIns="635" rtlCol="0" anchor="ctr">
            <a:normAutofit/>
          </a:bodyPr>
          <a:lstStyle/>
          <a:p>
            <a:r>
              <a:rPr lang="en-US" sz="1600" dirty="0">
                <a:solidFill>
                  <a:srgbClr val="182230"/>
                </a:solidFill>
                <a:latin typeface="Aptos" pitchFamily="34" charset="0"/>
                <a:ea typeface="Aptos" pitchFamily="34" charset="-122"/>
                <a:cs typeface="Aptos" pitchFamily="34" charset="-120"/>
              </a:rPr>
              <a:t>Addressed invitations give the hymn movement and urgency.</a:t>
            </a:r>
            <a:endParaRPr lang="en-US" sz="1600" dirty="0"/>
          </a:p>
          <a:p>
            <a:r>
              <a:rPr lang="en-US" sz="1600" dirty="0">
                <a:solidFill>
                  <a:srgbClr val="182230"/>
                </a:solidFill>
                <a:latin typeface="Aptos" pitchFamily="34" charset="0"/>
                <a:ea typeface="Aptos" pitchFamily="34" charset="-122"/>
                <a:cs typeface="Aptos" pitchFamily="34" charset="-120"/>
              </a:rPr>
              <a:t>Each stanza names a witness and directs that witness to Christ.</a:t>
            </a:r>
            <a:endParaRPr lang="en-US" sz="1600" dirty="0"/>
          </a:p>
          <a:p>
            <a:r>
              <a:rPr lang="en-US" sz="1600" dirty="0">
                <a:solidFill>
                  <a:srgbClr val="182230"/>
                </a:solidFill>
                <a:latin typeface="Aptos" pitchFamily="34" charset="0"/>
                <a:ea typeface="Aptos" pitchFamily="34" charset="-122"/>
                <a:cs typeface="Aptos" pitchFamily="34" charset="-120"/>
              </a:rPr>
              <a:t>The repeated call makes doctrine singable.</a:t>
            </a:r>
            <a:endParaRPr lang="en-US" sz="1600" dirty="0"/>
          </a:p>
        </p:txBody>
      </p:sp>
      <p:sp>
        <p:nvSpPr>
          <p:cNvPr id="10" name="Text 8"/>
          <p:cNvSpPr/>
          <p:nvPr/>
        </p:nvSpPr>
        <p:spPr>
          <a:xfrm>
            <a:off x="6537960" y="1719072"/>
            <a:ext cx="4389120" cy="274320"/>
          </a:xfrm>
          <a:prstGeom prst="rect">
            <a:avLst/>
          </a:prstGeom>
          <a:noFill/>
          <a:ln/>
        </p:spPr>
        <p:txBody>
          <a:bodyPr wrap="square" lIns="0" tIns="0" rIns="0" bIns="0" rtlCol="0" anchor="ctr"/>
          <a:lstStyle/>
          <a:p>
            <a:pPr indent="0" marL="0">
              <a:buNone/>
            </a:pPr>
            <a:r>
              <a:rPr lang="en-US" sz="2200" b="1" dirty="0">
                <a:solidFill>
                  <a:srgbClr val="10243A"/>
                </a:solidFill>
                <a:latin typeface="Georgia" pitchFamily="34" charset="0"/>
                <a:ea typeface="Georgia" pitchFamily="34" charset="-122"/>
                <a:cs typeface="Georgia" pitchFamily="34" charset="-120"/>
              </a:rPr>
              <a:t>Tune</a:t>
            </a:r>
            <a:endParaRPr lang="en-US" sz="2200" dirty="0"/>
          </a:p>
        </p:txBody>
      </p:sp>
      <p:sp>
        <p:nvSpPr>
          <p:cNvPr id="11" name="Text 9"/>
          <p:cNvSpPr/>
          <p:nvPr/>
        </p:nvSpPr>
        <p:spPr>
          <a:xfrm>
            <a:off x="6537960" y="2240280"/>
            <a:ext cx="4572000" cy="2468880"/>
          </a:xfrm>
          <a:prstGeom prst="rect">
            <a:avLst/>
          </a:prstGeom>
          <a:noFill/>
          <a:ln/>
        </p:spPr>
        <p:txBody>
          <a:bodyPr wrap="square" lIns="635" tIns="635" rIns="635" bIns="635" rtlCol="0" anchor="ctr">
            <a:normAutofit/>
          </a:bodyPr>
          <a:lstStyle/>
          <a:p>
            <a:r>
              <a:rPr lang="en-US" sz="1600" dirty="0">
                <a:solidFill>
                  <a:srgbClr val="182230"/>
                </a:solidFill>
                <a:latin typeface="Aptos" pitchFamily="34" charset="0"/>
                <a:ea typeface="Aptos" pitchFamily="34" charset="-122"/>
                <a:cs typeface="Aptos" pitchFamily="34" charset="-120"/>
              </a:rPr>
              <a:t>REGENT SQUARE gives the text a broad festival character.</a:t>
            </a:r>
            <a:endParaRPr lang="en-US" sz="1600" dirty="0"/>
          </a:p>
          <a:p>
            <a:r>
              <a:rPr lang="en-US" sz="1600" dirty="0">
                <a:solidFill>
                  <a:srgbClr val="182230"/>
                </a:solidFill>
                <a:latin typeface="Aptos" pitchFamily="34" charset="0"/>
                <a:ea typeface="Aptos" pitchFamily="34" charset="-122"/>
                <a:cs typeface="Aptos" pitchFamily="34" charset="-120"/>
              </a:rPr>
              <a:t>Its confident shape supports processional and congregational singing.</a:t>
            </a:r>
            <a:endParaRPr lang="en-US" sz="1600" dirty="0"/>
          </a:p>
          <a:p>
            <a:r>
              <a:rPr lang="en-US" sz="1600" dirty="0">
                <a:solidFill>
                  <a:srgbClr val="182230"/>
                </a:solidFill>
                <a:latin typeface="Aptos" pitchFamily="34" charset="0"/>
                <a:ea typeface="Aptos" pitchFamily="34" charset="-122"/>
                <a:cs typeface="Aptos" pitchFamily="34" charset="-120"/>
              </a:rPr>
              <a:t>Clear tempo and strong accompaniment help the refrain land with conviction.</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mnt/data/angels_assets/church.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sp>
      <p:sp>
        <p:nvSpPr>
          <p:cNvPr id="4" name="Text 1"/>
          <p:cNvSpPr/>
          <p:nvPr/>
        </p:nvSpPr>
        <p:spPr>
          <a:xfrm>
            <a:off x="685800" y="594360"/>
            <a:ext cx="8686800" cy="594360"/>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Georgia" pitchFamily="34" charset="0"/>
                <a:ea typeface="Georgia" pitchFamily="34" charset="-122"/>
                <a:cs typeface="Georgia" pitchFamily="34" charset="-120"/>
              </a:rPr>
              <a:t>Pastoral and Worship Use</a:t>
            </a:r>
            <a:endParaRPr lang="en-US" sz="3400" dirty="0"/>
          </a:p>
        </p:txBody>
      </p:sp>
      <p:sp>
        <p:nvSpPr>
          <p:cNvPr id="5" name="Text 2"/>
          <p:cNvSpPr/>
          <p:nvPr/>
        </p:nvSpPr>
        <p:spPr>
          <a:xfrm>
            <a:off x="713232" y="1261872"/>
            <a:ext cx="7955280" cy="274320"/>
          </a:xfrm>
          <a:prstGeom prst="rect">
            <a:avLst/>
          </a:prstGeom>
          <a:noFill/>
          <a:ln/>
        </p:spPr>
        <p:txBody>
          <a:bodyPr wrap="square" lIns="0" tIns="0" rIns="0" bIns="0" rtlCol="0" anchor="ctr">
            <a:normAutofit/>
          </a:bodyPr>
          <a:lstStyle/>
          <a:p>
            <a:pPr indent="0" marL="0">
              <a:buNone/>
            </a:pPr>
            <a:r>
              <a:rPr lang="en-US" sz="1350" dirty="0">
                <a:solidFill>
                  <a:srgbClr val="F7E6C8"/>
                </a:solidFill>
                <a:latin typeface="Aptos" pitchFamily="34" charset="0"/>
                <a:ea typeface="Aptos" pitchFamily="34" charset="-122"/>
                <a:cs typeface="Aptos" pitchFamily="34" charset="-120"/>
              </a:rPr>
              <a:t>Where the hymn serves the church well.</a:t>
            </a:r>
            <a:endParaRPr lang="en-US" sz="1350" dirty="0"/>
          </a:p>
        </p:txBody>
      </p:sp>
      <p:sp>
        <p:nvSpPr>
          <p:cNvPr id="6"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
        <p:nvSpPr>
          <p:cNvPr id="7" name="Shape 4"/>
          <p:cNvSpPr/>
          <p:nvPr/>
        </p:nvSpPr>
        <p:spPr>
          <a:xfrm>
            <a:off x="777240" y="1828800"/>
            <a:ext cx="10241280" cy="3429000"/>
          </a:xfrm>
          <a:prstGeom prst="roundRect">
            <a:avLst>
              <a:gd name="adj" fmla="val 2133"/>
            </a:avLst>
          </a:prstGeom>
          <a:solidFill>
            <a:srgbClr val="FFFFFF">
              <a:alpha val="86000"/>
            </a:srgbClr>
          </a:solidFill>
          <a:ln w="12700">
            <a:solidFill>
              <a:srgbClr val="E5D2AF">
                <a:alpha val="80000"/>
              </a:srgbClr>
            </a:solidFill>
            <a:prstDash val="solid"/>
          </a:ln>
        </p:spPr>
      </p:sp>
      <p:sp>
        <p:nvSpPr>
          <p:cNvPr id="8" name="Text 5"/>
          <p:cNvSpPr/>
          <p:nvPr/>
        </p:nvSpPr>
        <p:spPr>
          <a:xfrm>
            <a:off x="1097280" y="2194560"/>
            <a:ext cx="9509760" cy="2331720"/>
          </a:xfrm>
          <a:prstGeom prst="rect">
            <a:avLst/>
          </a:prstGeom>
          <a:noFill/>
          <a:ln/>
        </p:spPr>
        <p:txBody>
          <a:bodyPr wrap="square" lIns="635" tIns="635" rIns="635" bIns="635" rtlCol="0" anchor="ctr">
            <a:normAutofit/>
          </a:bodyPr>
          <a:lstStyle/>
          <a:p>
            <a:r>
              <a:rPr lang="en-US" sz="2000" dirty="0">
                <a:solidFill>
                  <a:srgbClr val="182230"/>
                </a:solidFill>
                <a:latin typeface="Aptos" pitchFamily="34" charset="0"/>
                <a:ea typeface="Aptos" pitchFamily="34" charset="-122"/>
                <a:cs typeface="Aptos" pitchFamily="34" charset="-120"/>
              </a:rPr>
              <a:t>Opening hymn for Christmas Eve or Christmas Day worship</a:t>
            </a:r>
            <a:endParaRPr lang="en-US" sz="2000" dirty="0"/>
          </a:p>
          <a:p>
            <a:r>
              <a:rPr lang="en-US" sz="2000" dirty="0">
                <a:solidFill>
                  <a:srgbClr val="182230"/>
                </a:solidFill>
                <a:latin typeface="Aptos" pitchFamily="34" charset="0"/>
                <a:ea typeface="Aptos" pitchFamily="34" charset="-122"/>
                <a:cs typeface="Aptos" pitchFamily="34" charset="-120"/>
              </a:rPr>
              <a:t>Processional or congregational hymn for Epiphany</a:t>
            </a:r>
            <a:endParaRPr lang="en-US" sz="2000" dirty="0"/>
          </a:p>
          <a:p>
            <a:r>
              <a:rPr lang="en-US" sz="2000" dirty="0">
                <a:solidFill>
                  <a:srgbClr val="182230"/>
                </a:solidFill>
                <a:latin typeface="Aptos" pitchFamily="34" charset="0"/>
                <a:ea typeface="Aptos" pitchFamily="34" charset="-122"/>
                <a:cs typeface="Aptos" pitchFamily="34" charset="-120"/>
              </a:rPr>
              <a:t>Carol service bridge from Nativity story to worship response</a:t>
            </a:r>
            <a:endParaRPr lang="en-US" sz="2000" dirty="0"/>
          </a:p>
          <a:p>
            <a:r>
              <a:rPr lang="en-US" sz="2000" dirty="0">
                <a:solidFill>
                  <a:srgbClr val="182230"/>
                </a:solidFill>
                <a:latin typeface="Aptos" pitchFamily="34" charset="0"/>
                <a:ea typeface="Aptos" pitchFamily="34" charset="-122"/>
                <a:cs typeface="Aptos" pitchFamily="34" charset="-120"/>
              </a:rPr>
              <a:t>Choir-led introduction that invites the congregation to join</a:t>
            </a:r>
            <a:endParaRPr lang="en-US" sz="2000" dirty="0"/>
          </a:p>
          <a:p>
            <a:r>
              <a:rPr lang="en-US" sz="2000" dirty="0">
                <a:solidFill>
                  <a:srgbClr val="182230"/>
                </a:solidFill>
                <a:latin typeface="Aptos" pitchFamily="34" charset="0"/>
                <a:ea typeface="Aptos" pitchFamily="34" charset="-122"/>
                <a:cs typeface="Aptos" pitchFamily="34" charset="-120"/>
              </a:rPr>
              <a:t>Teaching hymn for incarnation, kingship, and adoration</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Teaching Questions</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Discussion prompts for Sunday school, choir rehearsal, or small groups.</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Text 4"/>
          <p:cNvSpPr/>
          <p:nvPr/>
        </p:nvSpPr>
        <p:spPr>
          <a:xfrm>
            <a:off x="914400" y="1600200"/>
            <a:ext cx="10241280" cy="4297680"/>
          </a:xfrm>
          <a:prstGeom prst="rect">
            <a:avLst/>
          </a:prstGeom>
          <a:noFill/>
          <a:ln/>
        </p:spPr>
        <p:txBody>
          <a:bodyPr wrap="square" lIns="635" tIns="635" rIns="635" bIns="635" rtlCol="0" anchor="ctr">
            <a:normAutofit/>
          </a:bodyPr>
          <a:lstStyle/>
          <a:p>
            <a:r>
              <a:rPr lang="en-US" sz="2100" dirty="0">
                <a:solidFill>
                  <a:srgbClr val="182230"/>
                </a:solidFill>
                <a:latin typeface="Aptos" pitchFamily="34" charset="0"/>
                <a:ea typeface="Aptos" pitchFamily="34" charset="-122"/>
                <a:cs typeface="Aptos" pitchFamily="34" charset="-120"/>
              </a:rPr>
              <a:t>How does the hymn connect the biblical Nativity story with worship today?</a:t>
            </a:r>
            <a:endParaRPr lang="en-US" sz="2100" dirty="0"/>
          </a:p>
          <a:p>
            <a:r>
              <a:rPr lang="en-US" sz="2100" dirty="0">
                <a:solidFill>
                  <a:srgbClr val="182230"/>
                </a:solidFill>
                <a:latin typeface="Aptos" pitchFamily="34" charset="0"/>
                <a:ea typeface="Aptos" pitchFamily="34" charset="-122"/>
                <a:cs typeface="Aptos" pitchFamily="34" charset="-120"/>
              </a:rPr>
              <a:t>Why does the birth of Christ call for adoration rather than only admiration?</a:t>
            </a:r>
            <a:endParaRPr lang="en-US" sz="2100" dirty="0"/>
          </a:p>
          <a:p>
            <a:r>
              <a:rPr lang="en-US" sz="2100" dirty="0">
                <a:solidFill>
                  <a:srgbClr val="182230"/>
                </a:solidFill>
                <a:latin typeface="Aptos" pitchFamily="34" charset="0"/>
                <a:ea typeface="Aptos" pitchFamily="34" charset="-122"/>
                <a:cs typeface="Aptos" pitchFamily="34" charset="-120"/>
              </a:rPr>
              <a:t>What do Luke 2 and Matthew 2 teach about proclamation and response?</a:t>
            </a:r>
            <a:endParaRPr lang="en-US" sz="2100" dirty="0"/>
          </a:p>
          <a:p>
            <a:r>
              <a:rPr lang="en-US" sz="2100" dirty="0">
                <a:solidFill>
                  <a:srgbClr val="182230"/>
                </a:solidFill>
                <a:latin typeface="Aptos" pitchFamily="34" charset="0"/>
                <a:ea typeface="Aptos" pitchFamily="34" charset="-122"/>
                <a:cs typeface="Aptos" pitchFamily="34" charset="-120"/>
              </a:rPr>
              <a:t>How does REGENT SQUARE shape the congregation’s experience of the text?</a:t>
            </a:r>
            <a:endParaRPr lang="en-US" sz="2100" dirty="0"/>
          </a:p>
          <a:p>
            <a:r>
              <a:rPr lang="en-US" sz="2100" dirty="0">
                <a:solidFill>
                  <a:srgbClr val="182230"/>
                </a:solidFill>
                <a:latin typeface="Aptos" pitchFamily="34" charset="0"/>
                <a:ea typeface="Aptos" pitchFamily="34" charset="-122"/>
                <a:cs typeface="Aptos" pitchFamily="34" charset="-120"/>
              </a:rPr>
              <a:t>How can Christmas worship become a witness to Christ’s kingship and glory?</a:t>
            </a:r>
            <a:endParaRPr lang="en-US" sz="2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mnt/data/angels_assets/magi.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w="12700">
            <a:solidFill>
              <a:srgbClr val="000000">
                <a:alpha val="0"/>
              </a:srgbClr>
            </a:solidFill>
            <a:prstDash val="solid"/>
          </a:ln>
        </p:spPr>
      </p:sp>
      <p:sp>
        <p:nvSpPr>
          <p:cNvPr id="4" name="Text 1"/>
          <p:cNvSpPr/>
          <p:nvPr/>
        </p:nvSpPr>
        <p:spPr>
          <a:xfrm>
            <a:off x="685800" y="594360"/>
            <a:ext cx="8686800" cy="594360"/>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Georgia" pitchFamily="34" charset="0"/>
                <a:ea typeface="Georgia" pitchFamily="34" charset="-122"/>
                <a:cs typeface="Georgia" pitchFamily="34" charset="-120"/>
              </a:rPr>
              <a:t>Application</a:t>
            </a:r>
            <a:endParaRPr lang="en-US" sz="3400" dirty="0"/>
          </a:p>
        </p:txBody>
      </p:sp>
      <p:sp>
        <p:nvSpPr>
          <p:cNvPr id="5" name="Text 2"/>
          <p:cNvSpPr/>
          <p:nvPr/>
        </p:nvSpPr>
        <p:spPr>
          <a:xfrm>
            <a:off x="713232" y="1261872"/>
            <a:ext cx="7955280" cy="274320"/>
          </a:xfrm>
          <a:prstGeom prst="rect">
            <a:avLst/>
          </a:prstGeom>
          <a:noFill/>
          <a:ln/>
        </p:spPr>
        <p:txBody>
          <a:bodyPr wrap="square" lIns="0" tIns="0" rIns="0" bIns="0" rtlCol="0" anchor="ctr">
            <a:normAutofit/>
          </a:bodyPr>
          <a:lstStyle/>
          <a:p>
            <a:pPr indent="0" marL="0">
              <a:buNone/>
            </a:pPr>
            <a:r>
              <a:rPr lang="en-US" sz="1350" dirty="0">
                <a:solidFill>
                  <a:srgbClr val="F7E6C8"/>
                </a:solidFill>
                <a:latin typeface="Aptos" pitchFamily="34" charset="0"/>
                <a:ea typeface="Aptos" pitchFamily="34" charset="-122"/>
                <a:cs typeface="Aptos" pitchFamily="34" charset="-120"/>
              </a:rPr>
              <a:t>Worship that becomes witness.</a:t>
            </a:r>
            <a:endParaRPr lang="en-US" sz="1350" dirty="0"/>
          </a:p>
        </p:txBody>
      </p:sp>
      <p:sp>
        <p:nvSpPr>
          <p:cNvPr id="6"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
        <p:nvSpPr>
          <p:cNvPr id="7" name="Shape 4"/>
          <p:cNvSpPr/>
          <p:nvPr/>
        </p:nvSpPr>
        <p:spPr>
          <a:xfrm>
            <a:off x="777240" y="1783080"/>
            <a:ext cx="10241280" cy="3566160"/>
          </a:xfrm>
          <a:prstGeom prst="roundRect">
            <a:avLst>
              <a:gd name="adj" fmla="val 2051"/>
            </a:avLst>
          </a:prstGeom>
          <a:solidFill>
            <a:srgbClr val="FFFFFF">
              <a:alpha val="88000"/>
            </a:srgbClr>
          </a:solidFill>
          <a:ln w="12700">
            <a:solidFill>
              <a:srgbClr val="E5D2AF">
                <a:alpha val="80000"/>
              </a:srgbClr>
            </a:solidFill>
            <a:prstDash val="solid"/>
          </a:ln>
        </p:spPr>
      </p:sp>
      <p:sp>
        <p:nvSpPr>
          <p:cNvPr id="8" name="Text 5"/>
          <p:cNvSpPr/>
          <p:nvPr/>
        </p:nvSpPr>
        <p:spPr>
          <a:xfrm>
            <a:off x="1143000" y="2194560"/>
            <a:ext cx="9509760" cy="2331720"/>
          </a:xfrm>
          <a:prstGeom prst="rect">
            <a:avLst/>
          </a:prstGeom>
          <a:noFill/>
          <a:ln/>
        </p:spPr>
        <p:txBody>
          <a:bodyPr wrap="square" lIns="635" tIns="635" rIns="635" bIns="635" rtlCol="0" anchor="ctr">
            <a:normAutofit/>
          </a:bodyPr>
          <a:lstStyle/>
          <a:p>
            <a:r>
              <a:rPr lang="en-US" sz="2000" dirty="0">
                <a:solidFill>
                  <a:srgbClr val="182230"/>
                </a:solidFill>
                <a:latin typeface="Aptos" pitchFamily="34" charset="0"/>
                <a:ea typeface="Aptos" pitchFamily="34" charset="-122"/>
                <a:cs typeface="Aptos" pitchFamily="34" charset="-120"/>
              </a:rPr>
              <a:t>Receive the announcement: Christ has come for the salvation of his people.</a:t>
            </a:r>
            <a:endParaRPr lang="en-US" sz="2000" dirty="0"/>
          </a:p>
          <a:p>
            <a:r>
              <a:rPr lang="en-US" sz="2000" dirty="0">
                <a:solidFill>
                  <a:srgbClr val="182230"/>
                </a:solidFill>
                <a:latin typeface="Aptos" pitchFamily="34" charset="0"/>
                <a:ea typeface="Aptos" pitchFamily="34" charset="-122"/>
                <a:cs typeface="Aptos" pitchFamily="34" charset="-120"/>
              </a:rPr>
              <a:t>Respond with worship: make adoration the center of Christmas devotion.</a:t>
            </a:r>
            <a:endParaRPr lang="en-US" sz="2000" dirty="0"/>
          </a:p>
          <a:p>
            <a:r>
              <a:rPr lang="en-US" sz="2000" dirty="0">
                <a:solidFill>
                  <a:srgbClr val="182230"/>
                </a:solidFill>
                <a:latin typeface="Aptos" pitchFamily="34" charset="0"/>
                <a:ea typeface="Aptos" pitchFamily="34" charset="-122"/>
                <a:cs typeface="Aptos" pitchFamily="34" charset="-120"/>
              </a:rPr>
              <a:t>Welcome the nations: rejoice that the King is worthy of global praise.</a:t>
            </a:r>
            <a:endParaRPr lang="en-US" sz="2000" dirty="0"/>
          </a:p>
          <a:p>
            <a:r>
              <a:rPr lang="en-US" sz="2000" dirty="0">
                <a:solidFill>
                  <a:srgbClr val="182230"/>
                </a:solidFill>
                <a:latin typeface="Aptos" pitchFamily="34" charset="0"/>
                <a:ea typeface="Aptos" pitchFamily="34" charset="-122"/>
                <a:cs typeface="Aptos" pitchFamily="34" charset="-120"/>
              </a:rPr>
              <a:t>Bear witness: let festive worship become faithful testimony.</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7EA"/>
        </a:solidFill>
      </p:bgPr>
    </p:bg>
    <p:spTree>
      <p:nvGrpSpPr>
        <p:cNvPr id="1" name=""/>
        <p:cNvGrpSpPr/>
        <p:nvPr/>
      </p:nvGrpSpPr>
      <p:grpSpPr>
        <a:xfrm>
          <a:off x="0" y="0"/>
          <a:ext cx="0" cy="0"/>
          <a:chOff x="0" y="0"/>
          <a:chExt cx="0" cy="0"/>
        </a:xfrm>
      </p:grpSpPr>
      <p:sp>
        <p:nvSpPr>
          <p:cNvPr id="2" name="Text 0"/>
          <p:cNvSpPr/>
          <p:nvPr/>
        </p:nvSpPr>
        <p:spPr>
          <a:xfrm>
            <a:off x="594360" y="411480"/>
            <a:ext cx="10789920" cy="411480"/>
          </a:xfrm>
          <a:prstGeom prst="rect">
            <a:avLst/>
          </a:prstGeom>
          <a:noFill/>
          <a:ln/>
        </p:spPr>
        <p:txBody>
          <a:bodyPr wrap="square" lIns="0" tIns="0" rIns="0" bIns="0" rtlCol="0" anchor="ctr">
            <a:normAutofit/>
          </a:bodyPr>
          <a:lstStyle/>
          <a:p>
            <a:pPr indent="0" marL="0">
              <a:buNone/>
            </a:pPr>
            <a:r>
              <a:rPr lang="en-US" sz="2700" b="1" dirty="0">
                <a:solidFill>
                  <a:srgbClr val="10243A"/>
                </a:solidFill>
                <a:latin typeface="Georgia" pitchFamily="34" charset="0"/>
                <a:ea typeface="Georgia" pitchFamily="34" charset="-122"/>
                <a:cs typeface="Georgia" pitchFamily="34" charset="-120"/>
              </a:rPr>
              <a:t>Suggested Lesson Flow</a:t>
            </a:r>
            <a:endParaRPr lang="en-US" sz="2700" dirty="0"/>
          </a:p>
        </p:txBody>
      </p:sp>
      <p:sp>
        <p:nvSpPr>
          <p:cNvPr id="3" name="Text 1"/>
          <p:cNvSpPr/>
          <p:nvPr/>
        </p:nvSpPr>
        <p:spPr>
          <a:xfrm>
            <a:off x="612648" y="896112"/>
            <a:ext cx="10332720" cy="274320"/>
          </a:xfrm>
          <a:prstGeom prst="rect">
            <a:avLst/>
          </a:prstGeom>
          <a:noFill/>
          <a:ln/>
        </p:spPr>
        <p:txBody>
          <a:bodyPr wrap="square" lIns="0" tIns="0" rIns="0" bIns="0" rtlCol="0" anchor="ctr">
            <a:normAutofit/>
          </a:bodyPr>
          <a:lstStyle/>
          <a:p>
            <a:pPr indent="0" marL="0">
              <a:buNone/>
            </a:pPr>
            <a:r>
              <a:rPr lang="en-US" sz="1150" dirty="0">
                <a:solidFill>
                  <a:srgbClr val="5B6673"/>
                </a:solidFill>
                <a:latin typeface="Aptos" pitchFamily="34" charset="0"/>
                <a:ea typeface="Aptos" pitchFamily="34" charset="-122"/>
                <a:cs typeface="Aptos" pitchFamily="34" charset="-120"/>
              </a:rPr>
              <a:t>Two options for teaching the hymn.</a:t>
            </a:r>
            <a:endParaRPr lang="en-US" sz="1150" dirty="0"/>
          </a:p>
        </p:txBody>
      </p:sp>
      <p:sp>
        <p:nvSpPr>
          <p:cNvPr id="4" name="Shape 2"/>
          <p:cNvSpPr/>
          <p:nvPr/>
        </p:nvSpPr>
        <p:spPr>
          <a:xfrm>
            <a:off x="612648" y="1225296"/>
            <a:ext cx="1920240" cy="0"/>
          </a:xfrm>
          <a:prstGeom prst="line">
            <a:avLst/>
          </a:prstGeom>
          <a:noFill/>
          <a:ln w="25400">
            <a:solidFill>
              <a:srgbClr val="D9A441"/>
            </a:solidFill>
            <a:prstDash val="solid"/>
          </a:ln>
        </p:spPr>
      </p:sp>
      <p:sp>
        <p:nvSpPr>
          <p:cNvPr id="5"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667085"/>
                </a:solidFill>
                <a:latin typeface="Aptos" pitchFamily="34" charset="0"/>
                <a:ea typeface="Aptos" pitchFamily="34" charset="-122"/>
                <a:cs typeface="Aptos" pitchFamily="34" charset="-120"/>
              </a:rPr>
              <a:t>Prepared for teaching and small group use - hymninfo.com</a:t>
            </a:r>
            <a:endParaRPr lang="en-US" sz="750" dirty="0"/>
          </a:p>
        </p:txBody>
      </p:sp>
      <p:sp>
        <p:nvSpPr>
          <p:cNvPr id="6" name="Shape 4"/>
          <p:cNvSpPr/>
          <p:nvPr/>
        </p:nvSpPr>
        <p:spPr>
          <a:xfrm>
            <a:off x="685800" y="1508760"/>
            <a:ext cx="5212080" cy="4251960"/>
          </a:xfrm>
          <a:prstGeom prst="roundRect">
            <a:avLst>
              <a:gd name="adj" fmla="val 1720"/>
            </a:avLst>
          </a:prstGeom>
          <a:solidFill>
            <a:srgbClr val="FFFFFF">
              <a:alpha val="94000"/>
            </a:srgbClr>
          </a:solidFill>
          <a:ln w="12700">
            <a:solidFill>
              <a:srgbClr val="E5D2AF">
                <a:alpha val="80000"/>
              </a:srgbClr>
            </a:solidFill>
            <a:prstDash val="solid"/>
          </a:ln>
        </p:spPr>
      </p:sp>
      <p:sp>
        <p:nvSpPr>
          <p:cNvPr id="7" name="Shape 5"/>
          <p:cNvSpPr/>
          <p:nvPr/>
        </p:nvSpPr>
        <p:spPr>
          <a:xfrm>
            <a:off x="6263640" y="1508760"/>
            <a:ext cx="5257800" cy="4251960"/>
          </a:xfrm>
          <a:prstGeom prst="roundRect">
            <a:avLst>
              <a:gd name="adj" fmla="val 1720"/>
            </a:avLst>
          </a:prstGeom>
          <a:solidFill>
            <a:srgbClr val="FFFFFF">
              <a:alpha val="94000"/>
            </a:srgbClr>
          </a:solidFill>
          <a:ln w="12700">
            <a:solidFill>
              <a:srgbClr val="E5D2AF">
                <a:alpha val="80000"/>
              </a:srgbClr>
            </a:solidFill>
            <a:prstDash val="solid"/>
          </a:ln>
        </p:spPr>
      </p:sp>
      <p:sp>
        <p:nvSpPr>
          <p:cNvPr id="8" name="Text 6"/>
          <p:cNvSpPr/>
          <p:nvPr/>
        </p:nvSpPr>
        <p:spPr>
          <a:xfrm>
            <a:off x="960120" y="1783080"/>
            <a:ext cx="4389120" cy="320040"/>
          </a:xfrm>
          <a:prstGeom prst="rect">
            <a:avLst/>
          </a:prstGeom>
          <a:noFill/>
          <a:ln/>
        </p:spPr>
        <p:txBody>
          <a:bodyPr wrap="square" lIns="0" tIns="0" rIns="0" bIns="0" rtlCol="0" anchor="ctr"/>
          <a:lstStyle/>
          <a:p>
            <a:pPr indent="0" marL="0">
              <a:buNone/>
            </a:pPr>
            <a:r>
              <a:rPr lang="en-US" sz="2200" b="1" dirty="0">
                <a:solidFill>
                  <a:srgbClr val="10243A"/>
                </a:solidFill>
                <a:latin typeface="Georgia" pitchFamily="34" charset="0"/>
                <a:ea typeface="Georgia" pitchFamily="34" charset="-122"/>
                <a:cs typeface="Georgia" pitchFamily="34" charset="-120"/>
              </a:rPr>
              <a:t>30-Minute Plan</a:t>
            </a:r>
            <a:endParaRPr lang="en-US" sz="2200" dirty="0"/>
          </a:p>
        </p:txBody>
      </p:sp>
      <p:sp>
        <p:nvSpPr>
          <p:cNvPr id="9" name="Text 7"/>
          <p:cNvSpPr/>
          <p:nvPr/>
        </p:nvSpPr>
        <p:spPr>
          <a:xfrm>
            <a:off x="960120" y="2331720"/>
            <a:ext cx="4572000" cy="2514600"/>
          </a:xfrm>
          <a:prstGeom prst="rect">
            <a:avLst/>
          </a:prstGeom>
          <a:noFill/>
          <a:ln/>
        </p:spPr>
        <p:txBody>
          <a:bodyPr wrap="square" lIns="635" tIns="635" rIns="635" bIns="635" rtlCol="0" anchor="ctr">
            <a:normAutofit/>
          </a:bodyPr>
          <a:lstStyle/>
          <a:p>
            <a:r>
              <a:rPr lang="en-US" sz="1550" dirty="0">
                <a:solidFill>
                  <a:srgbClr val="182230"/>
                </a:solidFill>
                <a:latin typeface="Aptos" pitchFamily="34" charset="0"/>
                <a:ea typeface="Aptos" pitchFamily="34" charset="-122"/>
                <a:cs typeface="Aptos" pitchFamily="34" charset="-120"/>
              </a:rPr>
              <a:t>Read Luke 2:10-14</a:t>
            </a:r>
            <a:endParaRPr lang="en-US" sz="1550" dirty="0"/>
          </a:p>
          <a:p>
            <a:r>
              <a:rPr lang="en-US" sz="1550" dirty="0">
                <a:solidFill>
                  <a:srgbClr val="182230"/>
                </a:solidFill>
                <a:latin typeface="Aptos" pitchFamily="34" charset="0"/>
                <a:ea typeface="Aptos" pitchFamily="34" charset="-122"/>
                <a:cs typeface="Aptos" pitchFamily="34" charset="-120"/>
              </a:rPr>
              <a:t>Introduce Montgomery and the hymn</a:t>
            </a:r>
            <a:endParaRPr lang="en-US" sz="1550" dirty="0"/>
          </a:p>
          <a:p>
            <a:r>
              <a:rPr lang="en-US" sz="1550" dirty="0">
                <a:solidFill>
                  <a:srgbClr val="182230"/>
                </a:solidFill>
                <a:latin typeface="Aptos" pitchFamily="34" charset="0"/>
                <a:ea typeface="Aptos" pitchFamily="34" charset="-122"/>
                <a:cs typeface="Aptos" pitchFamily="34" charset="-120"/>
              </a:rPr>
              <a:t>Trace the four witness groups</a:t>
            </a:r>
            <a:endParaRPr lang="en-US" sz="1550" dirty="0"/>
          </a:p>
          <a:p>
            <a:r>
              <a:rPr lang="en-US" sz="1550" dirty="0">
                <a:solidFill>
                  <a:srgbClr val="182230"/>
                </a:solidFill>
                <a:latin typeface="Aptos" pitchFamily="34" charset="0"/>
                <a:ea typeface="Aptos" pitchFamily="34" charset="-122"/>
                <a:cs typeface="Aptos" pitchFamily="34" charset="-120"/>
              </a:rPr>
              <a:t>Discuss one application question</a:t>
            </a:r>
            <a:endParaRPr lang="en-US" sz="1550" dirty="0"/>
          </a:p>
          <a:p>
            <a:r>
              <a:rPr lang="en-US" sz="1550" dirty="0">
                <a:solidFill>
                  <a:srgbClr val="182230"/>
                </a:solidFill>
                <a:latin typeface="Aptos" pitchFamily="34" charset="0"/>
                <a:ea typeface="Aptos" pitchFamily="34" charset="-122"/>
                <a:cs typeface="Aptos" pitchFamily="34" charset="-120"/>
              </a:rPr>
              <a:t>Sing or pray the refrain</a:t>
            </a:r>
            <a:endParaRPr lang="en-US" sz="1550" dirty="0"/>
          </a:p>
        </p:txBody>
      </p:sp>
      <p:sp>
        <p:nvSpPr>
          <p:cNvPr id="10" name="Text 8"/>
          <p:cNvSpPr/>
          <p:nvPr/>
        </p:nvSpPr>
        <p:spPr>
          <a:xfrm>
            <a:off x="6537960" y="1783080"/>
            <a:ext cx="4389120" cy="320040"/>
          </a:xfrm>
          <a:prstGeom prst="rect">
            <a:avLst/>
          </a:prstGeom>
          <a:noFill/>
          <a:ln/>
        </p:spPr>
        <p:txBody>
          <a:bodyPr wrap="square" lIns="0" tIns="0" rIns="0" bIns="0" rtlCol="0" anchor="ctr"/>
          <a:lstStyle/>
          <a:p>
            <a:pPr indent="0" marL="0">
              <a:buNone/>
            </a:pPr>
            <a:r>
              <a:rPr lang="en-US" sz="2200" b="1" dirty="0">
                <a:solidFill>
                  <a:srgbClr val="10243A"/>
                </a:solidFill>
                <a:latin typeface="Georgia" pitchFamily="34" charset="0"/>
                <a:ea typeface="Georgia" pitchFamily="34" charset="-122"/>
                <a:cs typeface="Georgia" pitchFamily="34" charset="-120"/>
              </a:rPr>
              <a:t>60-Minute Plan</a:t>
            </a:r>
            <a:endParaRPr lang="en-US" sz="2200" dirty="0"/>
          </a:p>
        </p:txBody>
      </p:sp>
      <p:sp>
        <p:nvSpPr>
          <p:cNvPr id="11" name="Text 9"/>
          <p:cNvSpPr/>
          <p:nvPr/>
        </p:nvSpPr>
        <p:spPr>
          <a:xfrm>
            <a:off x="6537960" y="2331720"/>
            <a:ext cx="4572000" cy="2514600"/>
          </a:xfrm>
          <a:prstGeom prst="rect">
            <a:avLst/>
          </a:prstGeom>
          <a:noFill/>
          <a:ln/>
        </p:spPr>
        <p:txBody>
          <a:bodyPr wrap="square" lIns="635" tIns="635" rIns="635" bIns="635" rtlCol="0" anchor="ctr">
            <a:normAutofit/>
          </a:bodyPr>
          <a:lstStyle/>
          <a:p>
            <a:r>
              <a:rPr lang="en-US" sz="1550" dirty="0">
                <a:solidFill>
                  <a:srgbClr val="182230"/>
                </a:solidFill>
                <a:latin typeface="Aptos" pitchFamily="34" charset="0"/>
                <a:ea typeface="Aptos" pitchFamily="34" charset="-122"/>
                <a:cs typeface="Aptos" pitchFamily="34" charset="-120"/>
              </a:rPr>
              <a:t>Read Luke 2, Matthew 2, John 1:14</a:t>
            </a:r>
            <a:endParaRPr lang="en-US" sz="1550" dirty="0"/>
          </a:p>
          <a:p>
            <a:r>
              <a:rPr lang="en-US" sz="1550" dirty="0">
                <a:solidFill>
                  <a:srgbClr val="182230"/>
                </a:solidFill>
                <a:latin typeface="Aptos" pitchFamily="34" charset="0"/>
                <a:ea typeface="Aptos" pitchFamily="34" charset="-122"/>
                <a:cs typeface="Aptos" pitchFamily="34" charset="-120"/>
              </a:rPr>
              <a:t>Study each stanza movement</a:t>
            </a:r>
            <a:endParaRPr lang="en-US" sz="1550" dirty="0"/>
          </a:p>
          <a:p>
            <a:r>
              <a:rPr lang="en-US" sz="1550" dirty="0">
                <a:solidFill>
                  <a:srgbClr val="182230"/>
                </a:solidFill>
                <a:latin typeface="Aptos" pitchFamily="34" charset="0"/>
                <a:ea typeface="Aptos" pitchFamily="34" charset="-122"/>
                <a:cs typeface="Aptos" pitchFamily="34" charset="-120"/>
              </a:rPr>
              <a:t>Compare Christmas and Epiphany themes</a:t>
            </a:r>
            <a:endParaRPr lang="en-US" sz="1550" dirty="0"/>
          </a:p>
          <a:p>
            <a:r>
              <a:rPr lang="en-US" sz="1550" dirty="0">
                <a:solidFill>
                  <a:srgbClr val="182230"/>
                </a:solidFill>
                <a:latin typeface="Aptos" pitchFamily="34" charset="0"/>
                <a:ea typeface="Aptos" pitchFamily="34" charset="-122"/>
                <a:cs typeface="Aptos" pitchFamily="34" charset="-120"/>
              </a:rPr>
              <a:t>Discuss worship and witness</a:t>
            </a:r>
            <a:endParaRPr lang="en-US" sz="1550" dirty="0"/>
          </a:p>
          <a:p>
            <a:r>
              <a:rPr lang="en-US" sz="1550" dirty="0">
                <a:solidFill>
                  <a:srgbClr val="182230"/>
                </a:solidFill>
                <a:latin typeface="Aptos" pitchFamily="34" charset="0"/>
                <a:ea typeface="Aptos" pitchFamily="34" charset="-122"/>
                <a:cs typeface="Aptos" pitchFamily="34" charset="-120"/>
              </a:rPr>
              <a:t>Plan a service use or devotional response</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mnt/data/angels_assets/cross.jpg">    </p:cNvPr>
          <p:cNvPicPr>
            <a:picLocks noChangeAspect="1"/>
          </p:cNvPicPr>
          <p:nvPr/>
        </p:nvPicPr>
        <p:blipFill>
          <a:blip r:embed="rId1"/>
          <a:srcRect l="0" r="0" t="30" b="3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2000"/>
            </a:srgbClr>
          </a:solidFill>
          <a:ln w="12700">
            <a:solidFill>
              <a:srgbClr val="000000">
                <a:alpha val="0"/>
              </a:srgbClr>
            </a:solidFill>
            <a:prstDash val="solid"/>
          </a:ln>
        </p:spPr>
      </p:sp>
      <p:sp>
        <p:nvSpPr>
          <p:cNvPr id="4" name="Text 1"/>
          <p:cNvSpPr/>
          <p:nvPr/>
        </p:nvSpPr>
        <p:spPr>
          <a:xfrm>
            <a:off x="685800" y="594360"/>
            <a:ext cx="8686800" cy="594360"/>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Georgia" pitchFamily="34" charset="0"/>
                <a:ea typeface="Georgia" pitchFamily="34" charset="-122"/>
                <a:cs typeface="Georgia" pitchFamily="34" charset="-120"/>
              </a:rPr>
              <a:t>Closing Summary and Prayer</a:t>
            </a:r>
            <a:endParaRPr lang="en-US" sz="3400" dirty="0"/>
          </a:p>
        </p:txBody>
      </p:sp>
      <p:sp>
        <p:nvSpPr>
          <p:cNvPr id="5" name="Text 2"/>
          <p:cNvSpPr/>
          <p:nvPr/>
        </p:nvSpPr>
        <p:spPr>
          <a:xfrm>
            <a:off x="713232" y="1261872"/>
            <a:ext cx="7955280" cy="274320"/>
          </a:xfrm>
          <a:prstGeom prst="rect">
            <a:avLst/>
          </a:prstGeom>
          <a:noFill/>
          <a:ln/>
        </p:spPr>
        <p:txBody>
          <a:bodyPr wrap="square" lIns="0" tIns="0" rIns="0" bIns="0" rtlCol="0" anchor="ctr">
            <a:normAutofit/>
          </a:bodyPr>
          <a:lstStyle/>
          <a:p>
            <a:pPr indent="0" marL="0">
              <a:buNone/>
            </a:pPr>
            <a:r>
              <a:rPr lang="en-US" sz="1350" dirty="0">
                <a:solidFill>
                  <a:srgbClr val="F7E6C8"/>
                </a:solidFill>
                <a:latin typeface="Aptos" pitchFamily="34" charset="0"/>
                <a:ea typeface="Aptos" pitchFamily="34" charset="-122"/>
                <a:cs typeface="Aptos" pitchFamily="34" charset="-120"/>
              </a:rPr>
              <a:t>The child of Bethlehem is worthy of worship.</a:t>
            </a:r>
            <a:endParaRPr lang="en-US" sz="1350" dirty="0"/>
          </a:p>
        </p:txBody>
      </p:sp>
      <p:sp>
        <p:nvSpPr>
          <p:cNvPr id="6" name="Text 3"/>
          <p:cNvSpPr/>
          <p:nvPr/>
        </p:nvSpPr>
        <p:spPr>
          <a:xfrm>
            <a:off x="411480" y="6492240"/>
            <a:ext cx="7315200" cy="164592"/>
          </a:xfrm>
          <a:prstGeom prst="rect">
            <a:avLst/>
          </a:prstGeom>
          <a:noFill/>
          <a:ln/>
        </p:spPr>
        <p:txBody>
          <a:bodyPr wrap="square" lIns="0" tIns="0" rIns="0" bIns="0" rtlCol="0" anchor="ctr">
            <a:normAutofit/>
          </a:bodyPr>
          <a:lstStyle/>
          <a:p>
            <a:pPr indent="0" marL="0">
              <a:buNone/>
            </a:pPr>
            <a:r>
              <a:rPr lang="en-US" sz="750" dirty="0">
                <a:solidFill>
                  <a:srgbClr val="E8EDF2"/>
                </a:solidFill>
                <a:latin typeface="Aptos" pitchFamily="34" charset="0"/>
                <a:ea typeface="Aptos" pitchFamily="34" charset="-122"/>
                <a:cs typeface="Aptos" pitchFamily="34" charset="-120"/>
              </a:rPr>
              <a:t>Prepared for teaching and small group use - hymninfo.com</a:t>
            </a:r>
            <a:endParaRPr lang="en-US" sz="750" dirty="0"/>
          </a:p>
        </p:txBody>
      </p:sp>
      <p:sp>
        <p:nvSpPr>
          <p:cNvPr id="7" name="Shape 4"/>
          <p:cNvSpPr/>
          <p:nvPr/>
        </p:nvSpPr>
        <p:spPr>
          <a:xfrm>
            <a:off x="777240" y="1600200"/>
            <a:ext cx="10424160" cy="4160520"/>
          </a:xfrm>
          <a:prstGeom prst="roundRect">
            <a:avLst>
              <a:gd name="adj" fmla="val 1758"/>
            </a:avLst>
          </a:prstGeom>
          <a:solidFill>
            <a:srgbClr val="FFFFFF">
              <a:alpha val="86000"/>
            </a:srgbClr>
          </a:solidFill>
          <a:ln w="12700">
            <a:solidFill>
              <a:srgbClr val="E5D2AF">
                <a:alpha val="80000"/>
              </a:srgbClr>
            </a:solidFill>
            <a:prstDash val="solid"/>
          </a:ln>
        </p:spPr>
      </p:sp>
      <p:sp>
        <p:nvSpPr>
          <p:cNvPr id="8" name="Text 5"/>
          <p:cNvSpPr/>
          <p:nvPr/>
        </p:nvSpPr>
        <p:spPr>
          <a:xfrm>
            <a:off x="1097280" y="1920240"/>
            <a:ext cx="2286000" cy="274320"/>
          </a:xfrm>
          <a:prstGeom prst="rect">
            <a:avLst/>
          </a:prstGeom>
          <a:noFill/>
          <a:ln/>
        </p:spPr>
        <p:txBody>
          <a:bodyPr wrap="square" lIns="0" tIns="0" rIns="0" bIns="0" rtlCol="0" anchor="ctr"/>
          <a:lstStyle/>
          <a:p>
            <a:pPr indent="0" marL="0">
              <a:buNone/>
            </a:pPr>
            <a:r>
              <a:rPr lang="en-US" sz="2000" b="1" dirty="0">
                <a:solidFill>
                  <a:srgbClr val="10243A"/>
                </a:solidFill>
                <a:latin typeface="Georgia" pitchFamily="34" charset="0"/>
                <a:ea typeface="Georgia" pitchFamily="34" charset="-122"/>
                <a:cs typeface="Georgia" pitchFamily="34" charset="-120"/>
              </a:rPr>
              <a:t>Summary</a:t>
            </a:r>
            <a:endParaRPr lang="en-US" sz="2000" dirty="0"/>
          </a:p>
        </p:txBody>
      </p:sp>
      <p:sp>
        <p:nvSpPr>
          <p:cNvPr id="9" name="Text 6"/>
          <p:cNvSpPr/>
          <p:nvPr/>
        </p:nvSpPr>
        <p:spPr>
          <a:xfrm>
            <a:off x="1097280" y="2331720"/>
            <a:ext cx="9692640" cy="685800"/>
          </a:xfrm>
          <a:prstGeom prst="rect">
            <a:avLst/>
          </a:prstGeom>
          <a:noFill/>
          <a:ln/>
        </p:spPr>
        <p:txBody>
          <a:bodyPr wrap="square" lIns="508" tIns="508" rIns="508" bIns="508" rtlCol="0" anchor="ctr">
            <a:normAutofit/>
          </a:bodyPr>
          <a:lstStyle/>
          <a:p>
            <a:pPr indent="0" marL="0">
              <a:buNone/>
            </a:pPr>
            <a:r>
              <a:rPr lang="en-US" sz="1700" dirty="0">
                <a:solidFill>
                  <a:srgbClr val="182230"/>
                </a:solidFill>
                <a:latin typeface="Aptos" pitchFamily="34" charset="0"/>
                <a:ea typeface="Aptos" pitchFamily="34" charset="-122"/>
                <a:cs typeface="Aptos" pitchFamily="34" charset="-120"/>
              </a:rPr>
              <a:t>Angels From the Realms of Glory turns the Nativity into a living summons: hear the good news, come with faith, and worship Christ the newborn King.</a:t>
            </a:r>
            <a:endParaRPr lang="en-US" sz="1700" dirty="0"/>
          </a:p>
        </p:txBody>
      </p:sp>
      <p:sp>
        <p:nvSpPr>
          <p:cNvPr id="10" name="Text 7"/>
          <p:cNvSpPr/>
          <p:nvPr/>
        </p:nvSpPr>
        <p:spPr>
          <a:xfrm>
            <a:off x="1097280" y="3246120"/>
            <a:ext cx="2286000" cy="274320"/>
          </a:xfrm>
          <a:prstGeom prst="rect">
            <a:avLst/>
          </a:prstGeom>
          <a:noFill/>
          <a:ln/>
        </p:spPr>
        <p:txBody>
          <a:bodyPr wrap="square" lIns="0" tIns="0" rIns="0" bIns="0" rtlCol="0" anchor="ctr"/>
          <a:lstStyle/>
          <a:p>
            <a:pPr indent="0" marL="0">
              <a:buNone/>
            </a:pPr>
            <a:r>
              <a:rPr lang="en-US" sz="2000" b="1" dirty="0">
                <a:solidFill>
                  <a:srgbClr val="10243A"/>
                </a:solidFill>
                <a:latin typeface="Georgia" pitchFamily="34" charset="0"/>
                <a:ea typeface="Georgia" pitchFamily="34" charset="-122"/>
                <a:cs typeface="Georgia" pitchFamily="34" charset="-120"/>
              </a:rPr>
              <a:t>Prayer</a:t>
            </a:r>
            <a:endParaRPr lang="en-US" sz="2000" dirty="0"/>
          </a:p>
        </p:txBody>
      </p:sp>
      <p:sp>
        <p:nvSpPr>
          <p:cNvPr id="11" name="Text 8"/>
          <p:cNvSpPr/>
          <p:nvPr/>
        </p:nvSpPr>
        <p:spPr>
          <a:xfrm>
            <a:off x="1097280" y="3657600"/>
            <a:ext cx="9692640" cy="822960"/>
          </a:xfrm>
          <a:prstGeom prst="rect">
            <a:avLst/>
          </a:prstGeom>
          <a:noFill/>
          <a:ln/>
        </p:spPr>
        <p:txBody>
          <a:bodyPr wrap="square" lIns="508" tIns="508" rIns="508" bIns="508" rtlCol="0" anchor="ctr">
            <a:normAutofit/>
          </a:bodyPr>
          <a:lstStyle/>
          <a:p>
            <a:pPr indent="0" marL="0">
              <a:buNone/>
            </a:pPr>
            <a:r>
              <a:rPr lang="en-US" sz="1700" dirty="0">
                <a:solidFill>
                  <a:srgbClr val="182230"/>
                </a:solidFill>
                <a:latin typeface="Aptos" pitchFamily="34" charset="0"/>
                <a:ea typeface="Aptos" pitchFamily="34" charset="-122"/>
                <a:cs typeface="Aptos" pitchFamily="34" charset="-120"/>
              </a:rPr>
              <a:t>Lord Jesus Christ, receive our adoration. Teach us to hear the good news with joy, to worship you with reverence, and to carry the light of your coming into the world. Amen.</a:t>
            </a:r>
            <a:endParaRPr lang="en-US" sz="1700" dirty="0"/>
          </a:p>
        </p:txBody>
      </p:sp>
      <p:sp>
        <p:nvSpPr>
          <p:cNvPr id="12" name="Text 9"/>
          <p:cNvSpPr/>
          <p:nvPr/>
        </p:nvSpPr>
        <p:spPr>
          <a:xfrm>
            <a:off x="1097280" y="5166360"/>
            <a:ext cx="9601200" cy="256032"/>
          </a:xfrm>
          <a:prstGeom prst="rect">
            <a:avLst/>
          </a:prstGeom>
          <a:noFill/>
          <a:ln/>
        </p:spPr>
        <p:txBody>
          <a:bodyPr wrap="square" lIns="0" tIns="0" rIns="0" bIns="0" rtlCol="0" anchor="ctr">
            <a:normAutofit/>
          </a:bodyPr>
          <a:lstStyle/>
          <a:p>
            <a:pPr algn="ctr" indent="0" marL="0">
              <a:buNone/>
            </a:pPr>
            <a:r>
              <a:rPr lang="en-US" sz="750" dirty="0">
                <a:solidFill>
                  <a:srgbClr val="6B5B45"/>
                </a:solidFill>
                <a:latin typeface="Aptos" pitchFamily="34" charset="0"/>
                <a:ea typeface="Aptos" pitchFamily="34" charset="-122"/>
                <a:cs typeface="Aptos" pitchFamily="34" charset="-120"/>
              </a:rPr>
              <a:t>© HymnInfo.com. Free for personal, church, classroom, and small-group teaching use. Please do not sell, repost, or redistribute as downloadable files without permission.</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HymnInfo.com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Angels From the Realms of Glory Teaching Guide</dc:title>
  <dc:subject>Hymn study resource</dc:subject>
  <dc:creator>HymnInfo.com</dc:creator>
  <cp:lastModifiedBy>HymnInfo.com</cp:lastModifiedBy>
  <cp:revision>1</cp:revision>
  <dcterms:created xsi:type="dcterms:W3CDTF">2026-07-04T07:55:40Z</dcterms:created>
  <dcterms:modified xsi:type="dcterms:W3CDTF">2026-07-04T07:55:40Z</dcterms:modified>
</cp:coreProperties>
</file>