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hero_dark.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640080" y="3977639"/>
            <a:ext cx="7315200" cy="1920240"/>
          </a:xfrm>
          <a:prstGeom prst="roundRect">
            <a:avLst/>
          </a:prstGeom>
          <a:solidFill>
            <a:srgbClr val="000000"/>
          </a:solidFill>
          <a:ln w="15240">
            <a:solidFill>
              <a:srgbClr val="D6A4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4251960"/>
            <a:ext cx="6583680" cy="594360"/>
          </a:xfrm>
          <a:prstGeom prst="rect">
            <a:avLst/>
          </a:prstGeom>
          <a:noFill/>
        </p:spPr>
        <p:txBody>
          <a:bodyPr wrap="square" lIns="45720" rIns="45720">
            <a:spAutoFit/>
          </a:bodyPr>
          <a:lstStyle/>
          <a:p>
            <a:pPr>
              <a:defRPr sz="3800" b="1">
                <a:solidFill>
                  <a:srgbClr val="FFF6DF"/>
                </a:solidFill>
                <a:latin typeface="Georgia"/>
              </a:defRPr>
            </a:pPr>
            <a:r>
              <a:t>Blind Bartimaeus</a:t>
            </a:r>
          </a:p>
        </p:txBody>
      </p:sp>
      <p:sp>
        <p:nvSpPr>
          <p:cNvPr id="5" name="TextBox 4"/>
          <p:cNvSpPr txBox="1"/>
          <p:nvPr/>
        </p:nvSpPr>
        <p:spPr>
          <a:xfrm>
            <a:off x="941832" y="4956048"/>
            <a:ext cx="6492240" cy="548640"/>
          </a:xfrm>
          <a:prstGeom prst="rect">
            <a:avLst/>
          </a:prstGeom>
          <a:noFill/>
        </p:spPr>
        <p:txBody>
          <a:bodyPr wrap="square" lIns="45720" rIns="45720">
            <a:spAutoFit/>
          </a:bodyPr>
          <a:lstStyle/>
          <a:p>
            <a:pPr>
              <a:defRPr sz="1500" b="0">
                <a:solidFill>
                  <a:srgbClr val="FFEEC9"/>
                </a:solidFill>
                <a:latin typeface="Aptos"/>
              </a:defRPr>
            </a:pPr>
            <a:r>
              <a:t>Blind Bartimaeus at the gates • Henry Wadsworth Longfellow • FILLMORE • Mark 10:52</a:t>
            </a:r>
          </a:p>
        </p:txBody>
      </p:sp>
      <p:sp>
        <p:nvSpPr>
          <p:cNvPr id="6" name="TextBox 5"/>
          <p:cNvSpPr txBox="1"/>
          <p:nvPr/>
        </p:nvSpPr>
        <p:spPr>
          <a:xfrm>
            <a:off x="411480" y="6510528"/>
            <a:ext cx="6400800" cy="228600"/>
          </a:xfrm>
          <a:prstGeom prst="rect">
            <a:avLst/>
          </a:prstGeom>
          <a:noFill/>
        </p:spPr>
        <p:txBody>
          <a:bodyPr wrap="none">
            <a:spAutoFit/>
          </a:bodyPr>
          <a:lstStyle/>
          <a:p>
            <a:pPr>
              <a:defRPr sz="800">
                <a:solidFill>
                  <a:srgbClr val="EBDEC5"/>
                </a:solidFill>
                <a:latin typeface="Aptos"/>
              </a:defRPr>
            </a:pPr>
            <a:r>
              <a:t>Prepared for teaching and small group use - hymninfo.com</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ible_dark.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685800" y="502920"/>
            <a:ext cx="7589520" cy="640080"/>
          </a:xfrm>
          <a:prstGeom prst="rect">
            <a:avLst/>
          </a:prstGeom>
          <a:noFill/>
        </p:spPr>
        <p:txBody>
          <a:bodyPr wrap="square" lIns="45720" rIns="45720">
            <a:spAutoFit/>
          </a:bodyPr>
          <a:lstStyle/>
          <a:p>
            <a:pPr>
              <a:defRPr sz="3100" b="1">
                <a:solidFill>
                  <a:srgbClr val="FFF8E8"/>
                </a:solidFill>
                <a:latin typeface="Georgia"/>
              </a:defRPr>
            </a:pPr>
            <a:r>
              <a:t>Teaching Aim</a:t>
            </a:r>
          </a:p>
        </p:txBody>
      </p:sp>
      <p:sp>
        <p:nvSpPr>
          <p:cNvPr id="4" name="TextBox 3"/>
          <p:cNvSpPr txBox="1"/>
          <p:nvPr/>
        </p:nvSpPr>
        <p:spPr>
          <a:xfrm>
            <a:off x="713232" y="1115568"/>
            <a:ext cx="8412480" cy="347472"/>
          </a:xfrm>
          <a:prstGeom prst="rect">
            <a:avLst/>
          </a:prstGeom>
          <a:noFill/>
        </p:spPr>
        <p:txBody>
          <a:bodyPr wrap="square" lIns="45720" rIns="45720">
            <a:spAutoFit/>
          </a:bodyPr>
          <a:lstStyle/>
          <a:p>
            <a:pPr>
              <a:defRPr sz="1300" b="0">
                <a:solidFill>
                  <a:srgbClr val="FFF8E8"/>
                </a:solidFill>
                <a:latin typeface="Aptos"/>
              </a:defRPr>
            </a:pPr>
            <a:r>
              <a:t>What learners should understand, feel, and practice</a:t>
            </a:r>
          </a:p>
        </p:txBody>
      </p:sp>
      <p:sp>
        <p:nvSpPr>
          <p:cNvPr id="5" name="Rectangle 4"/>
          <p:cNvSpPr/>
          <p:nvPr/>
        </p:nvSpPr>
        <p:spPr>
          <a:xfrm>
            <a:off x="713232" y="1536192"/>
            <a:ext cx="1280160" cy="54864"/>
          </a:xfrm>
          <a:prstGeom prst="rect">
            <a:avLst/>
          </a:prstGeom>
          <a:solidFill>
            <a:srgbClr val="D6A4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914400" y="2148840"/>
            <a:ext cx="2971800" cy="2423160"/>
          </a:xfrm>
          <a:prstGeom prst="roundRect">
            <a:avLst/>
          </a:prstGeom>
          <a:solidFill>
            <a:srgbClr val="FDF7EB"/>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993391" y="2423160"/>
            <a:ext cx="749808" cy="749808"/>
          </a:xfrm>
          <a:prstGeom prst="ellipse">
            <a:avLst/>
          </a:prstGeom>
          <a:solidFill>
            <a:srgbClr val="D6A4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2011679" y="2569464"/>
            <a:ext cx="713232" cy="274320"/>
          </a:xfrm>
          <a:prstGeom prst="rect">
            <a:avLst/>
          </a:prstGeom>
          <a:noFill/>
        </p:spPr>
        <p:txBody>
          <a:bodyPr wrap="square" lIns="45720" rIns="45720">
            <a:spAutoFit/>
          </a:bodyPr>
          <a:lstStyle/>
          <a:p>
            <a:pPr algn="ctr">
              <a:defRPr sz="1800" b="1">
                <a:solidFill>
                  <a:srgbClr val="FFFFFF"/>
                </a:solidFill>
                <a:latin typeface="Aptos"/>
              </a:defRPr>
            </a:pPr>
            <a:r>
              <a:t>1</a:t>
            </a:r>
          </a:p>
        </p:txBody>
      </p:sp>
      <p:sp>
        <p:nvSpPr>
          <p:cNvPr id="9" name="TextBox 8"/>
          <p:cNvSpPr txBox="1"/>
          <p:nvPr/>
        </p:nvSpPr>
        <p:spPr>
          <a:xfrm>
            <a:off x="1627631" y="3300984"/>
            <a:ext cx="1508760" cy="411480"/>
          </a:xfrm>
          <a:prstGeom prst="rect">
            <a:avLst/>
          </a:prstGeom>
          <a:noFill/>
        </p:spPr>
        <p:txBody>
          <a:bodyPr wrap="square" lIns="45720" rIns="45720">
            <a:spAutoFit/>
          </a:bodyPr>
          <a:lstStyle/>
          <a:p>
            <a:pPr algn="ctr">
              <a:defRPr sz="1200" b="1">
                <a:solidFill>
                  <a:srgbClr val="2F2219"/>
                </a:solidFill>
                <a:latin typeface="Aptos"/>
              </a:defRPr>
            </a:pPr>
            <a:r>
              <a:t>Understand</a:t>
            </a:r>
          </a:p>
        </p:txBody>
      </p:sp>
      <p:sp>
        <p:nvSpPr>
          <p:cNvPr id="10" name="TextBox 9"/>
          <p:cNvSpPr txBox="1"/>
          <p:nvPr/>
        </p:nvSpPr>
        <p:spPr>
          <a:xfrm>
            <a:off x="1234440" y="3730752"/>
            <a:ext cx="2331720" cy="640080"/>
          </a:xfrm>
          <a:prstGeom prst="rect">
            <a:avLst/>
          </a:prstGeom>
          <a:noFill/>
        </p:spPr>
        <p:txBody>
          <a:bodyPr wrap="square" lIns="45720" rIns="45720">
            <a:spAutoFit/>
          </a:bodyPr>
          <a:lstStyle/>
          <a:p>
            <a:pPr algn="ctr">
              <a:defRPr sz="1600" b="0">
                <a:solidFill>
                  <a:srgbClr val="2F2219"/>
                </a:solidFill>
                <a:latin typeface="Aptos"/>
              </a:defRPr>
            </a:pPr>
            <a:r>
              <a:t>Jesus hears the cry for mercy and restores sight.</a:t>
            </a:r>
          </a:p>
        </p:txBody>
      </p:sp>
      <p:sp>
        <p:nvSpPr>
          <p:cNvPr id="11" name="Rounded Rectangle 10"/>
          <p:cNvSpPr/>
          <p:nvPr/>
        </p:nvSpPr>
        <p:spPr>
          <a:xfrm>
            <a:off x="4617720" y="2148840"/>
            <a:ext cx="2971800" cy="2423160"/>
          </a:xfrm>
          <a:prstGeom prst="roundRect">
            <a:avLst/>
          </a:prstGeom>
          <a:solidFill>
            <a:srgbClr val="FDF7EB"/>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5696712" y="2423160"/>
            <a:ext cx="749808" cy="749808"/>
          </a:xfrm>
          <a:prstGeom prst="ellipse">
            <a:avLst/>
          </a:prstGeom>
          <a:solidFill>
            <a:srgbClr val="576B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714999" y="2569464"/>
            <a:ext cx="713232" cy="274320"/>
          </a:xfrm>
          <a:prstGeom prst="rect">
            <a:avLst/>
          </a:prstGeom>
          <a:noFill/>
        </p:spPr>
        <p:txBody>
          <a:bodyPr wrap="square" lIns="45720" rIns="45720">
            <a:spAutoFit/>
          </a:bodyPr>
          <a:lstStyle/>
          <a:p>
            <a:pPr algn="ctr">
              <a:defRPr sz="1800" b="1">
                <a:solidFill>
                  <a:srgbClr val="FFFFFF"/>
                </a:solidFill>
                <a:latin typeface="Aptos"/>
              </a:defRPr>
            </a:pPr>
            <a:r>
              <a:t>2</a:t>
            </a:r>
          </a:p>
        </p:txBody>
      </p:sp>
      <p:sp>
        <p:nvSpPr>
          <p:cNvPr id="14" name="TextBox 13"/>
          <p:cNvSpPr txBox="1"/>
          <p:nvPr/>
        </p:nvSpPr>
        <p:spPr>
          <a:xfrm>
            <a:off x="5330951" y="3300984"/>
            <a:ext cx="1508760" cy="411480"/>
          </a:xfrm>
          <a:prstGeom prst="rect">
            <a:avLst/>
          </a:prstGeom>
          <a:noFill/>
        </p:spPr>
        <p:txBody>
          <a:bodyPr wrap="square" lIns="45720" rIns="45720">
            <a:spAutoFit/>
          </a:bodyPr>
          <a:lstStyle/>
          <a:p>
            <a:pPr algn="ctr">
              <a:defRPr sz="1200" b="1">
                <a:solidFill>
                  <a:srgbClr val="2F2219"/>
                </a:solidFill>
                <a:latin typeface="Aptos"/>
              </a:defRPr>
            </a:pPr>
            <a:r>
              <a:t>Feel</a:t>
            </a:r>
          </a:p>
        </p:txBody>
      </p:sp>
      <p:sp>
        <p:nvSpPr>
          <p:cNvPr id="15" name="TextBox 14"/>
          <p:cNvSpPr txBox="1"/>
          <p:nvPr/>
        </p:nvSpPr>
        <p:spPr>
          <a:xfrm>
            <a:off x="4937759" y="3730752"/>
            <a:ext cx="2331720" cy="640080"/>
          </a:xfrm>
          <a:prstGeom prst="rect">
            <a:avLst/>
          </a:prstGeom>
          <a:noFill/>
        </p:spPr>
        <p:txBody>
          <a:bodyPr wrap="square" lIns="45720" rIns="45720">
            <a:spAutoFit/>
          </a:bodyPr>
          <a:lstStyle/>
          <a:p>
            <a:pPr algn="ctr">
              <a:defRPr sz="1600" b="0">
                <a:solidFill>
                  <a:srgbClr val="2F2219"/>
                </a:solidFill>
                <a:latin typeface="Aptos"/>
              </a:defRPr>
            </a:pPr>
            <a:r>
              <a:t>The courage of faith that refuses to be silenced.</a:t>
            </a:r>
          </a:p>
        </p:txBody>
      </p:sp>
      <p:sp>
        <p:nvSpPr>
          <p:cNvPr id="16" name="Rounded Rectangle 15"/>
          <p:cNvSpPr/>
          <p:nvPr/>
        </p:nvSpPr>
        <p:spPr>
          <a:xfrm>
            <a:off x="8321040" y="2148840"/>
            <a:ext cx="2971800" cy="2423160"/>
          </a:xfrm>
          <a:prstGeom prst="roundRect">
            <a:avLst/>
          </a:prstGeom>
          <a:solidFill>
            <a:srgbClr val="FDF7EB"/>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9400032" y="2423160"/>
            <a:ext cx="749808" cy="749808"/>
          </a:xfrm>
          <a:prstGeom prst="ellipse">
            <a:avLst/>
          </a:prstGeom>
          <a:solidFill>
            <a:srgbClr val="2646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418319" y="2569464"/>
            <a:ext cx="713232" cy="274320"/>
          </a:xfrm>
          <a:prstGeom prst="rect">
            <a:avLst/>
          </a:prstGeom>
          <a:noFill/>
        </p:spPr>
        <p:txBody>
          <a:bodyPr wrap="square" lIns="45720" rIns="45720">
            <a:spAutoFit/>
          </a:bodyPr>
          <a:lstStyle/>
          <a:p>
            <a:pPr algn="ctr">
              <a:defRPr sz="1800" b="1">
                <a:solidFill>
                  <a:srgbClr val="FFFFFF"/>
                </a:solidFill>
                <a:latin typeface="Aptos"/>
              </a:defRPr>
            </a:pPr>
            <a:r>
              <a:t>3</a:t>
            </a:r>
          </a:p>
        </p:txBody>
      </p:sp>
      <p:sp>
        <p:nvSpPr>
          <p:cNvPr id="19" name="TextBox 18"/>
          <p:cNvSpPr txBox="1"/>
          <p:nvPr/>
        </p:nvSpPr>
        <p:spPr>
          <a:xfrm>
            <a:off x="9034272" y="3300984"/>
            <a:ext cx="1508760" cy="411480"/>
          </a:xfrm>
          <a:prstGeom prst="rect">
            <a:avLst/>
          </a:prstGeom>
          <a:noFill/>
        </p:spPr>
        <p:txBody>
          <a:bodyPr wrap="square" lIns="45720" rIns="45720">
            <a:spAutoFit/>
          </a:bodyPr>
          <a:lstStyle/>
          <a:p>
            <a:pPr algn="ctr">
              <a:defRPr sz="1200" b="1">
                <a:solidFill>
                  <a:srgbClr val="2F2219"/>
                </a:solidFill>
                <a:latin typeface="Aptos"/>
              </a:defRPr>
            </a:pPr>
            <a:r>
              <a:t>Practice</a:t>
            </a:r>
          </a:p>
        </p:txBody>
      </p:sp>
      <p:sp>
        <p:nvSpPr>
          <p:cNvPr id="20" name="TextBox 19"/>
          <p:cNvSpPr txBox="1"/>
          <p:nvPr/>
        </p:nvSpPr>
        <p:spPr>
          <a:xfrm>
            <a:off x="8641080" y="3730752"/>
            <a:ext cx="2331720" cy="640080"/>
          </a:xfrm>
          <a:prstGeom prst="rect">
            <a:avLst/>
          </a:prstGeom>
          <a:noFill/>
        </p:spPr>
        <p:txBody>
          <a:bodyPr wrap="square" lIns="45720" rIns="45720">
            <a:spAutoFit/>
          </a:bodyPr>
          <a:lstStyle/>
          <a:p>
            <a:pPr algn="ctr">
              <a:defRPr sz="1600" b="0">
                <a:solidFill>
                  <a:srgbClr val="2F2219"/>
                </a:solidFill>
                <a:latin typeface="Aptos"/>
              </a:defRPr>
            </a:pPr>
            <a:r>
              <a:t>Move from receiving mercy to following Christ on the way.</a:t>
            </a:r>
          </a:p>
        </p:txBody>
      </p:sp>
      <p:sp>
        <p:nvSpPr>
          <p:cNvPr id="21" name="TextBox 20"/>
          <p:cNvSpPr txBox="1"/>
          <p:nvPr/>
        </p:nvSpPr>
        <p:spPr>
          <a:xfrm>
            <a:off x="411480" y="6510528"/>
            <a:ext cx="6400800" cy="228600"/>
          </a:xfrm>
          <a:prstGeom prst="rect">
            <a:avLst/>
          </a:prstGeom>
          <a:noFill/>
        </p:spPr>
        <p:txBody>
          <a:bodyPr wrap="none">
            <a:spAutoFit/>
          </a:bodyPr>
          <a:lstStyle/>
          <a:p>
            <a:pPr>
              <a:defRPr sz="800">
                <a:solidFill>
                  <a:srgbClr val="EBDEC5"/>
                </a:solidFill>
                <a:latin typeface="Aptos"/>
              </a:defRPr>
            </a:pPr>
            <a:r>
              <a:t>Prepared for teaching and small group use - hymninfo.com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ible_dark.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685800" y="502920"/>
            <a:ext cx="7589520" cy="640080"/>
          </a:xfrm>
          <a:prstGeom prst="rect">
            <a:avLst/>
          </a:prstGeom>
          <a:noFill/>
        </p:spPr>
        <p:txBody>
          <a:bodyPr wrap="square" lIns="45720" rIns="45720">
            <a:spAutoFit/>
          </a:bodyPr>
          <a:lstStyle/>
          <a:p>
            <a:pPr>
              <a:defRPr sz="3100" b="1">
                <a:solidFill>
                  <a:srgbClr val="FFF8E8"/>
                </a:solidFill>
                <a:latin typeface="Georgia"/>
              </a:defRPr>
            </a:pPr>
            <a:r>
              <a:t>Hymn Identity</a:t>
            </a:r>
          </a:p>
        </p:txBody>
      </p:sp>
      <p:sp>
        <p:nvSpPr>
          <p:cNvPr id="4" name="TextBox 3"/>
          <p:cNvSpPr txBox="1"/>
          <p:nvPr/>
        </p:nvSpPr>
        <p:spPr>
          <a:xfrm>
            <a:off x="713232" y="1115568"/>
            <a:ext cx="8412480" cy="347472"/>
          </a:xfrm>
          <a:prstGeom prst="rect">
            <a:avLst/>
          </a:prstGeom>
          <a:noFill/>
        </p:spPr>
        <p:txBody>
          <a:bodyPr wrap="square" lIns="45720" rIns="45720">
            <a:spAutoFit/>
          </a:bodyPr>
          <a:lstStyle/>
          <a:p>
            <a:pPr>
              <a:defRPr sz="1300" b="0">
                <a:solidFill>
                  <a:srgbClr val="FFF8E8"/>
                </a:solidFill>
                <a:latin typeface="Aptos"/>
              </a:defRPr>
            </a:pPr>
            <a:r>
              <a:t>A poem from the Gospel story, later shaped for congregational song</a:t>
            </a:r>
          </a:p>
        </p:txBody>
      </p:sp>
      <p:sp>
        <p:nvSpPr>
          <p:cNvPr id="5" name="Rectangle 4"/>
          <p:cNvSpPr/>
          <p:nvPr/>
        </p:nvSpPr>
        <p:spPr>
          <a:xfrm>
            <a:off x="713232" y="1536192"/>
            <a:ext cx="1280160" cy="54864"/>
          </a:xfrm>
          <a:prstGeom prst="rect">
            <a:avLst/>
          </a:prstGeom>
          <a:solidFill>
            <a:srgbClr val="D6A4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777240" y="1783080"/>
            <a:ext cx="5486400" cy="4206240"/>
          </a:xfrm>
          <a:prstGeom prst="roundRect">
            <a:avLst/>
          </a:prstGeom>
          <a:solidFill>
            <a:srgbClr val="FFF9EC"/>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5840" y="2057400"/>
            <a:ext cx="1737360" cy="256032"/>
          </a:xfrm>
          <a:prstGeom prst="rect">
            <a:avLst/>
          </a:prstGeom>
          <a:noFill/>
        </p:spPr>
        <p:txBody>
          <a:bodyPr wrap="square" lIns="45720" rIns="45720">
            <a:spAutoFit/>
          </a:bodyPr>
          <a:lstStyle/>
          <a:p>
            <a:pPr>
              <a:defRPr sz="1200" b="1">
                <a:solidFill>
                  <a:srgbClr val="B46C29"/>
                </a:solidFill>
                <a:latin typeface="Aptos"/>
              </a:defRPr>
            </a:pPr>
            <a:r>
              <a:t>First line</a:t>
            </a:r>
          </a:p>
        </p:txBody>
      </p:sp>
      <p:sp>
        <p:nvSpPr>
          <p:cNvPr id="8" name="TextBox 7"/>
          <p:cNvSpPr txBox="1"/>
          <p:nvPr/>
        </p:nvSpPr>
        <p:spPr>
          <a:xfrm>
            <a:off x="2743200" y="2057400"/>
            <a:ext cx="3108960" cy="301752"/>
          </a:xfrm>
          <a:prstGeom prst="rect">
            <a:avLst/>
          </a:prstGeom>
          <a:noFill/>
        </p:spPr>
        <p:txBody>
          <a:bodyPr wrap="square" lIns="45720" rIns="45720">
            <a:spAutoFit/>
          </a:bodyPr>
          <a:lstStyle/>
          <a:p>
            <a:pPr>
              <a:defRPr sz="1500" b="0">
                <a:solidFill>
                  <a:srgbClr val="2F2219"/>
                </a:solidFill>
                <a:latin typeface="Aptos"/>
              </a:defRPr>
            </a:pPr>
            <a:r>
              <a:t>Blind Bartimaeus at the gates</a:t>
            </a:r>
          </a:p>
        </p:txBody>
      </p:sp>
      <p:sp>
        <p:nvSpPr>
          <p:cNvPr id="9" name="TextBox 8"/>
          <p:cNvSpPr txBox="1"/>
          <p:nvPr/>
        </p:nvSpPr>
        <p:spPr>
          <a:xfrm>
            <a:off x="1005840" y="2670048"/>
            <a:ext cx="1737360" cy="256032"/>
          </a:xfrm>
          <a:prstGeom prst="rect">
            <a:avLst/>
          </a:prstGeom>
          <a:noFill/>
        </p:spPr>
        <p:txBody>
          <a:bodyPr wrap="square" lIns="45720" rIns="45720">
            <a:spAutoFit/>
          </a:bodyPr>
          <a:lstStyle/>
          <a:p>
            <a:pPr>
              <a:defRPr sz="1200" b="1">
                <a:solidFill>
                  <a:srgbClr val="B46C29"/>
                </a:solidFill>
                <a:latin typeface="Aptos"/>
              </a:defRPr>
            </a:pPr>
            <a:r>
              <a:t>Author</a:t>
            </a:r>
          </a:p>
        </p:txBody>
      </p:sp>
      <p:sp>
        <p:nvSpPr>
          <p:cNvPr id="10" name="TextBox 9"/>
          <p:cNvSpPr txBox="1"/>
          <p:nvPr/>
        </p:nvSpPr>
        <p:spPr>
          <a:xfrm>
            <a:off x="2743200" y="2670048"/>
            <a:ext cx="3108960" cy="301752"/>
          </a:xfrm>
          <a:prstGeom prst="rect">
            <a:avLst/>
          </a:prstGeom>
          <a:noFill/>
        </p:spPr>
        <p:txBody>
          <a:bodyPr wrap="square" lIns="45720" rIns="45720">
            <a:spAutoFit/>
          </a:bodyPr>
          <a:lstStyle/>
          <a:p>
            <a:pPr>
              <a:defRPr sz="1500" b="0">
                <a:solidFill>
                  <a:srgbClr val="2F2219"/>
                </a:solidFill>
                <a:latin typeface="Aptos"/>
              </a:defRPr>
            </a:pPr>
            <a:r>
              <a:t>Henry Wadsworth Longfellow (1807-1882)</a:t>
            </a:r>
          </a:p>
        </p:txBody>
      </p:sp>
      <p:sp>
        <p:nvSpPr>
          <p:cNvPr id="11" name="TextBox 10"/>
          <p:cNvSpPr txBox="1"/>
          <p:nvPr/>
        </p:nvSpPr>
        <p:spPr>
          <a:xfrm>
            <a:off x="1005840" y="3282696"/>
            <a:ext cx="1737360" cy="256032"/>
          </a:xfrm>
          <a:prstGeom prst="rect">
            <a:avLst/>
          </a:prstGeom>
          <a:noFill/>
        </p:spPr>
        <p:txBody>
          <a:bodyPr wrap="square" lIns="45720" rIns="45720">
            <a:spAutoFit/>
          </a:bodyPr>
          <a:lstStyle/>
          <a:p>
            <a:pPr>
              <a:defRPr sz="1200" b="1">
                <a:solidFill>
                  <a:srgbClr val="B46C29"/>
                </a:solidFill>
                <a:latin typeface="Aptos"/>
              </a:defRPr>
            </a:pPr>
            <a:r>
              <a:t>Tune</a:t>
            </a:r>
          </a:p>
        </p:txBody>
      </p:sp>
      <p:sp>
        <p:nvSpPr>
          <p:cNvPr id="12" name="TextBox 11"/>
          <p:cNvSpPr txBox="1"/>
          <p:nvPr/>
        </p:nvSpPr>
        <p:spPr>
          <a:xfrm>
            <a:off x="2743200" y="3282696"/>
            <a:ext cx="3108960" cy="301752"/>
          </a:xfrm>
          <a:prstGeom prst="rect">
            <a:avLst/>
          </a:prstGeom>
          <a:noFill/>
        </p:spPr>
        <p:txBody>
          <a:bodyPr wrap="square" lIns="45720" rIns="45720">
            <a:spAutoFit/>
          </a:bodyPr>
          <a:lstStyle/>
          <a:p>
            <a:pPr>
              <a:defRPr sz="1500" b="0">
                <a:solidFill>
                  <a:srgbClr val="2F2219"/>
                </a:solidFill>
                <a:latin typeface="Aptos"/>
              </a:defRPr>
            </a:pPr>
            <a:r>
              <a:t>FILLMORE by Jeremiah Ingalls (1764-1838)</a:t>
            </a:r>
          </a:p>
        </p:txBody>
      </p:sp>
      <p:sp>
        <p:nvSpPr>
          <p:cNvPr id="13" name="TextBox 12"/>
          <p:cNvSpPr txBox="1"/>
          <p:nvPr/>
        </p:nvSpPr>
        <p:spPr>
          <a:xfrm>
            <a:off x="1005840" y="3895344"/>
            <a:ext cx="1737360" cy="256032"/>
          </a:xfrm>
          <a:prstGeom prst="rect">
            <a:avLst/>
          </a:prstGeom>
          <a:noFill/>
        </p:spPr>
        <p:txBody>
          <a:bodyPr wrap="square" lIns="45720" rIns="45720">
            <a:spAutoFit/>
          </a:bodyPr>
          <a:lstStyle/>
          <a:p>
            <a:pPr>
              <a:defRPr sz="1200" b="1">
                <a:solidFill>
                  <a:srgbClr val="B46C29"/>
                </a:solidFill>
                <a:latin typeface="Aptos"/>
              </a:defRPr>
            </a:pPr>
            <a:r>
              <a:t>Meter</a:t>
            </a:r>
          </a:p>
        </p:txBody>
      </p:sp>
      <p:sp>
        <p:nvSpPr>
          <p:cNvPr id="14" name="TextBox 13"/>
          <p:cNvSpPr txBox="1"/>
          <p:nvPr/>
        </p:nvSpPr>
        <p:spPr>
          <a:xfrm>
            <a:off x="2743200" y="3895344"/>
            <a:ext cx="3108960" cy="301752"/>
          </a:xfrm>
          <a:prstGeom prst="rect">
            <a:avLst/>
          </a:prstGeom>
          <a:noFill/>
        </p:spPr>
        <p:txBody>
          <a:bodyPr wrap="square" lIns="45720" rIns="45720">
            <a:spAutoFit/>
          </a:bodyPr>
          <a:lstStyle/>
          <a:p>
            <a:pPr>
              <a:defRPr sz="1500" b="0">
                <a:solidFill>
                  <a:srgbClr val="2F2219"/>
                </a:solidFill>
                <a:latin typeface="Aptos"/>
              </a:defRPr>
            </a:pPr>
            <a:r>
              <a:t>8.8.8.8.8.8</a:t>
            </a:r>
          </a:p>
        </p:txBody>
      </p:sp>
      <p:sp>
        <p:nvSpPr>
          <p:cNvPr id="15" name="TextBox 14"/>
          <p:cNvSpPr txBox="1"/>
          <p:nvPr/>
        </p:nvSpPr>
        <p:spPr>
          <a:xfrm>
            <a:off x="1005840" y="4507992"/>
            <a:ext cx="1737360" cy="256032"/>
          </a:xfrm>
          <a:prstGeom prst="rect">
            <a:avLst/>
          </a:prstGeom>
          <a:noFill/>
        </p:spPr>
        <p:txBody>
          <a:bodyPr wrap="square" lIns="45720" rIns="45720">
            <a:spAutoFit/>
          </a:bodyPr>
          <a:lstStyle/>
          <a:p>
            <a:pPr>
              <a:defRPr sz="1200" b="1">
                <a:solidFill>
                  <a:srgbClr val="B46C29"/>
                </a:solidFill>
                <a:latin typeface="Aptos"/>
              </a:defRPr>
            </a:pPr>
            <a:r>
              <a:t>Primary passage</a:t>
            </a:r>
          </a:p>
        </p:txBody>
      </p:sp>
      <p:sp>
        <p:nvSpPr>
          <p:cNvPr id="16" name="TextBox 15"/>
          <p:cNvSpPr txBox="1"/>
          <p:nvPr/>
        </p:nvSpPr>
        <p:spPr>
          <a:xfrm>
            <a:off x="2743200" y="4507992"/>
            <a:ext cx="3108960" cy="301752"/>
          </a:xfrm>
          <a:prstGeom prst="rect">
            <a:avLst/>
          </a:prstGeom>
          <a:noFill/>
        </p:spPr>
        <p:txBody>
          <a:bodyPr wrap="square" lIns="45720" rIns="45720">
            <a:spAutoFit/>
          </a:bodyPr>
          <a:lstStyle/>
          <a:p>
            <a:pPr>
              <a:defRPr sz="1500" b="0">
                <a:solidFill>
                  <a:srgbClr val="2F2219"/>
                </a:solidFill>
                <a:latin typeface="Aptos"/>
              </a:defRPr>
            </a:pPr>
            <a:r>
              <a:t>Mark 10:46-52, especially Mark 10:52</a:t>
            </a:r>
          </a:p>
        </p:txBody>
      </p:sp>
      <p:pic>
        <p:nvPicPr>
          <p:cNvPr id="17" name="Picture 16" descr="path_panel.jpg"/>
          <p:cNvPicPr>
            <a:picLocks noChangeAspect="1"/>
          </p:cNvPicPr>
          <p:nvPr/>
        </p:nvPicPr>
        <p:blipFill>
          <a:blip r:embed="rId3"/>
          <a:stretch>
            <a:fillRect/>
          </a:stretch>
        </p:blipFill>
        <p:spPr>
          <a:xfrm>
            <a:off x="6629400" y="1755648"/>
            <a:ext cx="4480560" cy="4206240"/>
          </a:xfrm>
          <a:prstGeom prst="rect">
            <a:avLst/>
          </a:prstGeom>
        </p:spPr>
      </p:pic>
      <p:sp>
        <p:nvSpPr>
          <p:cNvPr id="18" name="Rectangle 17"/>
          <p:cNvSpPr/>
          <p:nvPr/>
        </p:nvSpPr>
        <p:spPr>
          <a:xfrm>
            <a:off x="6629400" y="1755648"/>
            <a:ext cx="4480560" cy="4206240"/>
          </a:xfrm>
          <a:prstGeom prst="rect">
            <a:avLst/>
          </a:prstGeom>
          <a:noFill/>
          <a:ln w="25400">
            <a:solidFill>
              <a:srgbClr val="EBD29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11480" y="6510528"/>
            <a:ext cx="6400800" cy="228600"/>
          </a:xfrm>
          <a:prstGeom prst="rect">
            <a:avLst/>
          </a:prstGeom>
          <a:noFill/>
        </p:spPr>
        <p:txBody>
          <a:bodyPr wrap="none">
            <a:spAutoFit/>
          </a:bodyPr>
          <a:lstStyle/>
          <a:p>
            <a:pPr>
              <a:defRPr sz="800">
                <a:solidFill>
                  <a:srgbClr val="EBDEC5"/>
                </a:solidFill>
                <a:latin typeface="Aptos"/>
              </a:defRPr>
            </a:pPr>
            <a:r>
              <a:t>Prepared for teaching and small group use - hymninfo.com</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ible_dark.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685800" y="502920"/>
            <a:ext cx="7589520" cy="640080"/>
          </a:xfrm>
          <a:prstGeom prst="rect">
            <a:avLst/>
          </a:prstGeom>
          <a:noFill/>
        </p:spPr>
        <p:txBody>
          <a:bodyPr wrap="square" lIns="45720" rIns="45720">
            <a:spAutoFit/>
          </a:bodyPr>
          <a:lstStyle/>
          <a:p>
            <a:pPr>
              <a:defRPr sz="3100" b="1">
                <a:solidFill>
                  <a:srgbClr val="FFF8E8"/>
                </a:solidFill>
                <a:latin typeface="Georgia"/>
              </a:defRPr>
            </a:pPr>
            <a:r>
              <a:t>Historical Background</a:t>
            </a:r>
          </a:p>
        </p:txBody>
      </p:sp>
      <p:sp>
        <p:nvSpPr>
          <p:cNvPr id="4" name="TextBox 3"/>
          <p:cNvSpPr txBox="1"/>
          <p:nvPr/>
        </p:nvSpPr>
        <p:spPr>
          <a:xfrm>
            <a:off x="713232" y="1115568"/>
            <a:ext cx="8412480" cy="347472"/>
          </a:xfrm>
          <a:prstGeom prst="rect">
            <a:avLst/>
          </a:prstGeom>
          <a:noFill/>
        </p:spPr>
        <p:txBody>
          <a:bodyPr wrap="square" lIns="45720" rIns="45720">
            <a:spAutoFit/>
          </a:bodyPr>
          <a:lstStyle/>
          <a:p>
            <a:pPr>
              <a:defRPr sz="1300" b="0">
                <a:solidFill>
                  <a:srgbClr val="FFF8E8"/>
                </a:solidFill>
                <a:latin typeface="Aptos"/>
              </a:defRPr>
            </a:pPr>
            <a:r>
              <a:t>Longfellow’s biblical poem and an early American hymn tune</a:t>
            </a:r>
          </a:p>
        </p:txBody>
      </p:sp>
      <p:sp>
        <p:nvSpPr>
          <p:cNvPr id="5" name="Rectangle 4"/>
          <p:cNvSpPr/>
          <p:nvPr/>
        </p:nvSpPr>
        <p:spPr>
          <a:xfrm>
            <a:off x="713232" y="1536192"/>
            <a:ext cx="1280160" cy="54864"/>
          </a:xfrm>
          <a:prstGeom prst="rect">
            <a:avLst/>
          </a:prstGeom>
          <a:solidFill>
            <a:srgbClr val="D6A4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777240" y="1828800"/>
            <a:ext cx="5303520" cy="3840480"/>
          </a:xfrm>
          <a:prstGeom prst="roundRect">
            <a:avLst/>
          </a:prstGeom>
          <a:solidFill>
            <a:srgbClr val="FFF9EC"/>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5840" y="2148840"/>
            <a:ext cx="4800600" cy="2926080"/>
          </a:xfrm>
          <a:prstGeom prst="rect">
            <a:avLst/>
          </a:prstGeom>
          <a:noFill/>
        </p:spPr>
        <p:txBody>
          <a:bodyPr wrap="square">
            <a:spAutoFit/>
          </a:bodyPr>
          <a:lstStyle/>
          <a:p>
            <a:pPr>
              <a:spcAft>
                <a:spcPts val="800"/>
              </a:spcAft>
              <a:defRPr sz="1700">
                <a:solidFill>
                  <a:srgbClr val="2F2219"/>
                </a:solidFill>
                <a:latin typeface="Aptos"/>
              </a:defRPr>
            </a:pPr>
            <a:r>
              <a:t>Longfellow wrote Blind Bartimeus as a poem based on Mark 10:46-52.</a:t>
            </a:r>
          </a:p>
          <a:p>
            <a:pPr>
              <a:spcAft>
                <a:spcPts val="800"/>
              </a:spcAft>
              <a:defRPr sz="1700">
                <a:solidFill>
                  <a:srgbClr val="2F2219"/>
                </a:solidFill>
                <a:latin typeface="Aptos"/>
              </a:defRPr>
            </a:pPr>
            <a:r>
              <a:t>Later hymn settings adapted the poem for English-speaking congregations.</a:t>
            </a:r>
          </a:p>
          <a:p>
            <a:pPr>
              <a:spcAft>
                <a:spcPts val="800"/>
              </a:spcAft>
              <a:defRPr sz="1700">
                <a:solidFill>
                  <a:srgbClr val="2F2219"/>
                </a:solidFill>
                <a:latin typeface="Aptos"/>
              </a:defRPr>
            </a:pPr>
            <a:r>
              <a:t>FILLMORE is a separate early American tune by Jeremiah Ingalls, known from the American psalmody tradition.</a:t>
            </a:r>
          </a:p>
        </p:txBody>
      </p:sp>
      <p:pic>
        <p:nvPicPr>
          <p:cNvPr id="8" name="Picture 7" descr="bible_panel.jpg"/>
          <p:cNvPicPr>
            <a:picLocks noChangeAspect="1"/>
          </p:cNvPicPr>
          <p:nvPr/>
        </p:nvPicPr>
        <p:blipFill>
          <a:blip r:embed="rId3"/>
          <a:stretch>
            <a:fillRect/>
          </a:stretch>
        </p:blipFill>
        <p:spPr>
          <a:xfrm>
            <a:off x="6400800" y="1847088"/>
            <a:ext cx="4709160" cy="3840480"/>
          </a:xfrm>
          <a:prstGeom prst="rect">
            <a:avLst/>
          </a:prstGeom>
        </p:spPr>
      </p:pic>
      <p:sp>
        <p:nvSpPr>
          <p:cNvPr id="9" name="Rectangle 8"/>
          <p:cNvSpPr/>
          <p:nvPr/>
        </p:nvSpPr>
        <p:spPr>
          <a:xfrm>
            <a:off x="6400800" y="1847088"/>
            <a:ext cx="4709160" cy="3840480"/>
          </a:xfrm>
          <a:prstGeom prst="rect">
            <a:avLst/>
          </a:prstGeom>
          <a:noFill/>
          <a:ln w="25400">
            <a:solidFill>
              <a:srgbClr val="EBD29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11480" y="6510528"/>
            <a:ext cx="6400800" cy="228600"/>
          </a:xfrm>
          <a:prstGeom prst="rect">
            <a:avLst/>
          </a:prstGeom>
          <a:noFill/>
        </p:spPr>
        <p:txBody>
          <a:bodyPr wrap="none">
            <a:spAutoFit/>
          </a:bodyPr>
          <a:lstStyle/>
          <a:p>
            <a:pPr>
              <a:defRPr sz="800">
                <a:solidFill>
                  <a:srgbClr val="EBDEC5"/>
                </a:solidFill>
                <a:latin typeface="Aptos"/>
              </a:defRPr>
            </a:pPr>
            <a:r>
              <a:t>Prepared for teaching and small group use - hymninfo.com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chapel_dark.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685800" y="502920"/>
            <a:ext cx="7589520" cy="640080"/>
          </a:xfrm>
          <a:prstGeom prst="rect">
            <a:avLst/>
          </a:prstGeom>
          <a:noFill/>
        </p:spPr>
        <p:txBody>
          <a:bodyPr wrap="square" lIns="45720" rIns="45720">
            <a:spAutoFit/>
          </a:bodyPr>
          <a:lstStyle/>
          <a:p>
            <a:pPr>
              <a:defRPr sz="3100" b="1">
                <a:solidFill>
                  <a:srgbClr val="FFF8E8"/>
                </a:solidFill>
                <a:latin typeface="Georgia"/>
              </a:defRPr>
            </a:pPr>
            <a:r>
              <a:t>Why This Hymn Matters Today</a:t>
            </a:r>
          </a:p>
        </p:txBody>
      </p:sp>
      <p:sp>
        <p:nvSpPr>
          <p:cNvPr id="4" name="TextBox 3"/>
          <p:cNvSpPr txBox="1"/>
          <p:nvPr/>
        </p:nvSpPr>
        <p:spPr>
          <a:xfrm>
            <a:off x="713232" y="1115568"/>
            <a:ext cx="8412480" cy="347472"/>
          </a:xfrm>
          <a:prstGeom prst="rect">
            <a:avLst/>
          </a:prstGeom>
          <a:noFill/>
        </p:spPr>
        <p:txBody>
          <a:bodyPr wrap="square" lIns="45720" rIns="45720">
            <a:spAutoFit/>
          </a:bodyPr>
          <a:lstStyle/>
          <a:p>
            <a:pPr>
              <a:defRPr sz="1300" b="0">
                <a:solidFill>
                  <a:srgbClr val="FFF8E8"/>
                </a:solidFill>
                <a:latin typeface="Aptos"/>
              </a:defRPr>
            </a:pPr>
            <a:r>
              <a:t>A clear song for mercy, prayer, healing, and discipleship</a:t>
            </a:r>
          </a:p>
        </p:txBody>
      </p:sp>
      <p:sp>
        <p:nvSpPr>
          <p:cNvPr id="5" name="Rectangle 4"/>
          <p:cNvSpPr/>
          <p:nvPr/>
        </p:nvSpPr>
        <p:spPr>
          <a:xfrm>
            <a:off x="713232" y="1536192"/>
            <a:ext cx="1280160" cy="54864"/>
          </a:xfrm>
          <a:prstGeom prst="rect">
            <a:avLst/>
          </a:prstGeom>
          <a:solidFill>
            <a:srgbClr val="D6A4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822960" y="1828800"/>
            <a:ext cx="4846320" cy="1417320"/>
          </a:xfrm>
          <a:prstGeom prst="roundRect">
            <a:avLst/>
          </a:prstGeom>
          <a:solidFill>
            <a:srgbClr val="FDF7EB"/>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43000" y="2057400"/>
            <a:ext cx="1920240" cy="320040"/>
          </a:xfrm>
          <a:prstGeom prst="rect">
            <a:avLst/>
          </a:prstGeom>
          <a:noFill/>
        </p:spPr>
        <p:txBody>
          <a:bodyPr wrap="square" lIns="45720" rIns="45720">
            <a:spAutoFit/>
          </a:bodyPr>
          <a:lstStyle/>
          <a:p>
            <a:pPr>
              <a:defRPr sz="1900" b="1">
                <a:solidFill>
                  <a:srgbClr val="B46C29"/>
                </a:solidFill>
                <a:latin typeface="Georgia"/>
              </a:defRPr>
            </a:pPr>
            <a:r>
              <a:t>Pastoral</a:t>
            </a:r>
          </a:p>
        </p:txBody>
      </p:sp>
      <p:sp>
        <p:nvSpPr>
          <p:cNvPr id="8" name="TextBox 7"/>
          <p:cNvSpPr txBox="1"/>
          <p:nvPr/>
        </p:nvSpPr>
        <p:spPr>
          <a:xfrm>
            <a:off x="1143000" y="2450592"/>
            <a:ext cx="4160520" cy="548640"/>
          </a:xfrm>
          <a:prstGeom prst="rect">
            <a:avLst/>
          </a:prstGeom>
          <a:noFill/>
        </p:spPr>
        <p:txBody>
          <a:bodyPr wrap="square" lIns="45720" rIns="45720">
            <a:spAutoFit/>
          </a:bodyPr>
          <a:lstStyle/>
          <a:p>
            <a:pPr>
              <a:defRPr sz="1500" b="0">
                <a:solidFill>
                  <a:srgbClr val="2F2219"/>
                </a:solidFill>
                <a:latin typeface="Aptos"/>
              </a:defRPr>
            </a:pPr>
            <a:r>
              <a:t>It gives language to people who feel pushed to the edge of the crowd.</a:t>
            </a:r>
          </a:p>
        </p:txBody>
      </p:sp>
      <p:sp>
        <p:nvSpPr>
          <p:cNvPr id="9" name="Rounded Rectangle 8"/>
          <p:cNvSpPr/>
          <p:nvPr/>
        </p:nvSpPr>
        <p:spPr>
          <a:xfrm>
            <a:off x="6309360" y="1828800"/>
            <a:ext cx="4846320" cy="1417320"/>
          </a:xfrm>
          <a:prstGeom prst="roundRect">
            <a:avLst/>
          </a:prstGeom>
          <a:solidFill>
            <a:srgbClr val="FDF7EB"/>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629400" y="2057400"/>
            <a:ext cx="1920240" cy="320040"/>
          </a:xfrm>
          <a:prstGeom prst="rect">
            <a:avLst/>
          </a:prstGeom>
          <a:noFill/>
        </p:spPr>
        <p:txBody>
          <a:bodyPr wrap="square" lIns="45720" rIns="45720">
            <a:spAutoFit/>
          </a:bodyPr>
          <a:lstStyle/>
          <a:p>
            <a:pPr>
              <a:defRPr sz="1900" b="1">
                <a:solidFill>
                  <a:srgbClr val="B46C29"/>
                </a:solidFill>
                <a:latin typeface="Georgia"/>
              </a:defRPr>
            </a:pPr>
            <a:r>
              <a:t>Worship</a:t>
            </a:r>
          </a:p>
        </p:txBody>
      </p:sp>
      <p:sp>
        <p:nvSpPr>
          <p:cNvPr id="11" name="TextBox 10"/>
          <p:cNvSpPr txBox="1"/>
          <p:nvPr/>
        </p:nvSpPr>
        <p:spPr>
          <a:xfrm>
            <a:off x="6629400" y="2450592"/>
            <a:ext cx="4160520" cy="548640"/>
          </a:xfrm>
          <a:prstGeom prst="rect">
            <a:avLst/>
          </a:prstGeom>
          <a:noFill/>
        </p:spPr>
        <p:txBody>
          <a:bodyPr wrap="square" lIns="45720" rIns="45720">
            <a:spAutoFit/>
          </a:bodyPr>
          <a:lstStyle/>
          <a:p>
            <a:pPr>
              <a:defRPr sz="1500" b="0">
                <a:solidFill>
                  <a:srgbClr val="2F2219"/>
                </a:solidFill>
                <a:latin typeface="Aptos"/>
              </a:defRPr>
            </a:pPr>
            <a:r>
              <a:t>It lets the church retell a Gospel scene in song.</a:t>
            </a:r>
          </a:p>
        </p:txBody>
      </p:sp>
      <p:sp>
        <p:nvSpPr>
          <p:cNvPr id="12" name="Rounded Rectangle 11"/>
          <p:cNvSpPr/>
          <p:nvPr/>
        </p:nvSpPr>
        <p:spPr>
          <a:xfrm>
            <a:off x="822960" y="3749039"/>
            <a:ext cx="4846320" cy="1417320"/>
          </a:xfrm>
          <a:prstGeom prst="roundRect">
            <a:avLst/>
          </a:prstGeom>
          <a:solidFill>
            <a:srgbClr val="FDF7EB"/>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43000" y="3977639"/>
            <a:ext cx="1920240" cy="320040"/>
          </a:xfrm>
          <a:prstGeom prst="rect">
            <a:avLst/>
          </a:prstGeom>
          <a:noFill/>
        </p:spPr>
        <p:txBody>
          <a:bodyPr wrap="square" lIns="45720" rIns="45720">
            <a:spAutoFit/>
          </a:bodyPr>
          <a:lstStyle/>
          <a:p>
            <a:pPr>
              <a:defRPr sz="1900" b="1">
                <a:solidFill>
                  <a:srgbClr val="B46C29"/>
                </a:solidFill>
                <a:latin typeface="Georgia"/>
              </a:defRPr>
            </a:pPr>
            <a:r>
              <a:t>Teaching</a:t>
            </a:r>
          </a:p>
        </p:txBody>
      </p:sp>
      <p:sp>
        <p:nvSpPr>
          <p:cNvPr id="14" name="TextBox 13"/>
          <p:cNvSpPr txBox="1"/>
          <p:nvPr/>
        </p:nvSpPr>
        <p:spPr>
          <a:xfrm>
            <a:off x="1143000" y="4370831"/>
            <a:ext cx="4160520" cy="548640"/>
          </a:xfrm>
          <a:prstGeom prst="rect">
            <a:avLst/>
          </a:prstGeom>
          <a:noFill/>
        </p:spPr>
        <p:txBody>
          <a:bodyPr wrap="square" lIns="45720" rIns="45720">
            <a:spAutoFit/>
          </a:bodyPr>
          <a:lstStyle/>
          <a:p>
            <a:pPr>
              <a:defRPr sz="1500" b="0">
                <a:solidFill>
                  <a:srgbClr val="2F2219"/>
                </a:solidFill>
                <a:latin typeface="Aptos"/>
              </a:defRPr>
            </a:pPr>
            <a:r>
              <a:t>It connects physical healing with the larger biblical theme of Christ’s light.</a:t>
            </a:r>
          </a:p>
        </p:txBody>
      </p:sp>
      <p:sp>
        <p:nvSpPr>
          <p:cNvPr id="15" name="Rounded Rectangle 14"/>
          <p:cNvSpPr/>
          <p:nvPr/>
        </p:nvSpPr>
        <p:spPr>
          <a:xfrm>
            <a:off x="6309360" y="3749039"/>
            <a:ext cx="4846320" cy="1417320"/>
          </a:xfrm>
          <a:prstGeom prst="roundRect">
            <a:avLst/>
          </a:prstGeom>
          <a:solidFill>
            <a:srgbClr val="FDF7EB"/>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629400" y="3977639"/>
            <a:ext cx="1920240" cy="320040"/>
          </a:xfrm>
          <a:prstGeom prst="rect">
            <a:avLst/>
          </a:prstGeom>
          <a:noFill/>
        </p:spPr>
        <p:txBody>
          <a:bodyPr wrap="square" lIns="45720" rIns="45720">
            <a:spAutoFit/>
          </a:bodyPr>
          <a:lstStyle/>
          <a:p>
            <a:pPr>
              <a:defRPr sz="1900" b="1">
                <a:solidFill>
                  <a:srgbClr val="B46C29"/>
                </a:solidFill>
                <a:latin typeface="Georgia"/>
              </a:defRPr>
            </a:pPr>
            <a:r>
              <a:t>Discipleship</a:t>
            </a:r>
          </a:p>
        </p:txBody>
      </p:sp>
      <p:sp>
        <p:nvSpPr>
          <p:cNvPr id="17" name="TextBox 16"/>
          <p:cNvSpPr txBox="1"/>
          <p:nvPr/>
        </p:nvSpPr>
        <p:spPr>
          <a:xfrm>
            <a:off x="6629400" y="4370831"/>
            <a:ext cx="4160520" cy="548640"/>
          </a:xfrm>
          <a:prstGeom prst="rect">
            <a:avLst/>
          </a:prstGeom>
          <a:noFill/>
        </p:spPr>
        <p:txBody>
          <a:bodyPr wrap="square" lIns="45720" rIns="45720">
            <a:spAutoFit/>
          </a:bodyPr>
          <a:lstStyle/>
          <a:p>
            <a:pPr>
              <a:defRPr sz="1500" b="0">
                <a:solidFill>
                  <a:srgbClr val="2F2219"/>
                </a:solidFill>
                <a:latin typeface="Aptos"/>
              </a:defRPr>
            </a:pPr>
            <a:r>
              <a:t>It ends not with sight alone, but with following Jesus.</a:t>
            </a:r>
          </a:p>
        </p:txBody>
      </p:sp>
      <p:sp>
        <p:nvSpPr>
          <p:cNvPr id="18" name="TextBox 17"/>
          <p:cNvSpPr txBox="1"/>
          <p:nvPr/>
        </p:nvSpPr>
        <p:spPr>
          <a:xfrm>
            <a:off x="411480" y="6510528"/>
            <a:ext cx="6400800" cy="228600"/>
          </a:xfrm>
          <a:prstGeom prst="rect">
            <a:avLst/>
          </a:prstGeom>
          <a:noFill/>
        </p:spPr>
        <p:txBody>
          <a:bodyPr wrap="none">
            <a:spAutoFit/>
          </a:bodyPr>
          <a:lstStyle/>
          <a:p>
            <a:pPr>
              <a:defRPr sz="800">
                <a:solidFill>
                  <a:srgbClr val="EBDEC5"/>
                </a:solidFill>
                <a:latin typeface="Aptos"/>
              </a:defRPr>
            </a:pPr>
            <a:r>
              <a:t>Prepared for teaching and small group use - hymninfo.com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ible_dark.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822960" y="1874519"/>
            <a:ext cx="6766560" cy="2560320"/>
          </a:xfrm>
          <a:prstGeom prst="roundRect">
            <a:avLst/>
          </a:prstGeom>
          <a:solidFill>
            <a:srgbClr val="000000"/>
          </a:solidFill>
          <a:ln w="15240">
            <a:solidFill>
              <a:srgbClr val="D6A4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51560" y="2240280"/>
            <a:ext cx="6217920" cy="685800"/>
          </a:xfrm>
          <a:prstGeom prst="rect">
            <a:avLst/>
          </a:prstGeom>
          <a:noFill/>
        </p:spPr>
        <p:txBody>
          <a:bodyPr wrap="square" lIns="45720" rIns="45720">
            <a:spAutoFit/>
          </a:bodyPr>
          <a:lstStyle/>
          <a:p>
            <a:pPr>
              <a:defRPr sz="3600" b="1">
                <a:solidFill>
                  <a:srgbClr val="FFF6DF"/>
                </a:solidFill>
                <a:latin typeface="Georgia"/>
              </a:defRPr>
            </a:pPr>
            <a:r>
              <a:t>Biblical Foundation</a:t>
            </a:r>
          </a:p>
        </p:txBody>
      </p:sp>
      <p:sp>
        <p:nvSpPr>
          <p:cNvPr id="5" name="TextBox 4"/>
          <p:cNvSpPr txBox="1"/>
          <p:nvPr/>
        </p:nvSpPr>
        <p:spPr>
          <a:xfrm>
            <a:off x="1097280" y="3090672"/>
            <a:ext cx="5760720" cy="411480"/>
          </a:xfrm>
          <a:prstGeom prst="rect">
            <a:avLst/>
          </a:prstGeom>
          <a:noFill/>
        </p:spPr>
        <p:txBody>
          <a:bodyPr wrap="square" lIns="45720" rIns="45720">
            <a:spAutoFit/>
          </a:bodyPr>
          <a:lstStyle/>
          <a:p>
            <a:pPr>
              <a:defRPr sz="1700" b="0">
                <a:solidFill>
                  <a:srgbClr val="FFE8BE"/>
                </a:solidFill>
                <a:latin typeface="Aptos"/>
              </a:defRPr>
            </a:pPr>
            <a:r>
              <a:t>“Your faith has made you well.” — Mark 10:52</a:t>
            </a:r>
          </a:p>
        </p:txBody>
      </p:sp>
      <p:sp>
        <p:nvSpPr>
          <p:cNvPr id="6" name="TextBox 5"/>
          <p:cNvSpPr txBox="1"/>
          <p:nvPr/>
        </p:nvSpPr>
        <p:spPr>
          <a:xfrm>
            <a:off x="411480" y="6510528"/>
            <a:ext cx="6400800" cy="228600"/>
          </a:xfrm>
          <a:prstGeom prst="rect">
            <a:avLst/>
          </a:prstGeom>
          <a:noFill/>
        </p:spPr>
        <p:txBody>
          <a:bodyPr wrap="none">
            <a:spAutoFit/>
          </a:bodyPr>
          <a:lstStyle/>
          <a:p>
            <a:pPr>
              <a:defRPr sz="800">
                <a:solidFill>
                  <a:srgbClr val="EBDEC5"/>
                </a:solidFill>
                <a:latin typeface="Aptos"/>
              </a:defRPr>
            </a:pPr>
            <a:r>
              <a:t>Prepared for teaching and small group use - hymninfo.com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ible_dark.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685800" y="502920"/>
            <a:ext cx="7589520" cy="640080"/>
          </a:xfrm>
          <a:prstGeom prst="rect">
            <a:avLst/>
          </a:prstGeom>
          <a:noFill/>
        </p:spPr>
        <p:txBody>
          <a:bodyPr wrap="square" lIns="45720" rIns="45720">
            <a:spAutoFit/>
          </a:bodyPr>
          <a:lstStyle/>
          <a:p>
            <a:pPr>
              <a:defRPr sz="3100" b="1">
                <a:solidFill>
                  <a:srgbClr val="FFF8E8"/>
                </a:solidFill>
                <a:latin typeface="Georgia"/>
              </a:defRPr>
            </a:pPr>
            <a:r>
              <a:t>The Gospel Movement</a:t>
            </a:r>
          </a:p>
        </p:txBody>
      </p:sp>
      <p:sp>
        <p:nvSpPr>
          <p:cNvPr id="4" name="TextBox 3"/>
          <p:cNvSpPr txBox="1"/>
          <p:nvPr/>
        </p:nvSpPr>
        <p:spPr>
          <a:xfrm>
            <a:off x="713232" y="1115568"/>
            <a:ext cx="8412480" cy="347472"/>
          </a:xfrm>
          <a:prstGeom prst="rect">
            <a:avLst/>
          </a:prstGeom>
          <a:noFill/>
        </p:spPr>
        <p:txBody>
          <a:bodyPr wrap="square" lIns="45720" rIns="45720">
            <a:spAutoFit/>
          </a:bodyPr>
          <a:lstStyle/>
          <a:p>
            <a:pPr>
              <a:defRPr sz="1300" b="0">
                <a:solidFill>
                  <a:srgbClr val="FFF8E8"/>
                </a:solidFill>
                <a:latin typeface="Aptos"/>
              </a:defRPr>
            </a:pPr>
            <a:r>
              <a:t>From cry to call, from sight to discipleship</a:t>
            </a:r>
          </a:p>
        </p:txBody>
      </p:sp>
      <p:sp>
        <p:nvSpPr>
          <p:cNvPr id="5" name="Rectangle 4"/>
          <p:cNvSpPr/>
          <p:nvPr/>
        </p:nvSpPr>
        <p:spPr>
          <a:xfrm>
            <a:off x="713232" y="1536192"/>
            <a:ext cx="1280160" cy="54864"/>
          </a:xfrm>
          <a:prstGeom prst="rect">
            <a:avLst/>
          </a:prstGeom>
          <a:solidFill>
            <a:srgbClr val="D6A4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914400" y="2011680"/>
            <a:ext cx="2240280" cy="2743200"/>
          </a:xfrm>
          <a:prstGeom prst="roundRect">
            <a:avLst/>
          </a:prstGeom>
          <a:solidFill>
            <a:srgbClr val="FDF7EB"/>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645920" y="2240280"/>
            <a:ext cx="749808" cy="749808"/>
          </a:xfrm>
          <a:prstGeom prst="ellipse">
            <a:avLst/>
          </a:prstGeom>
          <a:solidFill>
            <a:srgbClr val="D6A4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664208" y="2386584"/>
            <a:ext cx="713232" cy="274320"/>
          </a:xfrm>
          <a:prstGeom prst="rect">
            <a:avLst/>
          </a:prstGeom>
          <a:noFill/>
        </p:spPr>
        <p:txBody>
          <a:bodyPr wrap="square" lIns="45720" rIns="45720">
            <a:spAutoFit/>
          </a:bodyPr>
          <a:lstStyle/>
          <a:p>
            <a:pPr algn="ctr">
              <a:defRPr sz="1800" b="1">
                <a:solidFill>
                  <a:srgbClr val="FFFFFF"/>
                </a:solidFill>
                <a:latin typeface="Aptos"/>
              </a:defRPr>
            </a:pPr>
            <a:r>
              <a:t>1</a:t>
            </a:r>
          </a:p>
        </p:txBody>
      </p:sp>
      <p:sp>
        <p:nvSpPr>
          <p:cNvPr id="9" name="TextBox 8"/>
          <p:cNvSpPr txBox="1"/>
          <p:nvPr/>
        </p:nvSpPr>
        <p:spPr>
          <a:xfrm>
            <a:off x="1280160" y="3118104"/>
            <a:ext cx="1508760" cy="411480"/>
          </a:xfrm>
          <a:prstGeom prst="rect">
            <a:avLst/>
          </a:prstGeom>
          <a:noFill/>
        </p:spPr>
        <p:txBody>
          <a:bodyPr wrap="square" lIns="45720" rIns="45720">
            <a:spAutoFit/>
          </a:bodyPr>
          <a:lstStyle/>
          <a:p>
            <a:pPr algn="ctr">
              <a:defRPr sz="1200" b="1">
                <a:solidFill>
                  <a:srgbClr val="2F2219"/>
                </a:solidFill>
                <a:latin typeface="Aptos"/>
              </a:defRPr>
            </a:pPr>
            <a:r>
              <a:t>He hears</a:t>
            </a:r>
          </a:p>
        </p:txBody>
      </p:sp>
      <p:sp>
        <p:nvSpPr>
          <p:cNvPr id="10" name="TextBox 9"/>
          <p:cNvSpPr txBox="1"/>
          <p:nvPr/>
        </p:nvSpPr>
        <p:spPr>
          <a:xfrm>
            <a:off x="1143000" y="3456432"/>
            <a:ext cx="1783080" cy="731520"/>
          </a:xfrm>
          <a:prstGeom prst="rect">
            <a:avLst/>
          </a:prstGeom>
          <a:noFill/>
        </p:spPr>
        <p:txBody>
          <a:bodyPr wrap="square" lIns="45720" rIns="45720">
            <a:spAutoFit/>
          </a:bodyPr>
          <a:lstStyle/>
          <a:p>
            <a:pPr algn="ctr">
              <a:defRPr sz="1400" b="0">
                <a:solidFill>
                  <a:srgbClr val="2F2219"/>
                </a:solidFill>
                <a:latin typeface="Aptos"/>
              </a:defRPr>
            </a:pPr>
            <a:r>
              <a:t>Mark 10:47 — Bartimaeus cries for mercy.</a:t>
            </a:r>
          </a:p>
        </p:txBody>
      </p:sp>
      <p:sp>
        <p:nvSpPr>
          <p:cNvPr id="11" name="Rounded Rectangle 10"/>
          <p:cNvSpPr/>
          <p:nvPr/>
        </p:nvSpPr>
        <p:spPr>
          <a:xfrm>
            <a:off x="3703320" y="2011680"/>
            <a:ext cx="2240280" cy="2743200"/>
          </a:xfrm>
          <a:prstGeom prst="roundRect">
            <a:avLst/>
          </a:prstGeom>
          <a:solidFill>
            <a:srgbClr val="FDF7EB"/>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4434840" y="2240280"/>
            <a:ext cx="749808" cy="749808"/>
          </a:xfrm>
          <a:prstGeom prst="ellipse">
            <a:avLst/>
          </a:prstGeom>
          <a:solidFill>
            <a:srgbClr val="D6A4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453127" y="2386584"/>
            <a:ext cx="713232" cy="274320"/>
          </a:xfrm>
          <a:prstGeom prst="rect">
            <a:avLst/>
          </a:prstGeom>
          <a:noFill/>
        </p:spPr>
        <p:txBody>
          <a:bodyPr wrap="square" lIns="45720" rIns="45720">
            <a:spAutoFit/>
          </a:bodyPr>
          <a:lstStyle/>
          <a:p>
            <a:pPr algn="ctr">
              <a:defRPr sz="1800" b="1">
                <a:solidFill>
                  <a:srgbClr val="FFFFFF"/>
                </a:solidFill>
                <a:latin typeface="Aptos"/>
              </a:defRPr>
            </a:pPr>
            <a:r>
              <a:t>2</a:t>
            </a:r>
          </a:p>
        </p:txBody>
      </p:sp>
      <p:sp>
        <p:nvSpPr>
          <p:cNvPr id="14" name="TextBox 13"/>
          <p:cNvSpPr txBox="1"/>
          <p:nvPr/>
        </p:nvSpPr>
        <p:spPr>
          <a:xfrm>
            <a:off x="4069079" y="3118104"/>
            <a:ext cx="1508760" cy="411480"/>
          </a:xfrm>
          <a:prstGeom prst="rect">
            <a:avLst/>
          </a:prstGeom>
          <a:noFill/>
        </p:spPr>
        <p:txBody>
          <a:bodyPr wrap="square" lIns="45720" rIns="45720">
            <a:spAutoFit/>
          </a:bodyPr>
          <a:lstStyle/>
          <a:p>
            <a:pPr algn="ctr">
              <a:defRPr sz="1200" b="1">
                <a:solidFill>
                  <a:srgbClr val="2F2219"/>
                </a:solidFill>
                <a:latin typeface="Aptos"/>
              </a:defRPr>
            </a:pPr>
            <a:r>
              <a:t>He stops</a:t>
            </a:r>
          </a:p>
        </p:txBody>
      </p:sp>
      <p:sp>
        <p:nvSpPr>
          <p:cNvPr id="15" name="TextBox 14"/>
          <p:cNvSpPr txBox="1"/>
          <p:nvPr/>
        </p:nvSpPr>
        <p:spPr>
          <a:xfrm>
            <a:off x="3931920" y="3456432"/>
            <a:ext cx="1783080" cy="731520"/>
          </a:xfrm>
          <a:prstGeom prst="rect">
            <a:avLst/>
          </a:prstGeom>
          <a:noFill/>
        </p:spPr>
        <p:txBody>
          <a:bodyPr wrap="square" lIns="45720" rIns="45720">
            <a:spAutoFit/>
          </a:bodyPr>
          <a:lstStyle/>
          <a:p>
            <a:pPr algn="ctr">
              <a:defRPr sz="1400" b="0">
                <a:solidFill>
                  <a:srgbClr val="2F2219"/>
                </a:solidFill>
                <a:latin typeface="Aptos"/>
              </a:defRPr>
            </a:pPr>
            <a:r>
              <a:t>Mark 10:49 — Jesus calls the man others tried to silence.</a:t>
            </a:r>
          </a:p>
        </p:txBody>
      </p:sp>
      <p:sp>
        <p:nvSpPr>
          <p:cNvPr id="16" name="Rounded Rectangle 15"/>
          <p:cNvSpPr/>
          <p:nvPr/>
        </p:nvSpPr>
        <p:spPr>
          <a:xfrm>
            <a:off x="6492240" y="2011680"/>
            <a:ext cx="2240280" cy="2743200"/>
          </a:xfrm>
          <a:prstGeom prst="roundRect">
            <a:avLst/>
          </a:prstGeom>
          <a:solidFill>
            <a:srgbClr val="FDF7EB"/>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23759" y="2240280"/>
            <a:ext cx="749808" cy="749808"/>
          </a:xfrm>
          <a:prstGeom prst="ellipse">
            <a:avLst/>
          </a:prstGeom>
          <a:solidFill>
            <a:srgbClr val="576B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42047" y="2386584"/>
            <a:ext cx="713232" cy="274320"/>
          </a:xfrm>
          <a:prstGeom prst="rect">
            <a:avLst/>
          </a:prstGeom>
          <a:noFill/>
        </p:spPr>
        <p:txBody>
          <a:bodyPr wrap="square" lIns="45720" rIns="45720">
            <a:spAutoFit/>
          </a:bodyPr>
          <a:lstStyle/>
          <a:p>
            <a:pPr algn="ctr">
              <a:defRPr sz="1800" b="1">
                <a:solidFill>
                  <a:srgbClr val="FFFFFF"/>
                </a:solidFill>
                <a:latin typeface="Aptos"/>
              </a:defRPr>
            </a:pPr>
            <a:r>
              <a:t>3</a:t>
            </a:r>
          </a:p>
        </p:txBody>
      </p:sp>
      <p:sp>
        <p:nvSpPr>
          <p:cNvPr id="19" name="TextBox 18"/>
          <p:cNvSpPr txBox="1"/>
          <p:nvPr/>
        </p:nvSpPr>
        <p:spPr>
          <a:xfrm>
            <a:off x="6857999" y="3118104"/>
            <a:ext cx="1508760" cy="411480"/>
          </a:xfrm>
          <a:prstGeom prst="rect">
            <a:avLst/>
          </a:prstGeom>
          <a:noFill/>
        </p:spPr>
        <p:txBody>
          <a:bodyPr wrap="square" lIns="45720" rIns="45720">
            <a:spAutoFit/>
          </a:bodyPr>
          <a:lstStyle/>
          <a:p>
            <a:pPr algn="ctr">
              <a:defRPr sz="1200" b="1">
                <a:solidFill>
                  <a:srgbClr val="2F2219"/>
                </a:solidFill>
                <a:latin typeface="Aptos"/>
              </a:defRPr>
            </a:pPr>
            <a:r>
              <a:t>He heals</a:t>
            </a:r>
          </a:p>
        </p:txBody>
      </p:sp>
      <p:sp>
        <p:nvSpPr>
          <p:cNvPr id="20" name="TextBox 19"/>
          <p:cNvSpPr txBox="1"/>
          <p:nvPr/>
        </p:nvSpPr>
        <p:spPr>
          <a:xfrm>
            <a:off x="6720840" y="3456432"/>
            <a:ext cx="1783080" cy="731520"/>
          </a:xfrm>
          <a:prstGeom prst="rect">
            <a:avLst/>
          </a:prstGeom>
          <a:noFill/>
        </p:spPr>
        <p:txBody>
          <a:bodyPr wrap="square" lIns="45720" rIns="45720">
            <a:spAutoFit/>
          </a:bodyPr>
          <a:lstStyle/>
          <a:p>
            <a:pPr algn="ctr">
              <a:defRPr sz="1400" b="0">
                <a:solidFill>
                  <a:srgbClr val="2F2219"/>
                </a:solidFill>
                <a:latin typeface="Aptos"/>
              </a:defRPr>
            </a:pPr>
            <a:r>
              <a:t>Mark 10:52 — sight is restored by mercy and faith.</a:t>
            </a:r>
          </a:p>
        </p:txBody>
      </p:sp>
      <p:sp>
        <p:nvSpPr>
          <p:cNvPr id="21" name="Rounded Rectangle 20"/>
          <p:cNvSpPr/>
          <p:nvPr/>
        </p:nvSpPr>
        <p:spPr>
          <a:xfrm>
            <a:off x="9281159" y="2011680"/>
            <a:ext cx="2240280" cy="2743200"/>
          </a:xfrm>
          <a:prstGeom prst="roundRect">
            <a:avLst/>
          </a:prstGeom>
          <a:solidFill>
            <a:srgbClr val="FDF7EB"/>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10012680" y="2240280"/>
            <a:ext cx="749808" cy="749808"/>
          </a:xfrm>
          <a:prstGeom prst="ellipse">
            <a:avLst/>
          </a:prstGeom>
          <a:solidFill>
            <a:srgbClr val="576B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030967" y="2386584"/>
            <a:ext cx="713232" cy="274320"/>
          </a:xfrm>
          <a:prstGeom prst="rect">
            <a:avLst/>
          </a:prstGeom>
          <a:noFill/>
        </p:spPr>
        <p:txBody>
          <a:bodyPr wrap="square" lIns="45720" rIns="45720">
            <a:spAutoFit/>
          </a:bodyPr>
          <a:lstStyle/>
          <a:p>
            <a:pPr algn="ctr">
              <a:defRPr sz="1800" b="1">
                <a:solidFill>
                  <a:srgbClr val="FFFFFF"/>
                </a:solidFill>
                <a:latin typeface="Aptos"/>
              </a:defRPr>
            </a:pPr>
            <a:r>
              <a:t>4</a:t>
            </a:r>
          </a:p>
        </p:txBody>
      </p:sp>
      <p:sp>
        <p:nvSpPr>
          <p:cNvPr id="24" name="TextBox 23"/>
          <p:cNvSpPr txBox="1"/>
          <p:nvPr/>
        </p:nvSpPr>
        <p:spPr>
          <a:xfrm>
            <a:off x="9646919" y="3118104"/>
            <a:ext cx="1508760" cy="411480"/>
          </a:xfrm>
          <a:prstGeom prst="rect">
            <a:avLst/>
          </a:prstGeom>
          <a:noFill/>
        </p:spPr>
        <p:txBody>
          <a:bodyPr wrap="square" lIns="45720" rIns="45720">
            <a:spAutoFit/>
          </a:bodyPr>
          <a:lstStyle/>
          <a:p>
            <a:pPr algn="ctr">
              <a:defRPr sz="1200" b="1">
                <a:solidFill>
                  <a:srgbClr val="2F2219"/>
                </a:solidFill>
                <a:latin typeface="Aptos"/>
              </a:defRPr>
            </a:pPr>
            <a:r>
              <a:t>He follows</a:t>
            </a:r>
          </a:p>
        </p:txBody>
      </p:sp>
      <p:sp>
        <p:nvSpPr>
          <p:cNvPr id="25" name="TextBox 24"/>
          <p:cNvSpPr txBox="1"/>
          <p:nvPr/>
        </p:nvSpPr>
        <p:spPr>
          <a:xfrm>
            <a:off x="9509759" y="3456432"/>
            <a:ext cx="1783080" cy="731520"/>
          </a:xfrm>
          <a:prstGeom prst="rect">
            <a:avLst/>
          </a:prstGeom>
          <a:noFill/>
        </p:spPr>
        <p:txBody>
          <a:bodyPr wrap="square" lIns="45720" rIns="45720">
            <a:spAutoFit/>
          </a:bodyPr>
          <a:lstStyle/>
          <a:p>
            <a:pPr algn="ctr">
              <a:defRPr sz="1400" b="0">
                <a:solidFill>
                  <a:srgbClr val="2F2219"/>
                </a:solidFill>
                <a:latin typeface="Aptos"/>
              </a:defRPr>
            </a:pPr>
            <a:r>
              <a:t>The healed man joins Jesus on the way.</a:t>
            </a:r>
          </a:p>
        </p:txBody>
      </p:sp>
      <p:sp>
        <p:nvSpPr>
          <p:cNvPr id="26" name="TextBox 25"/>
          <p:cNvSpPr txBox="1"/>
          <p:nvPr/>
        </p:nvSpPr>
        <p:spPr>
          <a:xfrm>
            <a:off x="411480" y="6510528"/>
            <a:ext cx="6400800" cy="228600"/>
          </a:xfrm>
          <a:prstGeom prst="rect">
            <a:avLst/>
          </a:prstGeom>
          <a:noFill/>
        </p:spPr>
        <p:txBody>
          <a:bodyPr wrap="none">
            <a:spAutoFit/>
          </a:bodyPr>
          <a:lstStyle/>
          <a:p>
            <a:pPr>
              <a:defRPr sz="800">
                <a:solidFill>
                  <a:srgbClr val="EBDEC5"/>
                </a:solidFill>
                <a:latin typeface="Aptos"/>
              </a:defRPr>
            </a:pPr>
            <a:r>
              <a:t>Prepared for teaching and small group use - hymninfo.com</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hero_dark.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868680" y="1920240"/>
            <a:ext cx="6400800" cy="2514600"/>
          </a:xfrm>
          <a:prstGeom prst="roundRect">
            <a:avLst/>
          </a:prstGeom>
          <a:solidFill>
            <a:srgbClr val="000000"/>
          </a:solidFill>
          <a:ln w="15240">
            <a:solidFill>
              <a:srgbClr val="D6A4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2331720"/>
            <a:ext cx="5760720" cy="640080"/>
          </a:xfrm>
          <a:prstGeom prst="rect">
            <a:avLst/>
          </a:prstGeom>
          <a:noFill/>
        </p:spPr>
        <p:txBody>
          <a:bodyPr wrap="square" lIns="45720" rIns="45720">
            <a:spAutoFit/>
          </a:bodyPr>
          <a:lstStyle/>
          <a:p>
            <a:pPr>
              <a:defRPr sz="3400" b="1">
                <a:solidFill>
                  <a:srgbClr val="FFF6DF"/>
                </a:solidFill>
                <a:latin typeface="Georgia"/>
              </a:defRPr>
            </a:pPr>
            <a:r>
              <a:t>Hymn-Section Study</a:t>
            </a:r>
          </a:p>
        </p:txBody>
      </p:sp>
      <p:sp>
        <p:nvSpPr>
          <p:cNvPr id="5" name="TextBox 4"/>
          <p:cNvSpPr txBox="1"/>
          <p:nvPr/>
        </p:nvSpPr>
        <p:spPr>
          <a:xfrm>
            <a:off x="1143000" y="3127248"/>
            <a:ext cx="5577840" cy="365760"/>
          </a:xfrm>
          <a:prstGeom prst="rect">
            <a:avLst/>
          </a:prstGeom>
          <a:noFill/>
        </p:spPr>
        <p:txBody>
          <a:bodyPr wrap="square" lIns="45720" rIns="45720">
            <a:spAutoFit/>
          </a:bodyPr>
          <a:lstStyle/>
          <a:p>
            <a:pPr>
              <a:defRPr sz="1600" b="0">
                <a:solidFill>
                  <a:srgbClr val="FFE8BE"/>
                </a:solidFill>
                <a:latin typeface="Aptos"/>
              </a:defRPr>
            </a:pPr>
            <a:r>
              <a:t>Teaching the story without losing its pastoral tenderness</a:t>
            </a:r>
          </a:p>
        </p:txBody>
      </p:sp>
      <p:sp>
        <p:nvSpPr>
          <p:cNvPr id="6" name="TextBox 5"/>
          <p:cNvSpPr txBox="1"/>
          <p:nvPr/>
        </p:nvSpPr>
        <p:spPr>
          <a:xfrm>
            <a:off x="411480" y="6510528"/>
            <a:ext cx="6400800" cy="228600"/>
          </a:xfrm>
          <a:prstGeom prst="rect">
            <a:avLst/>
          </a:prstGeom>
          <a:noFill/>
        </p:spPr>
        <p:txBody>
          <a:bodyPr wrap="none">
            <a:spAutoFit/>
          </a:bodyPr>
          <a:lstStyle/>
          <a:p>
            <a:pPr>
              <a:defRPr sz="800">
                <a:solidFill>
                  <a:srgbClr val="EBDEC5"/>
                </a:solidFill>
                <a:latin typeface="Aptos"/>
              </a:defRPr>
            </a:pPr>
            <a:r>
              <a:t>Prepared for teaching and small group use - hymninfo.com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hero_dark.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685800" y="502920"/>
            <a:ext cx="7589520" cy="640080"/>
          </a:xfrm>
          <a:prstGeom prst="rect">
            <a:avLst/>
          </a:prstGeom>
          <a:noFill/>
        </p:spPr>
        <p:txBody>
          <a:bodyPr wrap="square" lIns="45720" rIns="45720">
            <a:spAutoFit/>
          </a:bodyPr>
          <a:lstStyle/>
          <a:p>
            <a:pPr>
              <a:defRPr sz="3100" b="1">
                <a:solidFill>
                  <a:srgbClr val="FFF8E8"/>
                </a:solidFill>
                <a:latin typeface="Georgia"/>
              </a:defRPr>
            </a:pPr>
            <a:r>
              <a:t>Section 1: At the Gate</a:t>
            </a:r>
          </a:p>
        </p:txBody>
      </p:sp>
      <p:sp>
        <p:nvSpPr>
          <p:cNvPr id="4" name="TextBox 3"/>
          <p:cNvSpPr txBox="1"/>
          <p:nvPr/>
        </p:nvSpPr>
        <p:spPr>
          <a:xfrm>
            <a:off x="713232" y="1115568"/>
            <a:ext cx="8412480" cy="347472"/>
          </a:xfrm>
          <a:prstGeom prst="rect">
            <a:avLst/>
          </a:prstGeom>
          <a:noFill/>
        </p:spPr>
        <p:txBody>
          <a:bodyPr wrap="square" lIns="45720" rIns="45720">
            <a:spAutoFit/>
          </a:bodyPr>
          <a:lstStyle/>
          <a:p>
            <a:pPr>
              <a:defRPr sz="1300" b="0">
                <a:solidFill>
                  <a:srgbClr val="FFF8E8"/>
                </a:solidFill>
                <a:latin typeface="Aptos"/>
              </a:defRPr>
            </a:pPr>
            <a:r>
              <a:t>Need, vulnerability, and the nearness of Jesus</a:t>
            </a:r>
          </a:p>
        </p:txBody>
      </p:sp>
      <p:sp>
        <p:nvSpPr>
          <p:cNvPr id="5" name="Rectangle 4"/>
          <p:cNvSpPr/>
          <p:nvPr/>
        </p:nvSpPr>
        <p:spPr>
          <a:xfrm>
            <a:off x="713232" y="1536192"/>
            <a:ext cx="1280160" cy="54864"/>
          </a:xfrm>
          <a:prstGeom prst="rect">
            <a:avLst/>
          </a:prstGeom>
          <a:solidFill>
            <a:srgbClr val="D6A4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777240" y="1874519"/>
            <a:ext cx="5303520" cy="3794760"/>
          </a:xfrm>
          <a:prstGeom prst="roundRect">
            <a:avLst/>
          </a:prstGeom>
          <a:solidFill>
            <a:srgbClr val="FFF9EC"/>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5840" y="2194560"/>
            <a:ext cx="4800600" cy="2834640"/>
          </a:xfrm>
          <a:prstGeom prst="rect">
            <a:avLst/>
          </a:prstGeom>
          <a:noFill/>
        </p:spPr>
        <p:txBody>
          <a:bodyPr wrap="square">
            <a:spAutoFit/>
          </a:bodyPr>
          <a:lstStyle/>
          <a:p>
            <a:pPr>
              <a:spcAft>
                <a:spcPts val="800"/>
              </a:spcAft>
              <a:defRPr sz="1700">
                <a:solidFill>
                  <a:srgbClr val="2F2219"/>
                </a:solidFill>
                <a:latin typeface="Aptos"/>
              </a:defRPr>
            </a:pPr>
            <a:r>
              <a:t>The scene begins at the edge of public attention.</a:t>
            </a:r>
          </a:p>
          <a:p>
            <a:pPr>
              <a:spcAft>
                <a:spcPts val="800"/>
              </a:spcAft>
              <a:defRPr sz="1700">
                <a:solidFill>
                  <a:srgbClr val="2F2219"/>
                </a:solidFill>
                <a:latin typeface="Aptos"/>
              </a:defRPr>
            </a:pPr>
            <a:r>
              <a:t>Bartimaeus has need he cannot repair by his own strength.</a:t>
            </a:r>
          </a:p>
          <a:p>
            <a:pPr>
              <a:spcAft>
                <a:spcPts val="800"/>
              </a:spcAft>
              <a:defRPr sz="1700">
                <a:solidFill>
                  <a:srgbClr val="2F2219"/>
                </a:solidFill>
                <a:latin typeface="Aptos"/>
              </a:defRPr>
            </a:pPr>
            <a:r>
              <a:t>The hymn draws listeners into the mercy of Christ before it draws lessons from the man.</a:t>
            </a:r>
          </a:p>
        </p:txBody>
      </p:sp>
      <p:pic>
        <p:nvPicPr>
          <p:cNvPr id="8" name="Picture 7" descr="hero_panel.jpg"/>
          <p:cNvPicPr>
            <a:picLocks noChangeAspect="1"/>
          </p:cNvPicPr>
          <p:nvPr/>
        </p:nvPicPr>
        <p:blipFill>
          <a:blip r:embed="rId3"/>
          <a:stretch>
            <a:fillRect/>
          </a:stretch>
        </p:blipFill>
        <p:spPr>
          <a:xfrm>
            <a:off x="6400800" y="1865376"/>
            <a:ext cx="4663440" cy="3794760"/>
          </a:xfrm>
          <a:prstGeom prst="rect">
            <a:avLst/>
          </a:prstGeom>
        </p:spPr>
      </p:pic>
      <p:sp>
        <p:nvSpPr>
          <p:cNvPr id="9" name="Rectangle 8"/>
          <p:cNvSpPr/>
          <p:nvPr/>
        </p:nvSpPr>
        <p:spPr>
          <a:xfrm>
            <a:off x="6400800" y="1865376"/>
            <a:ext cx="4663440" cy="3794760"/>
          </a:xfrm>
          <a:prstGeom prst="rect">
            <a:avLst/>
          </a:prstGeom>
          <a:noFill/>
          <a:ln w="25400">
            <a:solidFill>
              <a:srgbClr val="EBD29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11480" y="6510528"/>
            <a:ext cx="6400800" cy="228600"/>
          </a:xfrm>
          <a:prstGeom prst="rect">
            <a:avLst/>
          </a:prstGeom>
          <a:noFill/>
        </p:spPr>
        <p:txBody>
          <a:bodyPr wrap="none">
            <a:spAutoFit/>
          </a:bodyPr>
          <a:lstStyle/>
          <a:p>
            <a:pPr>
              <a:defRPr sz="800">
                <a:solidFill>
                  <a:srgbClr val="EBDEC5"/>
                </a:solidFill>
                <a:latin typeface="Aptos"/>
              </a:defRPr>
            </a:pPr>
            <a:r>
              <a:t>Prepared for teaching and small group use - hymninfo.com</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path_dark.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685800" y="502920"/>
            <a:ext cx="7589520" cy="640080"/>
          </a:xfrm>
          <a:prstGeom prst="rect">
            <a:avLst/>
          </a:prstGeom>
          <a:noFill/>
        </p:spPr>
        <p:txBody>
          <a:bodyPr wrap="square" lIns="45720" rIns="45720">
            <a:spAutoFit/>
          </a:bodyPr>
          <a:lstStyle/>
          <a:p>
            <a:pPr>
              <a:defRPr sz="3100" b="1">
                <a:solidFill>
                  <a:srgbClr val="FFF8E8"/>
                </a:solidFill>
                <a:latin typeface="Georgia"/>
              </a:defRPr>
            </a:pPr>
            <a:r>
              <a:t>Section 2: The Cry for Mercy</a:t>
            </a:r>
          </a:p>
        </p:txBody>
      </p:sp>
      <p:sp>
        <p:nvSpPr>
          <p:cNvPr id="4" name="TextBox 3"/>
          <p:cNvSpPr txBox="1"/>
          <p:nvPr/>
        </p:nvSpPr>
        <p:spPr>
          <a:xfrm>
            <a:off x="713232" y="1115568"/>
            <a:ext cx="8412480" cy="347472"/>
          </a:xfrm>
          <a:prstGeom prst="rect">
            <a:avLst/>
          </a:prstGeom>
          <a:noFill/>
        </p:spPr>
        <p:txBody>
          <a:bodyPr wrap="square" lIns="45720" rIns="45720">
            <a:spAutoFit/>
          </a:bodyPr>
          <a:lstStyle/>
          <a:p>
            <a:pPr>
              <a:defRPr sz="1300" b="0">
                <a:solidFill>
                  <a:srgbClr val="FFF8E8"/>
                </a:solidFill>
                <a:latin typeface="Aptos"/>
              </a:defRPr>
            </a:pPr>
            <a:r>
              <a:t>Faith speaks when Jesus passes by</a:t>
            </a:r>
          </a:p>
        </p:txBody>
      </p:sp>
      <p:sp>
        <p:nvSpPr>
          <p:cNvPr id="5" name="Rectangle 4"/>
          <p:cNvSpPr/>
          <p:nvPr/>
        </p:nvSpPr>
        <p:spPr>
          <a:xfrm>
            <a:off x="713232" y="1536192"/>
            <a:ext cx="1280160" cy="54864"/>
          </a:xfrm>
          <a:prstGeom prst="rect">
            <a:avLst/>
          </a:prstGeom>
          <a:solidFill>
            <a:srgbClr val="D6A4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685800" y="1828800"/>
            <a:ext cx="5349240" cy="3703320"/>
          </a:xfrm>
          <a:prstGeom prst="roundRect">
            <a:avLst/>
          </a:prstGeom>
          <a:solidFill>
            <a:srgbClr val="FFF9EC"/>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2148840"/>
            <a:ext cx="4892040" cy="2743200"/>
          </a:xfrm>
          <a:prstGeom prst="rect">
            <a:avLst/>
          </a:prstGeom>
          <a:noFill/>
        </p:spPr>
        <p:txBody>
          <a:bodyPr wrap="square">
            <a:spAutoFit/>
          </a:bodyPr>
          <a:lstStyle/>
          <a:p>
            <a:pPr>
              <a:spcAft>
                <a:spcPts val="800"/>
              </a:spcAft>
              <a:defRPr sz="1700">
                <a:solidFill>
                  <a:srgbClr val="2F2219"/>
                </a:solidFill>
                <a:latin typeface="Aptos"/>
              </a:defRPr>
            </a:pPr>
            <a:r>
              <a:t>Bartimaeus names Jesus as Son of David.</a:t>
            </a:r>
          </a:p>
          <a:p>
            <a:pPr>
              <a:spcAft>
                <a:spcPts val="800"/>
              </a:spcAft>
              <a:defRPr sz="1700">
                <a:solidFill>
                  <a:srgbClr val="2F2219"/>
                </a:solidFill>
                <a:latin typeface="Aptos"/>
              </a:defRPr>
            </a:pPr>
            <a:r>
              <a:t>His prayer is short, direct, and full of dependence.</a:t>
            </a:r>
          </a:p>
          <a:p>
            <a:pPr>
              <a:spcAft>
                <a:spcPts val="800"/>
              </a:spcAft>
              <a:defRPr sz="1700">
                <a:solidFill>
                  <a:srgbClr val="2F2219"/>
                </a:solidFill>
                <a:latin typeface="Aptos"/>
              </a:defRPr>
            </a:pPr>
            <a:r>
              <a:t>Persistent faith may continue even when nearby voices discourage it.</a:t>
            </a:r>
          </a:p>
        </p:txBody>
      </p:sp>
      <p:pic>
        <p:nvPicPr>
          <p:cNvPr id="8" name="Picture 7" descr="path_panel.jpg"/>
          <p:cNvPicPr>
            <a:picLocks noChangeAspect="1"/>
          </p:cNvPicPr>
          <p:nvPr/>
        </p:nvPicPr>
        <p:blipFill>
          <a:blip r:embed="rId3"/>
          <a:stretch>
            <a:fillRect/>
          </a:stretch>
        </p:blipFill>
        <p:spPr>
          <a:xfrm>
            <a:off x="6400800" y="1828800"/>
            <a:ext cx="4663440" cy="3703320"/>
          </a:xfrm>
          <a:prstGeom prst="rect">
            <a:avLst/>
          </a:prstGeom>
        </p:spPr>
      </p:pic>
      <p:sp>
        <p:nvSpPr>
          <p:cNvPr id="9" name="Rectangle 8"/>
          <p:cNvSpPr/>
          <p:nvPr/>
        </p:nvSpPr>
        <p:spPr>
          <a:xfrm>
            <a:off x="6400800" y="1828800"/>
            <a:ext cx="4663440" cy="3703320"/>
          </a:xfrm>
          <a:prstGeom prst="rect">
            <a:avLst/>
          </a:prstGeom>
          <a:noFill/>
          <a:ln w="25400">
            <a:solidFill>
              <a:srgbClr val="EBD29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11480" y="6510528"/>
            <a:ext cx="6400800" cy="228600"/>
          </a:xfrm>
          <a:prstGeom prst="rect">
            <a:avLst/>
          </a:prstGeom>
          <a:noFill/>
        </p:spPr>
        <p:txBody>
          <a:bodyPr wrap="none">
            <a:spAutoFit/>
          </a:bodyPr>
          <a:lstStyle/>
          <a:p>
            <a:pPr>
              <a:defRPr sz="800">
                <a:solidFill>
                  <a:srgbClr val="EBDEC5"/>
                </a:solidFill>
                <a:latin typeface="Aptos"/>
              </a:defRPr>
            </a:pPr>
            <a:r>
              <a:t>Prepared for teaching and small group use - hymninfo.com</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path_dark.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685800" y="502920"/>
            <a:ext cx="7589520" cy="640080"/>
          </a:xfrm>
          <a:prstGeom prst="rect">
            <a:avLst/>
          </a:prstGeom>
          <a:noFill/>
        </p:spPr>
        <p:txBody>
          <a:bodyPr wrap="square" lIns="45720" rIns="45720">
            <a:spAutoFit/>
          </a:bodyPr>
          <a:lstStyle/>
          <a:p>
            <a:pPr>
              <a:defRPr sz="3100" b="1">
                <a:solidFill>
                  <a:srgbClr val="FFF8E8"/>
                </a:solidFill>
                <a:latin typeface="Georgia"/>
              </a:defRPr>
            </a:pPr>
            <a:r>
              <a:t>Section 3: Jesus Stands Still</a:t>
            </a:r>
          </a:p>
        </p:txBody>
      </p:sp>
      <p:sp>
        <p:nvSpPr>
          <p:cNvPr id="4" name="TextBox 3"/>
          <p:cNvSpPr txBox="1"/>
          <p:nvPr/>
        </p:nvSpPr>
        <p:spPr>
          <a:xfrm>
            <a:off x="713232" y="1115568"/>
            <a:ext cx="8412480" cy="347472"/>
          </a:xfrm>
          <a:prstGeom prst="rect">
            <a:avLst/>
          </a:prstGeom>
          <a:noFill/>
        </p:spPr>
        <p:txBody>
          <a:bodyPr wrap="square" lIns="45720" rIns="45720">
            <a:spAutoFit/>
          </a:bodyPr>
          <a:lstStyle/>
          <a:p>
            <a:pPr>
              <a:defRPr sz="1300" b="0">
                <a:solidFill>
                  <a:srgbClr val="FFF8E8"/>
                </a:solidFill>
                <a:latin typeface="Aptos"/>
              </a:defRPr>
            </a:pPr>
            <a:r>
              <a:t>The Savior hears the one the crowd would silence</a:t>
            </a:r>
          </a:p>
        </p:txBody>
      </p:sp>
      <p:sp>
        <p:nvSpPr>
          <p:cNvPr id="5" name="Rectangle 4"/>
          <p:cNvSpPr/>
          <p:nvPr/>
        </p:nvSpPr>
        <p:spPr>
          <a:xfrm>
            <a:off x="713232" y="1536192"/>
            <a:ext cx="1280160" cy="54864"/>
          </a:xfrm>
          <a:prstGeom prst="rect">
            <a:avLst/>
          </a:prstGeom>
          <a:solidFill>
            <a:srgbClr val="D6A4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868680" y="1920240"/>
            <a:ext cx="4389120" cy="3520440"/>
          </a:xfrm>
          <a:prstGeom prst="roundRect">
            <a:avLst/>
          </a:prstGeom>
          <a:solidFill>
            <a:srgbClr val="FFF9EC"/>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97280" y="2240280"/>
            <a:ext cx="2743200" cy="320040"/>
          </a:xfrm>
          <a:prstGeom prst="rect">
            <a:avLst/>
          </a:prstGeom>
          <a:noFill/>
        </p:spPr>
        <p:txBody>
          <a:bodyPr wrap="square" lIns="45720" rIns="45720">
            <a:spAutoFit/>
          </a:bodyPr>
          <a:lstStyle/>
          <a:p>
            <a:pPr>
              <a:defRPr sz="1900" b="1">
                <a:solidFill>
                  <a:srgbClr val="B46C29"/>
                </a:solidFill>
                <a:latin typeface="Georgia"/>
              </a:defRPr>
            </a:pPr>
            <a:r>
              <a:t>Teaching emphasis</a:t>
            </a:r>
          </a:p>
        </p:txBody>
      </p:sp>
      <p:sp>
        <p:nvSpPr>
          <p:cNvPr id="8" name="TextBox 7"/>
          <p:cNvSpPr txBox="1"/>
          <p:nvPr/>
        </p:nvSpPr>
        <p:spPr>
          <a:xfrm>
            <a:off x="1097280" y="2697480"/>
            <a:ext cx="3749039" cy="2103120"/>
          </a:xfrm>
          <a:prstGeom prst="rect">
            <a:avLst/>
          </a:prstGeom>
          <a:noFill/>
        </p:spPr>
        <p:txBody>
          <a:bodyPr wrap="square">
            <a:spAutoFit/>
          </a:bodyPr>
          <a:lstStyle/>
          <a:p>
            <a:pPr>
              <a:spcAft>
                <a:spcPts val="800"/>
              </a:spcAft>
              <a:defRPr sz="1600">
                <a:solidFill>
                  <a:srgbClr val="2F2219"/>
                </a:solidFill>
                <a:latin typeface="Aptos"/>
              </a:defRPr>
            </a:pPr>
            <a:r>
              <a:t>Christ’s compassion interrupts the crowd’s momentum.</a:t>
            </a:r>
          </a:p>
          <a:p>
            <a:pPr>
              <a:spcAft>
                <a:spcPts val="800"/>
              </a:spcAft>
              <a:defRPr sz="1600">
                <a:solidFill>
                  <a:srgbClr val="2F2219"/>
                </a:solidFill>
                <a:latin typeface="Aptos"/>
              </a:defRPr>
            </a:pPr>
            <a:r>
              <a:t>The call of Jesus restores dignity before the healing is complete.</a:t>
            </a:r>
          </a:p>
          <a:p>
            <a:pPr>
              <a:spcAft>
                <a:spcPts val="800"/>
              </a:spcAft>
              <a:defRPr sz="1600">
                <a:solidFill>
                  <a:srgbClr val="2F2219"/>
                </a:solidFill>
                <a:latin typeface="Aptos"/>
              </a:defRPr>
            </a:pPr>
            <a:r>
              <a:t>The church should echo Christ’s summons, not the crowd’s silencing.</a:t>
            </a:r>
          </a:p>
        </p:txBody>
      </p:sp>
      <p:pic>
        <p:nvPicPr>
          <p:cNvPr id="9" name="Picture 8" descr="hero_panel.jpg"/>
          <p:cNvPicPr>
            <a:picLocks noChangeAspect="1"/>
          </p:cNvPicPr>
          <p:nvPr/>
        </p:nvPicPr>
        <p:blipFill>
          <a:blip r:embed="rId3"/>
          <a:stretch>
            <a:fillRect/>
          </a:stretch>
        </p:blipFill>
        <p:spPr>
          <a:xfrm>
            <a:off x="5623560" y="1920240"/>
            <a:ext cx="5394960" cy="3520440"/>
          </a:xfrm>
          <a:prstGeom prst="rect">
            <a:avLst/>
          </a:prstGeom>
        </p:spPr>
      </p:pic>
      <p:sp>
        <p:nvSpPr>
          <p:cNvPr id="10" name="Rectangle 9"/>
          <p:cNvSpPr/>
          <p:nvPr/>
        </p:nvSpPr>
        <p:spPr>
          <a:xfrm>
            <a:off x="5623560" y="1920240"/>
            <a:ext cx="5394960" cy="3520440"/>
          </a:xfrm>
          <a:prstGeom prst="rect">
            <a:avLst/>
          </a:prstGeom>
          <a:noFill/>
          <a:ln w="25400">
            <a:solidFill>
              <a:srgbClr val="EBD29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11480" y="6510528"/>
            <a:ext cx="6400800" cy="228600"/>
          </a:xfrm>
          <a:prstGeom prst="rect">
            <a:avLst/>
          </a:prstGeom>
          <a:noFill/>
        </p:spPr>
        <p:txBody>
          <a:bodyPr wrap="none">
            <a:spAutoFit/>
          </a:bodyPr>
          <a:lstStyle/>
          <a:p>
            <a:pPr>
              <a:defRPr sz="800">
                <a:solidFill>
                  <a:srgbClr val="EBDEC5"/>
                </a:solidFill>
                <a:latin typeface="Aptos"/>
              </a:defRPr>
            </a:pPr>
            <a:r>
              <a:t>Prepared for teaching and small group use - hymninfo.com</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path_dark.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685800" y="502920"/>
            <a:ext cx="7589520" cy="640080"/>
          </a:xfrm>
          <a:prstGeom prst="rect">
            <a:avLst/>
          </a:prstGeom>
          <a:noFill/>
        </p:spPr>
        <p:txBody>
          <a:bodyPr wrap="square" lIns="45720" rIns="45720">
            <a:spAutoFit/>
          </a:bodyPr>
          <a:lstStyle/>
          <a:p>
            <a:pPr>
              <a:defRPr sz="3100" b="1">
                <a:solidFill>
                  <a:srgbClr val="FFF8E8"/>
                </a:solidFill>
                <a:latin typeface="Georgia"/>
              </a:defRPr>
            </a:pPr>
            <a:r>
              <a:t>Section 4: Sight and the Way</a:t>
            </a:r>
          </a:p>
        </p:txBody>
      </p:sp>
      <p:sp>
        <p:nvSpPr>
          <p:cNvPr id="4" name="TextBox 3"/>
          <p:cNvSpPr txBox="1"/>
          <p:nvPr/>
        </p:nvSpPr>
        <p:spPr>
          <a:xfrm>
            <a:off x="713232" y="1115568"/>
            <a:ext cx="8412480" cy="347472"/>
          </a:xfrm>
          <a:prstGeom prst="rect">
            <a:avLst/>
          </a:prstGeom>
          <a:noFill/>
        </p:spPr>
        <p:txBody>
          <a:bodyPr wrap="square" lIns="45720" rIns="45720">
            <a:spAutoFit/>
          </a:bodyPr>
          <a:lstStyle/>
          <a:p>
            <a:pPr>
              <a:defRPr sz="1300" b="0">
                <a:solidFill>
                  <a:srgbClr val="FFF8E8"/>
                </a:solidFill>
                <a:latin typeface="Aptos"/>
              </a:defRPr>
            </a:pPr>
            <a:r>
              <a:t>Healing becomes discipleship</a:t>
            </a:r>
          </a:p>
        </p:txBody>
      </p:sp>
      <p:sp>
        <p:nvSpPr>
          <p:cNvPr id="5" name="Rectangle 4"/>
          <p:cNvSpPr/>
          <p:nvPr/>
        </p:nvSpPr>
        <p:spPr>
          <a:xfrm>
            <a:off x="713232" y="1536192"/>
            <a:ext cx="1280160" cy="54864"/>
          </a:xfrm>
          <a:prstGeom prst="rect">
            <a:avLst/>
          </a:prstGeom>
          <a:solidFill>
            <a:srgbClr val="D6A4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777240" y="1783080"/>
            <a:ext cx="5029200" cy="3977639"/>
          </a:xfrm>
          <a:prstGeom prst="roundRect">
            <a:avLst/>
          </a:prstGeom>
          <a:solidFill>
            <a:srgbClr val="FFF9EC"/>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5840" y="2148840"/>
            <a:ext cx="4526280" cy="2468880"/>
          </a:xfrm>
          <a:prstGeom prst="rect">
            <a:avLst/>
          </a:prstGeom>
          <a:noFill/>
        </p:spPr>
        <p:txBody>
          <a:bodyPr wrap="square">
            <a:spAutoFit/>
          </a:bodyPr>
          <a:lstStyle/>
          <a:p>
            <a:pPr>
              <a:spcAft>
                <a:spcPts val="800"/>
              </a:spcAft>
              <a:defRPr sz="1700">
                <a:solidFill>
                  <a:srgbClr val="2F2219"/>
                </a:solidFill>
                <a:latin typeface="Aptos"/>
              </a:defRPr>
            </a:pPr>
            <a:r>
              <a:t>Mark’s account ends with following, not spectacle.</a:t>
            </a:r>
          </a:p>
          <a:p>
            <a:pPr>
              <a:spcAft>
                <a:spcPts val="800"/>
              </a:spcAft>
              <a:defRPr sz="1700">
                <a:solidFill>
                  <a:srgbClr val="2F2219"/>
                </a:solidFill>
                <a:latin typeface="Aptos"/>
              </a:defRPr>
            </a:pPr>
            <a:r>
              <a:t>Sight is restored so the man may walk with Jesus.</a:t>
            </a:r>
          </a:p>
          <a:p>
            <a:pPr>
              <a:spcAft>
                <a:spcPts val="800"/>
              </a:spcAft>
              <a:defRPr sz="1700">
                <a:solidFill>
                  <a:srgbClr val="2F2219"/>
                </a:solidFill>
                <a:latin typeface="Aptos"/>
              </a:defRPr>
            </a:pPr>
            <a:r>
              <a:t>Christian witness moves from mercy received to obedience practiced.</a:t>
            </a:r>
          </a:p>
        </p:txBody>
      </p:sp>
      <p:pic>
        <p:nvPicPr>
          <p:cNvPr id="8" name="Picture 7" descr="path_panel.jpg"/>
          <p:cNvPicPr>
            <a:picLocks noChangeAspect="1"/>
          </p:cNvPicPr>
          <p:nvPr/>
        </p:nvPicPr>
        <p:blipFill>
          <a:blip r:embed="rId3"/>
          <a:stretch>
            <a:fillRect/>
          </a:stretch>
        </p:blipFill>
        <p:spPr>
          <a:xfrm>
            <a:off x="6172200" y="1783080"/>
            <a:ext cx="4937760" cy="3977639"/>
          </a:xfrm>
          <a:prstGeom prst="rect">
            <a:avLst/>
          </a:prstGeom>
        </p:spPr>
      </p:pic>
      <p:sp>
        <p:nvSpPr>
          <p:cNvPr id="9" name="Rectangle 8"/>
          <p:cNvSpPr/>
          <p:nvPr/>
        </p:nvSpPr>
        <p:spPr>
          <a:xfrm>
            <a:off x="6172200" y="1783080"/>
            <a:ext cx="4937760" cy="3977639"/>
          </a:xfrm>
          <a:prstGeom prst="rect">
            <a:avLst/>
          </a:prstGeom>
          <a:noFill/>
          <a:ln w="25400">
            <a:solidFill>
              <a:srgbClr val="EBD29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11480" y="6510528"/>
            <a:ext cx="6400800" cy="228600"/>
          </a:xfrm>
          <a:prstGeom prst="rect">
            <a:avLst/>
          </a:prstGeom>
          <a:noFill/>
        </p:spPr>
        <p:txBody>
          <a:bodyPr wrap="none">
            <a:spAutoFit/>
          </a:bodyPr>
          <a:lstStyle/>
          <a:p>
            <a:pPr>
              <a:defRPr sz="800">
                <a:solidFill>
                  <a:srgbClr val="EBDEC5"/>
                </a:solidFill>
                <a:latin typeface="Aptos"/>
              </a:defRPr>
            </a:pPr>
            <a:r>
              <a:t>Prepared for teaching and small group use - hymninfo.com</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chapel_dark.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685800" y="502920"/>
            <a:ext cx="7589520" cy="640080"/>
          </a:xfrm>
          <a:prstGeom prst="rect">
            <a:avLst/>
          </a:prstGeom>
          <a:noFill/>
        </p:spPr>
        <p:txBody>
          <a:bodyPr wrap="square" lIns="45720" rIns="45720">
            <a:spAutoFit/>
          </a:bodyPr>
          <a:lstStyle/>
          <a:p>
            <a:pPr>
              <a:defRPr sz="3100" b="1">
                <a:solidFill>
                  <a:srgbClr val="FFF8E8"/>
                </a:solidFill>
                <a:latin typeface="Georgia"/>
              </a:defRPr>
            </a:pPr>
            <a:r>
              <a:t>Theological Themes</a:t>
            </a:r>
          </a:p>
        </p:txBody>
      </p:sp>
      <p:sp>
        <p:nvSpPr>
          <p:cNvPr id="4" name="TextBox 3"/>
          <p:cNvSpPr txBox="1"/>
          <p:nvPr/>
        </p:nvSpPr>
        <p:spPr>
          <a:xfrm>
            <a:off x="713232" y="1115568"/>
            <a:ext cx="8412480" cy="347472"/>
          </a:xfrm>
          <a:prstGeom prst="rect">
            <a:avLst/>
          </a:prstGeom>
          <a:noFill/>
        </p:spPr>
        <p:txBody>
          <a:bodyPr wrap="square" lIns="45720" rIns="45720">
            <a:spAutoFit/>
          </a:bodyPr>
          <a:lstStyle/>
          <a:p>
            <a:pPr>
              <a:defRPr sz="1300" b="0">
                <a:solidFill>
                  <a:srgbClr val="FFF8E8"/>
                </a:solidFill>
                <a:latin typeface="Aptos"/>
              </a:defRPr>
            </a:pPr>
            <a:r>
              <a:t>Four truths for teaching and worship</a:t>
            </a:r>
          </a:p>
        </p:txBody>
      </p:sp>
      <p:sp>
        <p:nvSpPr>
          <p:cNvPr id="5" name="Rectangle 4"/>
          <p:cNvSpPr/>
          <p:nvPr/>
        </p:nvSpPr>
        <p:spPr>
          <a:xfrm>
            <a:off x="713232" y="1536192"/>
            <a:ext cx="1280160" cy="54864"/>
          </a:xfrm>
          <a:prstGeom prst="rect">
            <a:avLst/>
          </a:prstGeom>
          <a:solidFill>
            <a:srgbClr val="D6A4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822960" y="1828800"/>
            <a:ext cx="4800600" cy="1234440"/>
          </a:xfrm>
          <a:prstGeom prst="roundRect">
            <a:avLst/>
          </a:prstGeom>
          <a:solidFill>
            <a:srgbClr val="FDF7EB"/>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24712" y="2011680"/>
            <a:ext cx="2194560" cy="320040"/>
          </a:xfrm>
          <a:prstGeom prst="rect">
            <a:avLst/>
          </a:prstGeom>
          <a:noFill/>
        </p:spPr>
        <p:txBody>
          <a:bodyPr wrap="square" lIns="45720" rIns="45720">
            <a:spAutoFit/>
          </a:bodyPr>
          <a:lstStyle/>
          <a:p>
            <a:pPr>
              <a:defRPr sz="1800" b="1">
                <a:solidFill>
                  <a:srgbClr val="B46C29"/>
                </a:solidFill>
                <a:latin typeface="Georgia"/>
              </a:defRPr>
            </a:pPr>
            <a:r>
              <a:t>Mercy</a:t>
            </a:r>
          </a:p>
        </p:txBody>
      </p:sp>
      <p:sp>
        <p:nvSpPr>
          <p:cNvPr id="8" name="TextBox 7"/>
          <p:cNvSpPr txBox="1"/>
          <p:nvPr/>
        </p:nvSpPr>
        <p:spPr>
          <a:xfrm>
            <a:off x="1124712" y="2395728"/>
            <a:ext cx="4069080" cy="320040"/>
          </a:xfrm>
          <a:prstGeom prst="rect">
            <a:avLst/>
          </a:prstGeom>
          <a:noFill/>
        </p:spPr>
        <p:txBody>
          <a:bodyPr wrap="square" lIns="45720" rIns="45720">
            <a:spAutoFit/>
          </a:bodyPr>
          <a:lstStyle/>
          <a:p>
            <a:pPr>
              <a:defRPr sz="1500" b="0">
                <a:solidFill>
                  <a:srgbClr val="2F2219"/>
                </a:solidFill>
                <a:latin typeface="Aptos"/>
              </a:defRPr>
            </a:pPr>
            <a:r>
              <a:t>Jesus hears desperate prayer.</a:t>
            </a:r>
          </a:p>
        </p:txBody>
      </p:sp>
      <p:sp>
        <p:nvSpPr>
          <p:cNvPr id="9" name="Rounded Rectangle 8"/>
          <p:cNvSpPr/>
          <p:nvPr/>
        </p:nvSpPr>
        <p:spPr>
          <a:xfrm>
            <a:off x="6309360" y="1828800"/>
            <a:ext cx="4800600" cy="1234440"/>
          </a:xfrm>
          <a:prstGeom prst="roundRect">
            <a:avLst/>
          </a:prstGeom>
          <a:solidFill>
            <a:srgbClr val="FDF7EB"/>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611112" y="2011680"/>
            <a:ext cx="2194560" cy="320040"/>
          </a:xfrm>
          <a:prstGeom prst="rect">
            <a:avLst/>
          </a:prstGeom>
          <a:noFill/>
        </p:spPr>
        <p:txBody>
          <a:bodyPr wrap="square" lIns="45720" rIns="45720">
            <a:spAutoFit/>
          </a:bodyPr>
          <a:lstStyle/>
          <a:p>
            <a:pPr>
              <a:defRPr sz="1800" b="1">
                <a:solidFill>
                  <a:srgbClr val="B46C29"/>
                </a:solidFill>
                <a:latin typeface="Georgia"/>
              </a:defRPr>
            </a:pPr>
            <a:r>
              <a:t>Faith</a:t>
            </a:r>
          </a:p>
        </p:txBody>
      </p:sp>
      <p:sp>
        <p:nvSpPr>
          <p:cNvPr id="11" name="TextBox 10"/>
          <p:cNvSpPr txBox="1"/>
          <p:nvPr/>
        </p:nvSpPr>
        <p:spPr>
          <a:xfrm>
            <a:off x="6611112" y="2395728"/>
            <a:ext cx="4069080" cy="320040"/>
          </a:xfrm>
          <a:prstGeom prst="rect">
            <a:avLst/>
          </a:prstGeom>
          <a:noFill/>
        </p:spPr>
        <p:txBody>
          <a:bodyPr wrap="square" lIns="45720" rIns="45720">
            <a:spAutoFit/>
          </a:bodyPr>
          <a:lstStyle/>
          <a:p>
            <a:pPr>
              <a:defRPr sz="1500" b="0">
                <a:solidFill>
                  <a:srgbClr val="2F2219"/>
                </a:solidFill>
                <a:latin typeface="Aptos"/>
              </a:defRPr>
            </a:pPr>
            <a:r>
              <a:t>Trust responds to Christ’s nearness.</a:t>
            </a:r>
          </a:p>
        </p:txBody>
      </p:sp>
      <p:sp>
        <p:nvSpPr>
          <p:cNvPr id="12" name="Rounded Rectangle 11"/>
          <p:cNvSpPr/>
          <p:nvPr/>
        </p:nvSpPr>
        <p:spPr>
          <a:xfrm>
            <a:off x="822960" y="3611880"/>
            <a:ext cx="4800600" cy="1234440"/>
          </a:xfrm>
          <a:prstGeom prst="roundRect">
            <a:avLst/>
          </a:prstGeom>
          <a:solidFill>
            <a:srgbClr val="FDF7EB"/>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24712" y="3794760"/>
            <a:ext cx="2194560" cy="320040"/>
          </a:xfrm>
          <a:prstGeom prst="rect">
            <a:avLst/>
          </a:prstGeom>
          <a:noFill/>
        </p:spPr>
        <p:txBody>
          <a:bodyPr wrap="square" lIns="45720" rIns="45720">
            <a:spAutoFit/>
          </a:bodyPr>
          <a:lstStyle/>
          <a:p>
            <a:pPr>
              <a:defRPr sz="1800" b="1">
                <a:solidFill>
                  <a:srgbClr val="B46C29"/>
                </a:solidFill>
                <a:latin typeface="Georgia"/>
              </a:defRPr>
            </a:pPr>
            <a:r>
              <a:t>Light</a:t>
            </a:r>
          </a:p>
        </p:txBody>
      </p:sp>
      <p:sp>
        <p:nvSpPr>
          <p:cNvPr id="14" name="TextBox 13"/>
          <p:cNvSpPr txBox="1"/>
          <p:nvPr/>
        </p:nvSpPr>
        <p:spPr>
          <a:xfrm>
            <a:off x="1124712" y="4178808"/>
            <a:ext cx="4069080" cy="320040"/>
          </a:xfrm>
          <a:prstGeom prst="rect">
            <a:avLst/>
          </a:prstGeom>
          <a:noFill/>
        </p:spPr>
        <p:txBody>
          <a:bodyPr wrap="square" lIns="45720" rIns="45720">
            <a:spAutoFit/>
          </a:bodyPr>
          <a:lstStyle/>
          <a:p>
            <a:pPr>
              <a:defRPr sz="1500" b="0">
                <a:solidFill>
                  <a:srgbClr val="2F2219"/>
                </a:solidFill>
                <a:latin typeface="Aptos"/>
              </a:defRPr>
            </a:pPr>
            <a:r>
              <a:t>God opens eyes and hearts.</a:t>
            </a:r>
          </a:p>
        </p:txBody>
      </p:sp>
      <p:sp>
        <p:nvSpPr>
          <p:cNvPr id="15" name="Rounded Rectangle 14"/>
          <p:cNvSpPr/>
          <p:nvPr/>
        </p:nvSpPr>
        <p:spPr>
          <a:xfrm>
            <a:off x="6309360" y="3611880"/>
            <a:ext cx="4800600" cy="1234440"/>
          </a:xfrm>
          <a:prstGeom prst="roundRect">
            <a:avLst/>
          </a:prstGeom>
          <a:solidFill>
            <a:srgbClr val="FDF7EB"/>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611112" y="3794760"/>
            <a:ext cx="2194560" cy="320040"/>
          </a:xfrm>
          <a:prstGeom prst="rect">
            <a:avLst/>
          </a:prstGeom>
          <a:noFill/>
        </p:spPr>
        <p:txBody>
          <a:bodyPr wrap="square" lIns="45720" rIns="45720">
            <a:spAutoFit/>
          </a:bodyPr>
          <a:lstStyle/>
          <a:p>
            <a:pPr>
              <a:defRPr sz="1800" b="1">
                <a:solidFill>
                  <a:srgbClr val="B46C29"/>
                </a:solidFill>
                <a:latin typeface="Georgia"/>
              </a:defRPr>
            </a:pPr>
            <a:r>
              <a:t>Discipleship</a:t>
            </a:r>
          </a:p>
        </p:txBody>
      </p:sp>
      <p:sp>
        <p:nvSpPr>
          <p:cNvPr id="17" name="TextBox 16"/>
          <p:cNvSpPr txBox="1"/>
          <p:nvPr/>
        </p:nvSpPr>
        <p:spPr>
          <a:xfrm>
            <a:off x="6611112" y="4178808"/>
            <a:ext cx="4069080" cy="320040"/>
          </a:xfrm>
          <a:prstGeom prst="rect">
            <a:avLst/>
          </a:prstGeom>
          <a:noFill/>
        </p:spPr>
        <p:txBody>
          <a:bodyPr wrap="square" lIns="45720" rIns="45720">
            <a:spAutoFit/>
          </a:bodyPr>
          <a:lstStyle/>
          <a:p>
            <a:pPr>
              <a:defRPr sz="1500" b="0">
                <a:solidFill>
                  <a:srgbClr val="2F2219"/>
                </a:solidFill>
                <a:latin typeface="Aptos"/>
              </a:defRPr>
            </a:pPr>
            <a:r>
              <a:t>Grace leads us onto the way.</a:t>
            </a:r>
          </a:p>
        </p:txBody>
      </p:sp>
      <p:sp>
        <p:nvSpPr>
          <p:cNvPr id="18" name="TextBox 17"/>
          <p:cNvSpPr txBox="1"/>
          <p:nvPr/>
        </p:nvSpPr>
        <p:spPr>
          <a:xfrm>
            <a:off x="411480" y="6510528"/>
            <a:ext cx="6400800" cy="228600"/>
          </a:xfrm>
          <a:prstGeom prst="rect">
            <a:avLst/>
          </a:prstGeom>
          <a:noFill/>
        </p:spPr>
        <p:txBody>
          <a:bodyPr wrap="none">
            <a:spAutoFit/>
          </a:bodyPr>
          <a:lstStyle/>
          <a:p>
            <a:pPr>
              <a:defRPr sz="800">
                <a:solidFill>
                  <a:srgbClr val="EBDEC5"/>
                </a:solidFill>
                <a:latin typeface="Aptos"/>
              </a:defRPr>
            </a:pPr>
            <a:r>
              <a:t>Prepared for teaching and small group use - hymninfo.com</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ible_dark.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685800" y="502920"/>
            <a:ext cx="7589520" cy="640080"/>
          </a:xfrm>
          <a:prstGeom prst="rect">
            <a:avLst/>
          </a:prstGeom>
          <a:noFill/>
        </p:spPr>
        <p:txBody>
          <a:bodyPr wrap="square" lIns="45720" rIns="45720">
            <a:spAutoFit/>
          </a:bodyPr>
          <a:lstStyle/>
          <a:p>
            <a:pPr>
              <a:defRPr sz="3100" b="1">
                <a:solidFill>
                  <a:srgbClr val="FFF8E8"/>
                </a:solidFill>
                <a:latin typeface="Georgia"/>
              </a:defRPr>
            </a:pPr>
            <a:r>
              <a:t>Literary and Musical Observations</a:t>
            </a:r>
          </a:p>
        </p:txBody>
      </p:sp>
      <p:sp>
        <p:nvSpPr>
          <p:cNvPr id="4" name="TextBox 3"/>
          <p:cNvSpPr txBox="1"/>
          <p:nvPr/>
        </p:nvSpPr>
        <p:spPr>
          <a:xfrm>
            <a:off x="713232" y="1115568"/>
            <a:ext cx="8412480" cy="347472"/>
          </a:xfrm>
          <a:prstGeom prst="rect">
            <a:avLst/>
          </a:prstGeom>
          <a:noFill/>
        </p:spPr>
        <p:txBody>
          <a:bodyPr wrap="square" lIns="45720" rIns="45720">
            <a:spAutoFit/>
          </a:bodyPr>
          <a:lstStyle/>
          <a:p>
            <a:pPr>
              <a:defRPr sz="1300" b="0">
                <a:solidFill>
                  <a:srgbClr val="FFF8E8"/>
                </a:solidFill>
                <a:latin typeface="Aptos"/>
              </a:defRPr>
            </a:pPr>
            <a:r>
              <a:t>Narrative clarity with a sturdy early American tune</a:t>
            </a:r>
          </a:p>
        </p:txBody>
      </p:sp>
      <p:sp>
        <p:nvSpPr>
          <p:cNvPr id="5" name="Rectangle 4"/>
          <p:cNvSpPr/>
          <p:nvPr/>
        </p:nvSpPr>
        <p:spPr>
          <a:xfrm>
            <a:off x="713232" y="1536192"/>
            <a:ext cx="1280160" cy="54864"/>
          </a:xfrm>
          <a:prstGeom prst="rect">
            <a:avLst/>
          </a:prstGeom>
          <a:solidFill>
            <a:srgbClr val="D6A4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777240" y="1874519"/>
            <a:ext cx="5212080" cy="3657600"/>
          </a:xfrm>
          <a:prstGeom prst="roundRect">
            <a:avLst/>
          </a:prstGeom>
          <a:solidFill>
            <a:srgbClr val="FFF9EC"/>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5840" y="2240280"/>
            <a:ext cx="4709160" cy="2651760"/>
          </a:xfrm>
          <a:prstGeom prst="rect">
            <a:avLst/>
          </a:prstGeom>
          <a:noFill/>
        </p:spPr>
        <p:txBody>
          <a:bodyPr wrap="square">
            <a:spAutoFit/>
          </a:bodyPr>
          <a:lstStyle/>
          <a:p>
            <a:pPr>
              <a:spcAft>
                <a:spcPts val="800"/>
              </a:spcAft>
              <a:defRPr sz="1700">
                <a:solidFill>
                  <a:srgbClr val="2F2219"/>
                </a:solidFill>
                <a:latin typeface="Aptos"/>
              </a:defRPr>
            </a:pPr>
            <a:r>
              <a:t>The text retells a Gospel scene rather than arguing abstractly.</a:t>
            </a:r>
          </a:p>
          <a:p>
            <a:pPr>
              <a:spcAft>
                <a:spcPts val="800"/>
              </a:spcAft>
              <a:defRPr sz="1700">
                <a:solidFill>
                  <a:srgbClr val="2F2219"/>
                </a:solidFill>
                <a:latin typeface="Aptos"/>
              </a:defRPr>
            </a:pPr>
            <a:r>
              <a:t>The tune FILLMORE has a plain, vigorous character suited to narrative singing.</a:t>
            </a:r>
          </a:p>
          <a:p>
            <a:pPr>
              <a:spcAft>
                <a:spcPts val="800"/>
              </a:spcAft>
              <a:defRPr sz="1700">
                <a:solidFill>
                  <a:srgbClr val="2F2219"/>
                </a:solidFill>
                <a:latin typeface="Aptos"/>
              </a:defRPr>
            </a:pPr>
            <a:r>
              <a:t>A steady tempo helps the story unfold without becoming heavy.</a:t>
            </a:r>
          </a:p>
        </p:txBody>
      </p:sp>
      <p:pic>
        <p:nvPicPr>
          <p:cNvPr id="8" name="Picture 7" descr="bible_panel.jpg"/>
          <p:cNvPicPr>
            <a:picLocks noChangeAspect="1"/>
          </p:cNvPicPr>
          <p:nvPr/>
        </p:nvPicPr>
        <p:blipFill>
          <a:blip r:embed="rId3"/>
          <a:stretch>
            <a:fillRect/>
          </a:stretch>
        </p:blipFill>
        <p:spPr>
          <a:xfrm>
            <a:off x="6355080" y="1874519"/>
            <a:ext cx="4754880" cy="3657600"/>
          </a:xfrm>
          <a:prstGeom prst="rect">
            <a:avLst/>
          </a:prstGeom>
        </p:spPr>
      </p:pic>
      <p:sp>
        <p:nvSpPr>
          <p:cNvPr id="9" name="Rectangle 8"/>
          <p:cNvSpPr/>
          <p:nvPr/>
        </p:nvSpPr>
        <p:spPr>
          <a:xfrm>
            <a:off x="6355080" y="1874519"/>
            <a:ext cx="4754880" cy="3657600"/>
          </a:xfrm>
          <a:prstGeom prst="rect">
            <a:avLst/>
          </a:prstGeom>
          <a:noFill/>
          <a:ln w="25400">
            <a:solidFill>
              <a:srgbClr val="EBD29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11480" y="6510528"/>
            <a:ext cx="6400800" cy="228600"/>
          </a:xfrm>
          <a:prstGeom prst="rect">
            <a:avLst/>
          </a:prstGeom>
          <a:noFill/>
        </p:spPr>
        <p:txBody>
          <a:bodyPr wrap="none">
            <a:spAutoFit/>
          </a:bodyPr>
          <a:lstStyle/>
          <a:p>
            <a:pPr>
              <a:defRPr sz="800">
                <a:solidFill>
                  <a:srgbClr val="EBDEC5"/>
                </a:solidFill>
                <a:latin typeface="Aptos"/>
              </a:defRPr>
            </a:pPr>
            <a:r>
              <a:t>Prepared for teaching and small group use - hymninfo.com</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chapel_dark.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685800" y="502920"/>
            <a:ext cx="7589520" cy="640080"/>
          </a:xfrm>
          <a:prstGeom prst="rect">
            <a:avLst/>
          </a:prstGeom>
          <a:noFill/>
        </p:spPr>
        <p:txBody>
          <a:bodyPr wrap="square" lIns="45720" rIns="45720">
            <a:spAutoFit/>
          </a:bodyPr>
          <a:lstStyle/>
          <a:p>
            <a:pPr>
              <a:defRPr sz="3100" b="1">
                <a:solidFill>
                  <a:srgbClr val="FFF8E8"/>
                </a:solidFill>
                <a:latin typeface="Georgia"/>
              </a:defRPr>
            </a:pPr>
            <a:r>
              <a:t>Pastoral and Worship Use</a:t>
            </a:r>
          </a:p>
        </p:txBody>
      </p:sp>
      <p:sp>
        <p:nvSpPr>
          <p:cNvPr id="4" name="TextBox 3"/>
          <p:cNvSpPr txBox="1"/>
          <p:nvPr/>
        </p:nvSpPr>
        <p:spPr>
          <a:xfrm>
            <a:off x="713232" y="1115568"/>
            <a:ext cx="8412480" cy="347472"/>
          </a:xfrm>
          <a:prstGeom prst="rect">
            <a:avLst/>
          </a:prstGeom>
          <a:noFill/>
        </p:spPr>
        <p:txBody>
          <a:bodyPr wrap="square" lIns="45720" rIns="45720">
            <a:spAutoFit/>
          </a:bodyPr>
          <a:lstStyle/>
          <a:p>
            <a:pPr>
              <a:defRPr sz="1300" b="0">
                <a:solidFill>
                  <a:srgbClr val="FFF8E8"/>
                </a:solidFill>
                <a:latin typeface="Aptos"/>
              </a:defRPr>
            </a:pPr>
            <a:r>
              <a:t>Mercy, healing, prayer, and spiritual sight</a:t>
            </a:r>
          </a:p>
        </p:txBody>
      </p:sp>
      <p:sp>
        <p:nvSpPr>
          <p:cNvPr id="5" name="Rectangle 4"/>
          <p:cNvSpPr/>
          <p:nvPr/>
        </p:nvSpPr>
        <p:spPr>
          <a:xfrm>
            <a:off x="713232" y="1536192"/>
            <a:ext cx="1280160" cy="54864"/>
          </a:xfrm>
          <a:prstGeom prst="rect">
            <a:avLst/>
          </a:prstGeom>
          <a:solidFill>
            <a:srgbClr val="D6A4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868680" y="1737360"/>
            <a:ext cx="10241280" cy="4206240"/>
          </a:xfrm>
          <a:prstGeom prst="roundRect">
            <a:avLst/>
          </a:prstGeom>
          <a:solidFill>
            <a:srgbClr val="FFF9EC"/>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43000" y="2148840"/>
            <a:ext cx="9601200" cy="3017520"/>
          </a:xfrm>
          <a:prstGeom prst="rect">
            <a:avLst/>
          </a:prstGeom>
          <a:noFill/>
        </p:spPr>
        <p:txBody>
          <a:bodyPr wrap="square">
            <a:spAutoFit/>
          </a:bodyPr>
          <a:lstStyle/>
          <a:p>
            <a:pPr>
              <a:spcAft>
                <a:spcPts val="800"/>
              </a:spcAft>
              <a:defRPr sz="1700">
                <a:solidFill>
                  <a:srgbClr val="2F2219"/>
                </a:solidFill>
                <a:latin typeface="Aptos"/>
              </a:defRPr>
            </a:pPr>
            <a:r>
              <a:t>Read Mark 10:46-52 before singing or teaching.</a:t>
            </a:r>
          </a:p>
          <a:p>
            <a:pPr>
              <a:spcAft>
                <a:spcPts val="800"/>
              </a:spcAft>
              <a:defRPr sz="1700">
                <a:solidFill>
                  <a:srgbClr val="2F2219"/>
                </a:solidFill>
                <a:latin typeface="Aptos"/>
              </a:defRPr>
            </a:pPr>
            <a:r>
              <a:t>Use in services focused on Christ’s mercy, persistent prayer, healing, or discipleship.</a:t>
            </a:r>
          </a:p>
          <a:p>
            <a:pPr>
              <a:spcAft>
                <a:spcPts val="800"/>
              </a:spcAft>
              <a:defRPr sz="1700">
                <a:solidFill>
                  <a:srgbClr val="2F2219"/>
                </a:solidFill>
                <a:latin typeface="Aptos"/>
              </a:defRPr>
            </a:pPr>
            <a:r>
              <a:t>Speak carefully about physical blindness; emphasize Christ’s compassion and God’s gift of spiritual light.</a:t>
            </a:r>
          </a:p>
          <a:p>
            <a:pPr>
              <a:spcAft>
                <a:spcPts val="800"/>
              </a:spcAft>
              <a:defRPr sz="1700">
                <a:solidFill>
                  <a:srgbClr val="2F2219"/>
                </a:solidFill>
                <a:latin typeface="Aptos"/>
              </a:defRPr>
            </a:pPr>
            <a:r>
              <a:t>Invite testimony: Where has Christ stopped for you? Where is he calling you to follow?</a:t>
            </a:r>
          </a:p>
        </p:txBody>
      </p:sp>
      <p:sp>
        <p:nvSpPr>
          <p:cNvPr id="8" name="TextBox 7"/>
          <p:cNvSpPr txBox="1"/>
          <p:nvPr/>
        </p:nvSpPr>
        <p:spPr>
          <a:xfrm>
            <a:off x="411480" y="6510528"/>
            <a:ext cx="6400800" cy="228600"/>
          </a:xfrm>
          <a:prstGeom prst="rect">
            <a:avLst/>
          </a:prstGeom>
          <a:noFill/>
        </p:spPr>
        <p:txBody>
          <a:bodyPr wrap="none">
            <a:spAutoFit/>
          </a:bodyPr>
          <a:lstStyle/>
          <a:p>
            <a:pPr>
              <a:defRPr sz="800">
                <a:solidFill>
                  <a:srgbClr val="5F4C30"/>
                </a:solidFill>
                <a:latin typeface="Aptos"/>
              </a:defRPr>
            </a:pPr>
            <a:r>
              <a:t>Prepared for teaching and small group use - hymninfo.com</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ible_dark.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685800" y="502920"/>
            <a:ext cx="7589520" cy="640080"/>
          </a:xfrm>
          <a:prstGeom prst="rect">
            <a:avLst/>
          </a:prstGeom>
          <a:noFill/>
        </p:spPr>
        <p:txBody>
          <a:bodyPr wrap="square" lIns="45720" rIns="45720">
            <a:spAutoFit/>
          </a:bodyPr>
          <a:lstStyle/>
          <a:p>
            <a:pPr>
              <a:defRPr sz="3100" b="1">
                <a:solidFill>
                  <a:srgbClr val="FFF8E8"/>
                </a:solidFill>
                <a:latin typeface="Georgia"/>
              </a:defRPr>
            </a:pPr>
            <a:r>
              <a:t>Teaching Questions</a:t>
            </a:r>
          </a:p>
        </p:txBody>
      </p:sp>
      <p:sp>
        <p:nvSpPr>
          <p:cNvPr id="4" name="TextBox 3"/>
          <p:cNvSpPr txBox="1"/>
          <p:nvPr/>
        </p:nvSpPr>
        <p:spPr>
          <a:xfrm>
            <a:off x="713232" y="1115568"/>
            <a:ext cx="8412480" cy="347472"/>
          </a:xfrm>
          <a:prstGeom prst="rect">
            <a:avLst/>
          </a:prstGeom>
          <a:noFill/>
        </p:spPr>
        <p:txBody>
          <a:bodyPr wrap="square" lIns="45720" rIns="45720">
            <a:spAutoFit/>
          </a:bodyPr>
          <a:lstStyle/>
          <a:p>
            <a:pPr>
              <a:defRPr sz="1300" b="0">
                <a:solidFill>
                  <a:srgbClr val="FFF8E8"/>
                </a:solidFill>
                <a:latin typeface="Aptos"/>
              </a:defRPr>
            </a:pPr>
            <a:r>
              <a:t>Questions that move from text to life</a:t>
            </a:r>
          </a:p>
        </p:txBody>
      </p:sp>
      <p:sp>
        <p:nvSpPr>
          <p:cNvPr id="5" name="Rectangle 4"/>
          <p:cNvSpPr/>
          <p:nvPr/>
        </p:nvSpPr>
        <p:spPr>
          <a:xfrm>
            <a:off x="713232" y="1536192"/>
            <a:ext cx="1280160" cy="54864"/>
          </a:xfrm>
          <a:prstGeom prst="rect">
            <a:avLst/>
          </a:prstGeom>
          <a:solidFill>
            <a:srgbClr val="D6A4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777240" y="1783080"/>
            <a:ext cx="10515600" cy="4343400"/>
          </a:xfrm>
          <a:prstGeom prst="roundRect">
            <a:avLst/>
          </a:prstGeom>
          <a:solidFill>
            <a:srgbClr val="FFF9EC"/>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43000" y="2148840"/>
            <a:ext cx="9784080" cy="3474720"/>
          </a:xfrm>
          <a:prstGeom prst="rect">
            <a:avLst/>
          </a:prstGeom>
          <a:noFill/>
        </p:spPr>
        <p:txBody>
          <a:bodyPr wrap="square">
            <a:spAutoFit/>
          </a:bodyPr>
          <a:lstStyle/>
          <a:p>
            <a:pPr>
              <a:spcAft>
                <a:spcPts val="800"/>
              </a:spcAft>
              <a:defRPr sz="1700">
                <a:solidFill>
                  <a:srgbClr val="2F2219"/>
                </a:solidFill>
                <a:latin typeface="Aptos"/>
              </a:defRPr>
            </a:pPr>
            <a:r>
              <a:t>What details show Bartimaeus’s need and persistence?</a:t>
            </a:r>
          </a:p>
          <a:p>
            <a:pPr>
              <a:spcAft>
                <a:spcPts val="800"/>
              </a:spcAft>
              <a:defRPr sz="1700">
                <a:solidFill>
                  <a:srgbClr val="2F2219"/>
                </a:solidFill>
                <a:latin typeface="Aptos"/>
              </a:defRPr>
            </a:pPr>
            <a:r>
              <a:t>Why is Mark 10:52 central to the whole hymn?</a:t>
            </a:r>
          </a:p>
          <a:p>
            <a:pPr>
              <a:spcAft>
                <a:spcPts val="800"/>
              </a:spcAft>
              <a:defRPr sz="1700">
                <a:solidFill>
                  <a:srgbClr val="2F2219"/>
                </a:solidFill>
                <a:latin typeface="Aptos"/>
              </a:defRPr>
            </a:pPr>
            <a:r>
              <a:t>How does Jesus’ call challenge the crowd’s response?</a:t>
            </a:r>
          </a:p>
          <a:p>
            <a:pPr>
              <a:spcAft>
                <a:spcPts val="800"/>
              </a:spcAft>
              <a:defRPr sz="1700">
                <a:solidFill>
                  <a:srgbClr val="2F2219"/>
                </a:solidFill>
                <a:latin typeface="Aptos"/>
              </a:defRPr>
            </a:pPr>
            <a:r>
              <a:t>What does this story teach about mercy, faith, and following Jesus?</a:t>
            </a:r>
          </a:p>
          <a:p>
            <a:pPr>
              <a:spcAft>
                <a:spcPts val="800"/>
              </a:spcAft>
              <a:defRPr sz="1700">
                <a:solidFill>
                  <a:srgbClr val="2F2219"/>
                </a:solidFill>
                <a:latin typeface="Aptos"/>
              </a:defRPr>
            </a:pPr>
            <a:r>
              <a:t>Where do we need to cry out for mercy and then walk in obedience?</a:t>
            </a:r>
          </a:p>
        </p:txBody>
      </p:sp>
      <p:sp>
        <p:nvSpPr>
          <p:cNvPr id="8" name="TextBox 7"/>
          <p:cNvSpPr txBox="1"/>
          <p:nvPr/>
        </p:nvSpPr>
        <p:spPr>
          <a:xfrm>
            <a:off x="411480" y="6510528"/>
            <a:ext cx="6400800" cy="228600"/>
          </a:xfrm>
          <a:prstGeom prst="rect">
            <a:avLst/>
          </a:prstGeom>
          <a:noFill/>
        </p:spPr>
        <p:txBody>
          <a:bodyPr wrap="none">
            <a:spAutoFit/>
          </a:bodyPr>
          <a:lstStyle/>
          <a:p>
            <a:pPr>
              <a:defRPr sz="800">
                <a:solidFill>
                  <a:srgbClr val="5F4C30"/>
                </a:solidFill>
                <a:latin typeface="Aptos"/>
              </a:defRPr>
            </a:pPr>
            <a:r>
              <a:t>Prepared for teaching and small group use - hymninfo.com</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path_dark.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685800" y="502920"/>
            <a:ext cx="7589520" cy="640080"/>
          </a:xfrm>
          <a:prstGeom prst="rect">
            <a:avLst/>
          </a:prstGeom>
          <a:noFill/>
        </p:spPr>
        <p:txBody>
          <a:bodyPr wrap="square" lIns="45720" rIns="45720">
            <a:spAutoFit/>
          </a:bodyPr>
          <a:lstStyle/>
          <a:p>
            <a:pPr>
              <a:defRPr sz="3100" b="1">
                <a:solidFill>
                  <a:srgbClr val="FFF8E8"/>
                </a:solidFill>
                <a:latin typeface="Georgia"/>
              </a:defRPr>
            </a:pPr>
            <a:r>
              <a:t>Suggested Lesson Flow</a:t>
            </a:r>
          </a:p>
        </p:txBody>
      </p:sp>
      <p:sp>
        <p:nvSpPr>
          <p:cNvPr id="4" name="TextBox 3"/>
          <p:cNvSpPr txBox="1"/>
          <p:nvPr/>
        </p:nvSpPr>
        <p:spPr>
          <a:xfrm>
            <a:off x="713232" y="1115568"/>
            <a:ext cx="8412480" cy="347472"/>
          </a:xfrm>
          <a:prstGeom prst="rect">
            <a:avLst/>
          </a:prstGeom>
          <a:noFill/>
        </p:spPr>
        <p:txBody>
          <a:bodyPr wrap="square" lIns="45720" rIns="45720">
            <a:spAutoFit/>
          </a:bodyPr>
          <a:lstStyle/>
          <a:p>
            <a:pPr>
              <a:defRPr sz="1300" b="0">
                <a:solidFill>
                  <a:srgbClr val="FFF8E8"/>
                </a:solidFill>
                <a:latin typeface="Aptos"/>
              </a:defRPr>
            </a:pPr>
            <a:r>
              <a:t>Two practical teaching plans</a:t>
            </a:r>
          </a:p>
        </p:txBody>
      </p:sp>
      <p:sp>
        <p:nvSpPr>
          <p:cNvPr id="5" name="Rectangle 4"/>
          <p:cNvSpPr/>
          <p:nvPr/>
        </p:nvSpPr>
        <p:spPr>
          <a:xfrm>
            <a:off x="713232" y="1536192"/>
            <a:ext cx="1280160" cy="54864"/>
          </a:xfrm>
          <a:prstGeom prst="rect">
            <a:avLst/>
          </a:prstGeom>
          <a:solidFill>
            <a:srgbClr val="D6A4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868680" y="1828800"/>
            <a:ext cx="4892040" cy="3977639"/>
          </a:xfrm>
          <a:prstGeom prst="roundRect">
            <a:avLst/>
          </a:prstGeom>
          <a:solidFill>
            <a:srgbClr val="FFF9EC"/>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88719" y="2148840"/>
            <a:ext cx="4114800" cy="411480"/>
          </a:xfrm>
          <a:prstGeom prst="rect">
            <a:avLst/>
          </a:prstGeom>
          <a:noFill/>
        </p:spPr>
        <p:txBody>
          <a:bodyPr wrap="square" lIns="45720" rIns="45720">
            <a:spAutoFit/>
          </a:bodyPr>
          <a:lstStyle/>
          <a:p>
            <a:pPr>
              <a:defRPr sz="2200" b="1">
                <a:solidFill>
                  <a:srgbClr val="B46C29"/>
                </a:solidFill>
                <a:latin typeface="Georgia"/>
              </a:defRPr>
            </a:pPr>
            <a:r>
              <a:t>30 minutes</a:t>
            </a:r>
          </a:p>
        </p:txBody>
      </p:sp>
      <p:sp>
        <p:nvSpPr>
          <p:cNvPr id="8" name="TextBox 7"/>
          <p:cNvSpPr txBox="1"/>
          <p:nvPr/>
        </p:nvSpPr>
        <p:spPr>
          <a:xfrm>
            <a:off x="1280160" y="2743200"/>
            <a:ext cx="4114800" cy="2377440"/>
          </a:xfrm>
          <a:prstGeom prst="rect">
            <a:avLst/>
          </a:prstGeom>
          <a:noFill/>
        </p:spPr>
        <p:txBody>
          <a:bodyPr wrap="square">
            <a:spAutoFit/>
          </a:bodyPr>
          <a:lstStyle/>
          <a:p>
            <a:pPr>
              <a:spcAft>
                <a:spcPts val="800"/>
              </a:spcAft>
              <a:defRPr sz="1500">
                <a:solidFill>
                  <a:srgbClr val="2F2219"/>
                </a:solidFill>
                <a:latin typeface="Aptos"/>
              </a:defRPr>
            </a:pPr>
            <a:r>
              <a:t>Read Mark 10:46-52</a:t>
            </a:r>
          </a:p>
          <a:p>
            <a:pPr>
              <a:spcAft>
                <a:spcPts val="800"/>
              </a:spcAft>
              <a:defRPr sz="1500">
                <a:solidFill>
                  <a:srgbClr val="2F2219"/>
                </a:solidFill>
                <a:latin typeface="Aptos"/>
              </a:defRPr>
            </a:pPr>
            <a:r>
              <a:t>Teach the hymn identity and story movement</a:t>
            </a:r>
          </a:p>
          <a:p>
            <a:pPr>
              <a:spcAft>
                <a:spcPts val="800"/>
              </a:spcAft>
              <a:defRPr sz="1500">
                <a:solidFill>
                  <a:srgbClr val="2F2219"/>
                </a:solidFill>
                <a:latin typeface="Aptos"/>
              </a:defRPr>
            </a:pPr>
            <a:r>
              <a:t>Discuss mercy, faith, and following Jesus</a:t>
            </a:r>
          </a:p>
          <a:p>
            <a:pPr>
              <a:spcAft>
                <a:spcPts val="800"/>
              </a:spcAft>
              <a:defRPr sz="1500">
                <a:solidFill>
                  <a:srgbClr val="2F2219"/>
                </a:solidFill>
                <a:latin typeface="Aptos"/>
              </a:defRPr>
            </a:pPr>
            <a:r>
              <a:t>Close with prayer for spiritual sight</a:t>
            </a:r>
          </a:p>
        </p:txBody>
      </p:sp>
      <p:sp>
        <p:nvSpPr>
          <p:cNvPr id="9" name="Rounded Rectangle 8"/>
          <p:cNvSpPr/>
          <p:nvPr/>
        </p:nvSpPr>
        <p:spPr>
          <a:xfrm>
            <a:off x="6400800" y="1828800"/>
            <a:ext cx="4892040" cy="3977639"/>
          </a:xfrm>
          <a:prstGeom prst="roundRect">
            <a:avLst/>
          </a:prstGeom>
          <a:solidFill>
            <a:srgbClr val="FFF9EC"/>
          </a:solidFill>
          <a:ln w="15240">
            <a:solidFill>
              <a:srgbClr val="E5CA8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720840" y="2148840"/>
            <a:ext cx="4114800" cy="411480"/>
          </a:xfrm>
          <a:prstGeom prst="rect">
            <a:avLst/>
          </a:prstGeom>
          <a:noFill/>
        </p:spPr>
        <p:txBody>
          <a:bodyPr wrap="square" lIns="45720" rIns="45720">
            <a:spAutoFit/>
          </a:bodyPr>
          <a:lstStyle/>
          <a:p>
            <a:pPr>
              <a:defRPr sz="2200" b="1">
                <a:solidFill>
                  <a:srgbClr val="B46C29"/>
                </a:solidFill>
                <a:latin typeface="Georgia"/>
              </a:defRPr>
            </a:pPr>
            <a:r>
              <a:t>60 minutes</a:t>
            </a:r>
          </a:p>
        </p:txBody>
      </p:sp>
      <p:sp>
        <p:nvSpPr>
          <p:cNvPr id="11" name="TextBox 10"/>
          <p:cNvSpPr txBox="1"/>
          <p:nvPr/>
        </p:nvSpPr>
        <p:spPr>
          <a:xfrm>
            <a:off x="6812280" y="2743200"/>
            <a:ext cx="4114800" cy="2377440"/>
          </a:xfrm>
          <a:prstGeom prst="rect">
            <a:avLst/>
          </a:prstGeom>
          <a:noFill/>
        </p:spPr>
        <p:txBody>
          <a:bodyPr wrap="square">
            <a:spAutoFit/>
          </a:bodyPr>
          <a:lstStyle/>
          <a:p>
            <a:pPr>
              <a:spcAft>
                <a:spcPts val="800"/>
              </a:spcAft>
              <a:defRPr sz="1500">
                <a:solidFill>
                  <a:srgbClr val="2F2219"/>
                </a:solidFill>
                <a:latin typeface="Aptos"/>
              </a:defRPr>
            </a:pPr>
            <a:r>
              <a:t>Open with reflection and Scripture</a:t>
            </a:r>
          </a:p>
          <a:p>
            <a:pPr>
              <a:spcAft>
                <a:spcPts val="800"/>
              </a:spcAft>
              <a:defRPr sz="1500">
                <a:solidFill>
                  <a:srgbClr val="2F2219"/>
                </a:solidFill>
                <a:latin typeface="Aptos"/>
              </a:defRPr>
            </a:pPr>
            <a:r>
              <a:t>Teach history, text, and tune</a:t>
            </a:r>
          </a:p>
          <a:p>
            <a:pPr>
              <a:spcAft>
                <a:spcPts val="800"/>
              </a:spcAft>
              <a:defRPr sz="1500">
                <a:solidFill>
                  <a:srgbClr val="2F2219"/>
                </a:solidFill>
                <a:latin typeface="Aptos"/>
              </a:defRPr>
            </a:pPr>
            <a:r>
              <a:t>Work through each hymn section</a:t>
            </a:r>
          </a:p>
          <a:p>
            <a:pPr>
              <a:spcAft>
                <a:spcPts val="800"/>
              </a:spcAft>
              <a:defRPr sz="1500">
                <a:solidFill>
                  <a:srgbClr val="2F2219"/>
                </a:solidFill>
                <a:latin typeface="Aptos"/>
              </a:defRPr>
            </a:pPr>
            <a:r>
              <a:t>Discuss pastoral application and worship use</a:t>
            </a:r>
          </a:p>
          <a:p>
            <a:pPr>
              <a:spcAft>
                <a:spcPts val="800"/>
              </a:spcAft>
              <a:defRPr sz="1500">
                <a:solidFill>
                  <a:srgbClr val="2F2219"/>
                </a:solidFill>
                <a:latin typeface="Aptos"/>
              </a:defRPr>
            </a:pPr>
            <a:r>
              <a:t>Pray for courage to cry out and follow</a:t>
            </a:r>
          </a:p>
        </p:txBody>
      </p:sp>
      <p:sp>
        <p:nvSpPr>
          <p:cNvPr id="12" name="TextBox 11"/>
          <p:cNvSpPr txBox="1"/>
          <p:nvPr/>
        </p:nvSpPr>
        <p:spPr>
          <a:xfrm>
            <a:off x="411480" y="6510528"/>
            <a:ext cx="6400800" cy="228600"/>
          </a:xfrm>
          <a:prstGeom prst="rect">
            <a:avLst/>
          </a:prstGeom>
          <a:noFill/>
        </p:spPr>
        <p:txBody>
          <a:bodyPr wrap="none">
            <a:spAutoFit/>
          </a:bodyPr>
          <a:lstStyle/>
          <a:p>
            <a:pPr>
              <a:defRPr sz="800">
                <a:solidFill>
                  <a:srgbClr val="EBDEC5"/>
                </a:solidFill>
                <a:latin typeface="Aptos"/>
              </a:defRPr>
            </a:pPr>
            <a:r>
              <a:t>Prepared for teaching and small group use - hymninfo.com</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chapel_dark.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914400" y="1005840"/>
            <a:ext cx="6583680" cy="4480560"/>
          </a:xfrm>
          <a:prstGeom prst="roundRect">
            <a:avLst/>
          </a:prstGeom>
          <a:solidFill>
            <a:srgbClr val="000000"/>
          </a:solidFill>
          <a:ln w="15240">
            <a:solidFill>
              <a:srgbClr val="D6A4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234440" y="1417320"/>
            <a:ext cx="5669280" cy="548640"/>
          </a:xfrm>
          <a:prstGeom prst="rect">
            <a:avLst/>
          </a:prstGeom>
          <a:noFill/>
        </p:spPr>
        <p:txBody>
          <a:bodyPr wrap="square" lIns="45720" rIns="45720">
            <a:spAutoFit/>
          </a:bodyPr>
          <a:lstStyle/>
          <a:p>
            <a:pPr>
              <a:defRPr sz="3200" b="1">
                <a:solidFill>
                  <a:srgbClr val="FFF6DF"/>
                </a:solidFill>
                <a:latin typeface="Georgia"/>
              </a:defRPr>
            </a:pPr>
            <a:r>
              <a:t>Closing Prayer</a:t>
            </a:r>
          </a:p>
        </p:txBody>
      </p:sp>
      <p:sp>
        <p:nvSpPr>
          <p:cNvPr id="5" name="TextBox 4"/>
          <p:cNvSpPr txBox="1"/>
          <p:nvPr/>
        </p:nvSpPr>
        <p:spPr>
          <a:xfrm>
            <a:off x="1261872" y="2240280"/>
            <a:ext cx="5577840" cy="1645920"/>
          </a:xfrm>
          <a:prstGeom prst="rect">
            <a:avLst/>
          </a:prstGeom>
          <a:noFill/>
        </p:spPr>
        <p:txBody>
          <a:bodyPr wrap="square" lIns="45720" rIns="45720">
            <a:spAutoFit/>
          </a:bodyPr>
          <a:lstStyle/>
          <a:p>
            <a:pPr>
              <a:defRPr sz="2000" b="0">
                <a:solidFill>
                  <a:srgbClr val="FFEFCB"/>
                </a:solidFill>
                <a:latin typeface="Aptos"/>
              </a:defRPr>
            </a:pPr>
            <a:r>
              <a:t>Lord Jesus, Son of David, have mercy on us. Open our eyes to your glory, steady our faith when others discourage us, and teach us to follow you on the way. Amen.</a:t>
            </a:r>
          </a:p>
        </p:txBody>
      </p:sp>
      <p:sp>
        <p:nvSpPr>
          <p:cNvPr id="6" name="TextBox 5"/>
          <p:cNvSpPr txBox="1"/>
          <p:nvPr/>
        </p:nvSpPr>
        <p:spPr>
          <a:xfrm>
            <a:off x="1234440" y="4800600"/>
            <a:ext cx="5852160" cy="502920"/>
          </a:xfrm>
          <a:prstGeom prst="rect">
            <a:avLst/>
          </a:prstGeom>
          <a:noFill/>
        </p:spPr>
        <p:txBody>
          <a:bodyPr wrap="square" lIns="45720" rIns="45720">
            <a:spAutoFit/>
          </a:bodyPr>
          <a:lstStyle/>
          <a:p>
            <a:pPr>
              <a:defRPr sz="800" b="0">
                <a:solidFill>
                  <a:srgbClr val="E6DAC2"/>
                </a:solidFill>
                <a:latin typeface="Aptos"/>
              </a:defRPr>
            </a:pPr>
            <a:r>
              <a:t>© HymnInfo.com. Free for personal, church, classroom, and small-group teaching use. Please do not sell, repost, or redistribute as downloadable files without permission.</a:t>
            </a:r>
          </a:p>
        </p:txBody>
      </p:sp>
      <p:sp>
        <p:nvSpPr>
          <p:cNvPr id="7" name="TextBox 6"/>
          <p:cNvSpPr txBox="1"/>
          <p:nvPr/>
        </p:nvSpPr>
        <p:spPr>
          <a:xfrm>
            <a:off x="411480" y="6510528"/>
            <a:ext cx="6400800" cy="228600"/>
          </a:xfrm>
          <a:prstGeom prst="rect">
            <a:avLst/>
          </a:prstGeom>
          <a:noFill/>
        </p:spPr>
        <p:txBody>
          <a:bodyPr wrap="none">
            <a:spAutoFit/>
          </a:bodyPr>
          <a:lstStyle/>
          <a:p>
            <a:pPr>
              <a:defRPr sz="800">
                <a:solidFill>
                  <a:srgbClr val="EBDEC5"/>
                </a:solidFill>
                <a:latin typeface="Aptos"/>
              </a:defRPr>
            </a:pPr>
            <a:r>
              <a:t>Prepared for teaching and small group use - hymninfo.com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Blind Bartimaeus</dc:title>
  <dc:subject>Hymn study resource</dc:subject>
  <dc:creator>HymnInfo.com</dc:creator>
  <cp:keywords>hymn study, Christian worship, church teaching, HymnInfo</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