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6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94360"/>
            <a:ext cx="6217920" cy="5166360"/>
          </a:xfrm>
          <a:prstGeom prst="rect">
            <a:avLst/>
          </a:prstGeom>
          <a:solidFill>
            <a:srgbClr val="160F0B">
              <a:alpha val="90000"/>
            </a:srgbClr>
          </a:solidFill>
          <a:ln w="12700">
            <a:solidFill>
              <a:srgbClr val="E6B15F">
                <a:alpha val="5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77240" y="914400"/>
            <a:ext cx="5577840" cy="1325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7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 Heard the Voice</a:t>
            </a:r>
            <a:endParaRPr lang="en-US" sz="3700" dirty="0"/>
          </a:p>
          <a:p>
            <a:pPr indent="0" marL="0">
              <a:buNone/>
            </a:pPr>
            <a:r>
              <a:rPr lang="en-US" sz="37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of Jesus Say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804672" y="2450592"/>
            <a:ext cx="5349240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BD9B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hymn study on Christ’s gracious invitation: rest, living water, and light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804672" y="3703320"/>
            <a:ext cx="5394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D7C5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Horatius Bonar, 1846 • commonly sung to KINGSFOLD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804672" y="4151376"/>
            <a:ext cx="5212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D7C5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Scripture: Matthew 11:28-30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1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Section 2: The Thirsty Drink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5989320" y="1234440"/>
            <a:ext cx="5440680" cy="4526280"/>
          </a:xfrm>
          <a:prstGeom prst="roundRect">
            <a:avLst>
              <a:gd name="adj" fmla="val 1616"/>
            </a:avLst>
          </a:prstGeom>
          <a:solidFill>
            <a:srgbClr val="231E18">
              <a:alpha val="90000"/>
            </a:srgbClr>
          </a:solidFill>
          <a:ln w="8890">
            <a:solidFill>
              <a:srgbClr val="B99155">
                <a:alpha val="3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291072" y="1554480"/>
            <a:ext cx="4846320" cy="3566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turns from weariness to thirst — a deeper hunger for life with God.</a:t>
            </a:r>
            <a:endParaRPr lang="en-US" sz="1800" dirty="0"/>
          </a:p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4 shows Jesus offering more than momentary relief; he gives life that springs up to eternity.</a:t>
            </a:r>
            <a:endParaRPr lang="en-US" sz="1800" dirty="0"/>
          </a:p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the gospel satisfies what ordinary wells cannot reach.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 rot="10800000">
            <a:off x="1325880" y="1828800"/>
            <a:ext cx="1280160" cy="1645920"/>
          </a:xfrm>
          <a:prstGeom prst="teardrop">
            <a:avLst/>
          </a:prstGeom>
          <a:solidFill>
            <a:srgbClr val="78B7C2">
              <a:alpha val="90000"/>
            </a:srgbClr>
          </a:solidFill>
          <a:ln w="12700">
            <a:solidFill>
              <a:srgbClr val="BDE9EE">
                <a:alpha val="8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 rot="10800000">
            <a:off x="2606040" y="2377440"/>
            <a:ext cx="1005840" cy="1325880"/>
          </a:xfrm>
          <a:prstGeom prst="teardrop">
            <a:avLst/>
          </a:prstGeom>
          <a:solidFill>
            <a:srgbClr val="A7D5DC">
              <a:alpha val="85000"/>
            </a:srgbClr>
          </a:solidFill>
          <a:ln w="12700">
            <a:solidFill>
              <a:srgbClr val="BDE9EE">
                <a:alpha val="7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429768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John 4:13-14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5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2240280"/>
            <a:ext cx="85953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Light for the Darkened Path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713232" y="3044952"/>
            <a:ext cx="804672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EADD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Jesus is not merely a guide; he is the light of the world.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5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Section 3: The Darkened Walk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713232" y="1234440"/>
            <a:ext cx="5577840" cy="4526280"/>
          </a:xfrm>
          <a:prstGeom prst="roundRect">
            <a:avLst>
              <a:gd name="adj" fmla="val 1616"/>
            </a:avLst>
          </a:prstGeom>
          <a:solidFill>
            <a:srgbClr val="231E18">
              <a:alpha val="90000"/>
            </a:srgbClr>
          </a:solidFill>
          <a:ln w="8890">
            <a:solidFill>
              <a:srgbClr val="B99155">
                <a:alpha val="3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60120" y="1554480"/>
            <a:ext cx="5074920" cy="3566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hymn’s final movement answers darkness with the person of Christ.</a:t>
            </a:r>
            <a:endParaRPr lang="en-US" sz="1800" dirty="0"/>
          </a:p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believer looks to Jesus and then walks in the light he gives.</a:t>
            </a:r>
            <a:endParaRPr lang="en-US" sz="1800" dirty="0"/>
          </a:p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Christian hope becomes a daily path of trust and obedience.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8046720" y="2011680"/>
            <a:ext cx="1371600" cy="1371600"/>
          </a:xfrm>
          <a:prstGeom prst="sun">
            <a:avLst/>
          </a:prstGeom>
          <a:solidFill>
            <a:srgbClr val="FFD37A">
              <a:alpha val="95000"/>
            </a:srgbClr>
          </a:solidFill>
          <a:ln w="12700">
            <a:solidFill>
              <a:srgbClr val="FFD37A">
                <a:alpha val="7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086600" y="384048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John 8:12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6903720" y="4352544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Walk in the light of life.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2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Theological Themes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731520" y="1234440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D69B43">
                <a:alpha val="75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77824" y="1399032"/>
            <a:ext cx="530352" cy="530352"/>
          </a:xfrm>
          <a:prstGeom prst="ellipse">
            <a:avLst/>
          </a:prstGeom>
          <a:solidFill>
            <a:srgbClr val="D69B43">
              <a:alpha val="96000"/>
            </a:srgbClr>
          </a:solidFill>
          <a:ln w="12700">
            <a:solidFill>
              <a:srgbClr val="D69B43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77824" y="148132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536192" y="1380744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Grace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536192" y="1737360"/>
            <a:ext cx="24688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calls before the sinner can heal himself.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4389120" y="1234440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A77F49">
                <a:alpha val="75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35424" y="1399032"/>
            <a:ext cx="530352" cy="530352"/>
          </a:xfrm>
          <a:prstGeom prst="ellipse">
            <a:avLst/>
          </a:prstGeom>
          <a:solidFill>
            <a:srgbClr val="A77F49">
              <a:alpha val="96000"/>
            </a:srgbClr>
          </a:solidFill>
          <a:ln w="12700">
            <a:solidFill>
              <a:srgbClr val="A77F49">
                <a:alpha val="8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35424" y="148132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5193792" y="1380744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Faith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193792" y="1737360"/>
            <a:ext cx="24688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proper answer is to come, drink, and look to Jesus.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8046720" y="1234440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7F8A68">
                <a:alpha val="75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193024" y="1399032"/>
            <a:ext cx="530352" cy="530352"/>
          </a:xfrm>
          <a:prstGeom prst="ellipse">
            <a:avLst/>
          </a:prstGeom>
          <a:solidFill>
            <a:srgbClr val="7F8A68">
              <a:alpha val="96000"/>
            </a:srgbClr>
          </a:solidFill>
          <a:ln w="12700">
            <a:solidFill>
              <a:srgbClr val="7F8A68">
                <a:alpha val="8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193024" y="148132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8851392" y="1380744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Conversion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8851392" y="1737360"/>
            <a:ext cx="24688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speaks as testimony: need met by Christ.</a:t>
            </a:r>
            <a:endParaRPr lang="en-US" sz="1280" dirty="0"/>
          </a:p>
        </p:txBody>
      </p:sp>
      <p:sp>
        <p:nvSpPr>
          <p:cNvPr id="19" name="Shape 16"/>
          <p:cNvSpPr/>
          <p:nvPr/>
        </p:nvSpPr>
        <p:spPr>
          <a:xfrm>
            <a:off x="731520" y="3063240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D69B43">
                <a:alpha val="75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77824" y="3227832"/>
            <a:ext cx="530352" cy="530352"/>
          </a:xfrm>
          <a:prstGeom prst="ellipse">
            <a:avLst/>
          </a:prstGeom>
          <a:solidFill>
            <a:srgbClr val="D69B43">
              <a:alpha val="96000"/>
            </a:srgbClr>
          </a:solidFill>
          <a:ln w="12700">
            <a:solidFill>
              <a:srgbClr val="D69B43">
                <a:alpha val="80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77824" y="331012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1536192" y="3209544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1536192" y="3566160"/>
            <a:ext cx="24688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Savior gives rest for burdened souls.</a:t>
            </a:r>
            <a:endParaRPr lang="en-US" sz="1280" dirty="0"/>
          </a:p>
        </p:txBody>
      </p:sp>
      <p:sp>
        <p:nvSpPr>
          <p:cNvPr id="24" name="Shape 21"/>
          <p:cNvSpPr/>
          <p:nvPr/>
        </p:nvSpPr>
        <p:spPr>
          <a:xfrm>
            <a:off x="4389120" y="3063240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5F8C95">
                <a:alpha val="75000"/>
              </a:srgbClr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4535424" y="3227832"/>
            <a:ext cx="530352" cy="530352"/>
          </a:xfrm>
          <a:prstGeom prst="ellipse">
            <a:avLst/>
          </a:prstGeom>
          <a:solidFill>
            <a:srgbClr val="5F8C95">
              <a:alpha val="96000"/>
            </a:srgbClr>
          </a:solidFill>
          <a:ln w="12700">
            <a:solidFill>
              <a:srgbClr val="5F8C95">
                <a:alpha val="8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535424" y="331012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</a:t>
            </a:r>
            <a:endParaRPr lang="en-US" sz="1800" dirty="0"/>
          </a:p>
        </p:txBody>
      </p:sp>
      <p:sp>
        <p:nvSpPr>
          <p:cNvPr id="27" name="Text 24"/>
          <p:cNvSpPr/>
          <p:nvPr/>
        </p:nvSpPr>
        <p:spPr>
          <a:xfrm>
            <a:off x="5193792" y="3209544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Renewal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193792" y="3566160"/>
            <a:ext cx="24688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Living water revives what human effort cannot satisfy.</a:t>
            </a:r>
            <a:endParaRPr lang="en-US" sz="1280" dirty="0"/>
          </a:p>
        </p:txBody>
      </p:sp>
      <p:sp>
        <p:nvSpPr>
          <p:cNvPr id="29" name="Shape 26"/>
          <p:cNvSpPr/>
          <p:nvPr/>
        </p:nvSpPr>
        <p:spPr>
          <a:xfrm>
            <a:off x="8046720" y="3063240"/>
            <a:ext cx="3429000" cy="1371600"/>
          </a:xfrm>
          <a:prstGeom prst="roundRect">
            <a:avLst>
              <a:gd name="adj" fmla="val 6000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B98A3E">
                <a:alpha val="75000"/>
              </a:srgbClr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8193024" y="3227832"/>
            <a:ext cx="530352" cy="530352"/>
          </a:xfrm>
          <a:prstGeom prst="ellipse">
            <a:avLst/>
          </a:prstGeom>
          <a:solidFill>
            <a:srgbClr val="B98A3E">
              <a:alpha val="96000"/>
            </a:srgbClr>
          </a:solidFill>
          <a:ln w="12700">
            <a:solidFill>
              <a:srgbClr val="B98A3E">
                <a:alpha val="80000"/>
              </a:srgbClr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193024" y="331012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</a:t>
            </a:r>
            <a:endParaRPr lang="en-US" sz="1800" dirty="0"/>
          </a:p>
        </p:txBody>
      </p:sp>
      <p:sp>
        <p:nvSpPr>
          <p:cNvPr id="32" name="Text 29"/>
          <p:cNvSpPr/>
          <p:nvPr/>
        </p:nvSpPr>
        <p:spPr>
          <a:xfrm>
            <a:off x="8851392" y="3209544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Guidance</a:t>
            </a:r>
            <a:endParaRPr lang="en-US" sz="1500" dirty="0"/>
          </a:p>
        </p:txBody>
      </p:sp>
      <p:sp>
        <p:nvSpPr>
          <p:cNvPr id="33" name="Text 30"/>
          <p:cNvSpPr/>
          <p:nvPr/>
        </p:nvSpPr>
        <p:spPr>
          <a:xfrm>
            <a:off x="8851392" y="3566160"/>
            <a:ext cx="24688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Christ’s light becomes the believer’s path.</a:t>
            </a:r>
            <a:endParaRPr lang="en-US" sz="1280" dirty="0"/>
          </a:p>
        </p:txBody>
      </p:sp>
      <p:sp>
        <p:nvSpPr>
          <p:cNvPr id="34" name="Text 31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3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Literary and Musical Observations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777240" y="1234440"/>
            <a:ext cx="5029200" cy="4572000"/>
          </a:xfrm>
          <a:prstGeom prst="roundRect">
            <a:avLst>
              <a:gd name="adj" fmla="val 1600"/>
            </a:avLst>
          </a:prstGeom>
          <a:solidFill>
            <a:srgbClr val="231E18">
              <a:alpha val="92000"/>
            </a:srgbClr>
          </a:solidFill>
          <a:ln w="8890">
            <a:solidFill>
              <a:srgbClr val="B99155">
                <a:alpha val="35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382512" y="1234440"/>
            <a:ext cx="5029200" cy="4572000"/>
          </a:xfrm>
          <a:prstGeom prst="roundRect">
            <a:avLst>
              <a:gd name="adj" fmla="val 1600"/>
            </a:avLst>
          </a:prstGeom>
          <a:solidFill>
            <a:srgbClr val="231E18">
              <a:alpha val="92000"/>
            </a:srgbClr>
          </a:solidFill>
          <a:ln w="8890">
            <a:solidFill>
              <a:srgbClr val="B99155">
                <a:alpha val="3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51560" y="1527048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Movement of Thought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1051560" y="2057400"/>
            <a:ext cx="4389120" cy="23774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Jesus speaks</a:t>
            </a:r>
            <a:endParaRPr lang="en-US" sz="1700" dirty="0"/>
          </a:p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soul answers</a:t>
            </a:r>
            <a:endParaRPr lang="en-US" sz="1700" dirty="0"/>
          </a:p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Grace gives a new condition</a:t>
            </a:r>
            <a:endParaRPr lang="en-US" sz="1700" dirty="0"/>
          </a:p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testimony becomes worship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656832" y="1527048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Music and Congregation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6656832" y="2057400"/>
            <a:ext cx="4389120" cy="23774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KINGSFOLD gives the hymn a reflective, folk-like strength.</a:t>
            </a:r>
            <a:endParaRPr lang="en-US" sz="1700" dirty="0"/>
          </a:p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gentle melody supports quiet invitation more than display.</a:t>
            </a:r>
            <a:endParaRPr lang="en-US" sz="1700" dirty="0"/>
          </a:p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sung with a tempo that allows the words to breathe.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097280" y="5138928"/>
            <a:ext cx="4251960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1097280" y="5230368"/>
            <a:ext cx="4251960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97280" y="5321808"/>
            <a:ext cx="4251960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1097280" y="5413248"/>
            <a:ext cx="4251960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097280" y="5504688"/>
            <a:ext cx="4251960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720840" y="5138928"/>
            <a:ext cx="4251960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720840" y="5230368"/>
            <a:ext cx="4251960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720840" y="5321808"/>
            <a:ext cx="4251960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720840" y="5413248"/>
            <a:ext cx="4251960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720840" y="5504688"/>
            <a:ext cx="4251960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2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Pastoral and Worship Use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868680" y="1325880"/>
            <a:ext cx="6035040" cy="41148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Invitation or response after the sermon</a:t>
            </a:r>
            <a:endParaRPr lang="en-US" sz="1800" dirty="0"/>
          </a:p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Services focused on renewal, assurance, or discipleship</a:t>
            </a:r>
            <a:endParaRPr lang="en-US" sz="1800" dirty="0"/>
          </a:p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Quiet moments of prayer, confession, or pastoral care</a:t>
            </a:r>
            <a:endParaRPr lang="en-US" sz="1800" dirty="0"/>
          </a:p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Choir meditation with congregational refrain-style participation</a:t>
            </a:r>
            <a:endParaRPr lang="en-US" sz="1800" dirty="0"/>
          </a:p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settings where Scripture and testimony are held together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7452360" y="2011680"/>
            <a:ext cx="566928" cy="566928"/>
          </a:xfrm>
          <a:prstGeom prst="ellipse">
            <a:avLst/>
          </a:prstGeom>
          <a:solidFill>
            <a:srgbClr val="D69B43"/>
          </a:solidFill>
          <a:ln w="12700">
            <a:solidFill>
              <a:srgbClr val="D69B43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452360" y="2788920"/>
            <a:ext cx="566928" cy="566928"/>
          </a:xfrm>
          <a:prstGeom prst="ellipse">
            <a:avLst/>
          </a:prstGeom>
          <a:solidFill>
            <a:srgbClr val="A77F49"/>
          </a:solidFill>
          <a:ln w="12700">
            <a:solidFill>
              <a:srgbClr val="A77F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452360" y="3566160"/>
            <a:ext cx="566928" cy="566928"/>
          </a:xfrm>
          <a:prstGeom prst="ellipse">
            <a:avLst/>
          </a:prstGeom>
          <a:solidFill>
            <a:srgbClr val="7F8A68"/>
          </a:solidFill>
          <a:ln w="12700">
            <a:solidFill>
              <a:srgbClr val="7F8A6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183880" y="1993392"/>
            <a:ext cx="2423160" cy="2148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Invitation</a:t>
            </a:r>
            <a:endParaRPr lang="en-US" sz="2100" dirty="0"/>
          </a:p>
          <a:p>
            <a:pPr indent="0" marL="0">
              <a:buNone/>
            </a:pPr>
            <a:r>
              <a:rPr lang="en-US" sz="21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Prayer</a:t>
            </a:r>
            <a:endParaRPr lang="en-US" sz="2100" dirty="0"/>
          </a:p>
          <a:p>
            <a:pPr indent="0" marL="0">
              <a:buNone/>
            </a:pPr>
            <a:r>
              <a:rPr lang="en-US" sz="21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Response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4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Questions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749808" y="1170432"/>
            <a:ext cx="10771632" cy="4846320"/>
          </a:xfrm>
          <a:prstGeom prst="roundRect">
            <a:avLst>
              <a:gd name="adj" fmla="val 1509"/>
            </a:avLst>
          </a:prstGeom>
          <a:solidFill>
            <a:srgbClr val="231E18">
              <a:alpha val="92000"/>
            </a:srgbClr>
          </a:solidFill>
          <a:ln w="8890">
            <a:solidFill>
              <a:srgbClr val="B99155">
                <a:alpha val="3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97280" y="1508760"/>
            <a:ext cx="10058400" cy="41605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9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it mean to hear the voice of Jesus through Scripture today?</a:t>
            </a:r>
            <a:endParaRPr lang="en-US" sz="1900" dirty="0"/>
          </a:p>
          <a:p>
            <a:r>
              <a:rPr lang="en-US" sz="19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does Jesus’ promise of rest matter for people who feel spiritually tired?</a:t>
            </a:r>
            <a:endParaRPr lang="en-US" sz="1900" dirty="0"/>
          </a:p>
          <a:p>
            <a:r>
              <a:rPr lang="en-US" sz="19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living water describe grace better than self-improvement?</a:t>
            </a:r>
            <a:endParaRPr lang="en-US" sz="1900" dirty="0"/>
          </a:p>
          <a:p>
            <a:r>
              <a:rPr lang="en-US" sz="19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darkness does Christ’s light expose and heal?</a:t>
            </a:r>
            <a:endParaRPr lang="en-US" sz="1900" dirty="0"/>
          </a:p>
          <a:p>
            <a:r>
              <a:rPr lang="en-US" sz="19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the church sing this hymn as both witness and invitation?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1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Suggested Lesson Flow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868680" y="1920240"/>
            <a:ext cx="1051560" cy="1051560"/>
          </a:xfrm>
          <a:prstGeom prst="ellipse">
            <a:avLst/>
          </a:prstGeom>
          <a:solidFill>
            <a:srgbClr val="D69B43"/>
          </a:solidFill>
          <a:ln w="1270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2221992"/>
            <a:ext cx="1051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40080" y="3154680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Read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84632" y="3584448"/>
            <a:ext cx="182880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Matthew 11:28-30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1929384" y="2450592"/>
            <a:ext cx="841248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788920" y="1920240"/>
            <a:ext cx="1051560" cy="1051560"/>
          </a:xfrm>
          <a:prstGeom prst="ellipse">
            <a:avLst/>
          </a:prstGeom>
          <a:solidFill>
            <a:srgbClr val="A77F49"/>
          </a:solidFill>
          <a:ln w="1270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788920" y="2221992"/>
            <a:ext cx="1051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2560320" y="3154680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Hear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2404872" y="3584448"/>
            <a:ext cx="182880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Sing or listen reflectively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3849624" y="2450592"/>
            <a:ext cx="841248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709160" y="1920240"/>
            <a:ext cx="1051560" cy="1051560"/>
          </a:xfrm>
          <a:prstGeom prst="ellipse">
            <a:avLst/>
          </a:prstGeom>
          <a:solidFill>
            <a:srgbClr val="D69B43"/>
          </a:solidFill>
          <a:ln w="1270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2221992"/>
            <a:ext cx="1051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4480560" y="3154680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Study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4325112" y="3584448"/>
            <a:ext cx="182880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 • Water • Light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769864" y="2450592"/>
            <a:ext cx="841248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629400" y="1920240"/>
            <a:ext cx="1051560" cy="1051560"/>
          </a:xfrm>
          <a:prstGeom prst="ellipse">
            <a:avLst/>
          </a:prstGeom>
          <a:solidFill>
            <a:srgbClr val="A77F49"/>
          </a:solidFill>
          <a:ln w="1270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629400" y="2221992"/>
            <a:ext cx="1051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6400800" y="3154680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Apply</a:t>
            </a:r>
            <a:endParaRPr lang="en-US" sz="1700" dirty="0"/>
          </a:p>
        </p:txBody>
      </p:sp>
      <p:sp>
        <p:nvSpPr>
          <p:cNvPr id="22" name="Text 19"/>
          <p:cNvSpPr/>
          <p:nvPr/>
        </p:nvSpPr>
        <p:spPr>
          <a:xfrm>
            <a:off x="6245352" y="3584448"/>
            <a:ext cx="182880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response of faith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7690104" y="2450592"/>
            <a:ext cx="841248" cy="0"/>
          </a:xfrm>
          <a:prstGeom prst="line">
            <a:avLst/>
          </a:prstGeom>
          <a:noFill/>
          <a:ln w="13970">
            <a:solidFill>
              <a:srgbClr val="D69B43">
                <a:alpha val="85000"/>
              </a:srgbClr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8549640" y="1920240"/>
            <a:ext cx="1051560" cy="1051560"/>
          </a:xfrm>
          <a:prstGeom prst="ellipse">
            <a:avLst/>
          </a:prstGeom>
          <a:solidFill>
            <a:srgbClr val="D69B43"/>
          </a:solidFill>
          <a:ln w="1270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549640" y="2221992"/>
            <a:ext cx="1051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2000" dirty="0"/>
          </a:p>
        </p:txBody>
      </p:sp>
      <p:sp>
        <p:nvSpPr>
          <p:cNvPr id="26" name="Text 23"/>
          <p:cNvSpPr/>
          <p:nvPr/>
        </p:nvSpPr>
        <p:spPr>
          <a:xfrm>
            <a:off x="8321040" y="3154680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Pray</a:t>
            </a:r>
            <a:endParaRPr lang="en-US" sz="1700" dirty="0"/>
          </a:p>
        </p:txBody>
      </p:sp>
      <p:sp>
        <p:nvSpPr>
          <p:cNvPr id="27" name="Text 24"/>
          <p:cNvSpPr/>
          <p:nvPr/>
        </p:nvSpPr>
        <p:spPr>
          <a:xfrm>
            <a:off x="8165592" y="3584448"/>
            <a:ext cx="182880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with surrender</a:t>
            </a:r>
            <a:endParaRPr lang="en-US" sz="1250" dirty="0"/>
          </a:p>
        </p:txBody>
      </p:sp>
      <p:sp>
        <p:nvSpPr>
          <p:cNvPr id="28" name="Text 25"/>
          <p:cNvSpPr/>
          <p:nvPr/>
        </p:nvSpPr>
        <p:spPr>
          <a:xfrm>
            <a:off x="1078992" y="4892040"/>
            <a:ext cx="10058400" cy="7132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FFF4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 minutes: Scripture, one hymn section, discussion.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FF4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60 minutes: Scripture, all three movements, musical observation, prayerful response.</a:t>
            </a:r>
            <a:endParaRPr lang="en-US" sz="1700" dirty="0"/>
          </a:p>
        </p:txBody>
      </p:sp>
      <p:sp>
        <p:nvSpPr>
          <p:cNvPr id="29" name="Text 26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3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685800"/>
            <a:ext cx="96012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Summary and Prayer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822960" y="1508760"/>
            <a:ext cx="10424160" cy="9144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Christ speaks to weary, thirsty, and darkened people. The faithful response is simple and life-changing: come to him, receive from him, and walk with him.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1325880" y="2834640"/>
            <a:ext cx="9555480" cy="1828800"/>
          </a:xfrm>
          <a:prstGeom prst="roundRect">
            <a:avLst>
              <a:gd name="adj" fmla="val 4000"/>
            </a:avLst>
          </a:prstGeom>
          <a:solidFill>
            <a:srgbClr val="231E18">
              <a:alpha val="90000"/>
            </a:srgbClr>
          </a:solidFill>
          <a:ln w="8890">
            <a:solidFill>
              <a:srgbClr val="B99155">
                <a:alpha val="3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691640" y="3200400"/>
            <a:ext cx="8823960" cy="777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100" i="1" dirty="0">
                <a:solidFill>
                  <a:srgbClr val="F7E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Lord Jesus, call us again by your Word. Give rest to the weary, living water to the thirsty, and light to those who walk in darkness. Amen.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1143000" y="5833872"/>
            <a:ext cx="99212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D3C5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2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Aim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85800" y="1024128"/>
            <a:ext cx="676656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DD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Lead learners to hear Christ’s invitation and answer it in faith.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731520" y="1828800"/>
            <a:ext cx="3383280" cy="1920240"/>
          </a:xfrm>
          <a:prstGeom prst="roundRect">
            <a:avLst>
              <a:gd name="adj" fmla="val 4286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D69B43">
                <a:alpha val="75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77824" y="1993392"/>
            <a:ext cx="530352" cy="530352"/>
          </a:xfrm>
          <a:prstGeom prst="ellipse">
            <a:avLst/>
          </a:prstGeom>
          <a:solidFill>
            <a:srgbClr val="D69B43">
              <a:alpha val="96000"/>
            </a:srgbClr>
          </a:solidFill>
          <a:ln w="12700">
            <a:solidFill>
              <a:srgbClr val="D69B43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77824" y="207568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536192" y="19751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Understand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536192" y="2331720"/>
            <a:ext cx="242316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Bonar’s hymn gathers three biblical promises of Jesus: rest, living water, and light.</a:t>
            </a:r>
            <a:endParaRPr lang="en-US" sz="1280" dirty="0"/>
          </a:p>
        </p:txBody>
      </p:sp>
      <p:sp>
        <p:nvSpPr>
          <p:cNvPr id="10" name="Shape 7"/>
          <p:cNvSpPr/>
          <p:nvPr/>
        </p:nvSpPr>
        <p:spPr>
          <a:xfrm>
            <a:off x="4434840" y="1828800"/>
            <a:ext cx="3383280" cy="1920240"/>
          </a:xfrm>
          <a:prstGeom prst="roundRect">
            <a:avLst>
              <a:gd name="adj" fmla="val 4286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A77F49">
                <a:alpha val="75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81144" y="1993392"/>
            <a:ext cx="530352" cy="530352"/>
          </a:xfrm>
          <a:prstGeom prst="ellipse">
            <a:avLst/>
          </a:prstGeom>
          <a:solidFill>
            <a:srgbClr val="A77F49">
              <a:alpha val="96000"/>
            </a:srgbClr>
          </a:solidFill>
          <a:ln w="12700">
            <a:solidFill>
              <a:srgbClr val="A77F49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81144" y="207568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5239512" y="19751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Feel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5239512" y="2331720"/>
            <a:ext cx="242316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the hymn’s pastoral warmth speak to weariness, thirst, and spiritual darkness.</a:t>
            </a:r>
            <a:endParaRPr lang="en-US" sz="1280" dirty="0"/>
          </a:p>
        </p:txBody>
      </p:sp>
      <p:sp>
        <p:nvSpPr>
          <p:cNvPr id="15" name="Shape 12"/>
          <p:cNvSpPr/>
          <p:nvPr/>
        </p:nvSpPr>
        <p:spPr>
          <a:xfrm>
            <a:off x="8138160" y="1828800"/>
            <a:ext cx="3383280" cy="1920240"/>
          </a:xfrm>
          <a:prstGeom prst="roundRect">
            <a:avLst>
              <a:gd name="adj" fmla="val 4286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6D8759">
                <a:alpha val="7500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284464" y="1993392"/>
            <a:ext cx="530352" cy="530352"/>
          </a:xfrm>
          <a:prstGeom prst="ellipse">
            <a:avLst/>
          </a:prstGeom>
          <a:solidFill>
            <a:srgbClr val="6D8759">
              <a:alpha val="96000"/>
            </a:srgbClr>
          </a:solidFill>
          <a:ln w="12700">
            <a:solidFill>
              <a:srgbClr val="6D8759">
                <a:alpha val="8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84464" y="207568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8942832" y="19751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Practice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8942832" y="2331720"/>
            <a:ext cx="242316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to Christ’s voice through prayer, trust, and daily walking in his light.</a:t>
            </a:r>
            <a:endParaRPr lang="en-US" sz="1280" dirty="0"/>
          </a:p>
        </p:txBody>
      </p:sp>
      <p:sp>
        <p:nvSpPr>
          <p:cNvPr id="20" name="Text 17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3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Identity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731520" y="1234440"/>
            <a:ext cx="5257800" cy="4526280"/>
          </a:xfrm>
          <a:prstGeom prst="roundRect">
            <a:avLst>
              <a:gd name="adj" fmla="val 1616"/>
            </a:avLst>
          </a:prstGeom>
          <a:solidFill>
            <a:srgbClr val="231E18">
              <a:alpha val="92000"/>
            </a:srgbClr>
          </a:solidFill>
          <a:ln w="8890">
            <a:solidFill>
              <a:srgbClr val="B99155">
                <a:alpha val="35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355080" y="1234440"/>
            <a:ext cx="5120640" cy="4526280"/>
          </a:xfrm>
          <a:prstGeom prst="roundRect">
            <a:avLst>
              <a:gd name="adj" fmla="val 1616"/>
            </a:avLst>
          </a:prstGeom>
          <a:solidFill>
            <a:srgbClr val="231E18">
              <a:alpha val="92000"/>
            </a:srgbClr>
          </a:solidFill>
          <a:ln w="8890">
            <a:solidFill>
              <a:srgbClr val="B99155">
                <a:alpha val="3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05840" y="1600200"/>
            <a:ext cx="4663440" cy="35204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Title: I Heard the Voice of Jesus Say</a:t>
            </a:r>
            <a:endParaRPr lang="en-US" sz="1700" dirty="0"/>
          </a:p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I heard the voice of Jesus say</a:t>
            </a:r>
            <a:endParaRPr lang="en-US" sz="1700" dirty="0"/>
          </a:p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Writer: Horatius Bonar</a:t>
            </a:r>
            <a:endParaRPr lang="en-US" sz="1700" dirty="0"/>
          </a:p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Year: 1846</a:t>
            </a:r>
            <a:endParaRPr lang="en-US" sz="1700" dirty="0"/>
          </a:p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 commonly used: KINGSFOLD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629400" y="1600200"/>
            <a:ext cx="4480560" cy="35204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Form: a personal testimony shaped by the words of Jesus</a:t>
            </a:r>
            <a:endParaRPr lang="en-US" sz="1700" dirty="0"/>
          </a:p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 images: rest, water, and light</a:t>
            </a:r>
            <a:endParaRPr lang="en-US" sz="1700" dirty="0"/>
          </a:p>
          <a:p>
            <a:r>
              <a:rPr lang="en-US" sz="17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Pastoral tone: gentle invitation and faithful response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3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Background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658368" y="1143000"/>
            <a:ext cx="4892040" cy="5074920"/>
          </a:xfrm>
          <a:prstGeom prst="rect">
            <a:avLst/>
          </a:prstGeom>
          <a:solidFill>
            <a:srgbClr val="F4E6C9">
              <a:alpha val="97000"/>
            </a:srgbClr>
          </a:solidFill>
          <a:ln w="12700">
            <a:solidFill>
              <a:srgbClr val="C89B59">
                <a:alpha val="6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60120" y="14173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Horatius Bonar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60120" y="1984248"/>
            <a:ext cx="4297680" cy="1325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E38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Scottish Presbyterian minister, theologian, and hymn writer. Bonar’s hymns often serve the same pastoral work as his preaching: making Christ’s promise plain and personal.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60120" y="3657600"/>
            <a:ext cx="429768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E38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Published in 1846, the hymn reflects a nineteenth-century evangelical concern for direct gospel invitation and heartfelt response.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675120" y="1463040"/>
            <a:ext cx="3291840" cy="3291840"/>
          </a:xfrm>
          <a:prstGeom prst="arc">
            <a:avLst/>
          </a:prstGeom>
          <a:noFill/>
          <a:ln w="38100">
            <a:solidFill>
              <a:srgbClr val="D69B43">
                <a:alpha val="9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309360" y="480060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hymn shaped like testimony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6720840" y="5321808"/>
            <a:ext cx="38404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speaks.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soul comes.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Grace changes the way forward.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4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Hymn Matters Today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822960" y="1417320"/>
            <a:ext cx="5669280" cy="42062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9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gives weary people words for coming to Christ honestly.</a:t>
            </a:r>
            <a:endParaRPr lang="en-US" sz="1900" dirty="0"/>
          </a:p>
          <a:p>
            <a:r>
              <a:rPr lang="en-US" sz="19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teaches the gospel as gift before it teaches discipleship as response.</a:t>
            </a:r>
            <a:endParaRPr lang="en-US" sz="1900" dirty="0"/>
          </a:p>
          <a:p>
            <a:r>
              <a:rPr lang="en-US" sz="19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helps a congregation sing both invitation and testimony.</a:t>
            </a:r>
            <a:endParaRPr lang="en-US" sz="1900" dirty="0"/>
          </a:p>
          <a:p>
            <a:r>
              <a:rPr lang="en-US" sz="19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turns three familiar biblical images into a simple path of faith.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7315200" y="1920240"/>
            <a:ext cx="914400" cy="777240"/>
          </a:xfrm>
          <a:prstGeom prst="chevron">
            <a:avLst/>
          </a:prstGeom>
          <a:solidFill>
            <a:srgbClr val="D69B43"/>
          </a:solidFill>
          <a:ln w="12700">
            <a:solidFill>
              <a:srgbClr val="D69B43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321040" y="1920240"/>
            <a:ext cx="914400" cy="777240"/>
          </a:xfrm>
          <a:prstGeom prst="chevron">
            <a:avLst/>
          </a:prstGeom>
          <a:solidFill>
            <a:srgbClr val="B37D3D"/>
          </a:solidFill>
          <a:ln w="12700">
            <a:solidFill>
              <a:srgbClr val="B37D3D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326880" y="1920240"/>
            <a:ext cx="914400" cy="777240"/>
          </a:xfrm>
          <a:prstGeom prst="chevron">
            <a:avLst/>
          </a:prstGeom>
          <a:solidFill>
            <a:srgbClr val="7F8A68"/>
          </a:solidFill>
          <a:ln w="12700">
            <a:solidFill>
              <a:srgbClr val="7F8A6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0" y="3017520"/>
            <a:ext cx="29260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Hear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Come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Walk</a:t>
            </a:r>
            <a:endParaRPr lang="en-US" sz="2500" dirty="0"/>
          </a:p>
        </p:txBody>
      </p:sp>
      <p:sp>
        <p:nvSpPr>
          <p:cNvPr id="9" name="Text 6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1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Biblical Foundation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731520" y="1417320"/>
            <a:ext cx="3520440" cy="1600200"/>
          </a:xfrm>
          <a:prstGeom prst="roundRect">
            <a:avLst>
              <a:gd name="adj" fmla="val 5143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D69B43">
                <a:alpha val="75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77824" y="1581912"/>
            <a:ext cx="530352" cy="530352"/>
          </a:xfrm>
          <a:prstGeom prst="ellipse">
            <a:avLst/>
          </a:prstGeom>
          <a:solidFill>
            <a:srgbClr val="D69B43">
              <a:alpha val="96000"/>
            </a:srgbClr>
          </a:solidFill>
          <a:ln w="12700">
            <a:solidFill>
              <a:srgbClr val="D69B43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77824" y="166420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536192" y="156362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536192" y="1920240"/>
            <a:ext cx="25603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Matthew 11:28-30 — Jesus calls the weary to himself and gives rest for the soul.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4370832" y="1417320"/>
            <a:ext cx="3520440" cy="1600200"/>
          </a:xfrm>
          <a:prstGeom prst="roundRect">
            <a:avLst>
              <a:gd name="adj" fmla="val 5143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5F8C95">
                <a:alpha val="75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17136" y="1581912"/>
            <a:ext cx="530352" cy="530352"/>
          </a:xfrm>
          <a:prstGeom prst="ellipse">
            <a:avLst/>
          </a:prstGeom>
          <a:solidFill>
            <a:srgbClr val="5F8C95">
              <a:alpha val="96000"/>
            </a:srgbClr>
          </a:solidFill>
          <a:ln w="12700">
            <a:solidFill>
              <a:srgbClr val="5F8C95">
                <a:alpha val="8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17136" y="166420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5175504" y="156362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Living Water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175504" y="1920240"/>
            <a:ext cx="25603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4:13-14 and Isaiah 55:1-3 — Christ gives life that satisfies deepest thirst.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8001000" y="1417320"/>
            <a:ext cx="3520440" cy="1600200"/>
          </a:xfrm>
          <a:prstGeom prst="roundRect">
            <a:avLst>
              <a:gd name="adj" fmla="val 5143"/>
            </a:avLst>
          </a:prstGeom>
          <a:solidFill>
            <a:srgbClr val="FFF8E8">
              <a:alpha val="92000"/>
            </a:srgbClr>
          </a:solidFill>
          <a:ln w="12700">
            <a:solidFill>
              <a:srgbClr val="B98A3E">
                <a:alpha val="75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147304" y="1581912"/>
            <a:ext cx="530352" cy="530352"/>
          </a:xfrm>
          <a:prstGeom prst="ellipse">
            <a:avLst/>
          </a:prstGeom>
          <a:solidFill>
            <a:srgbClr val="B98A3E">
              <a:alpha val="96000"/>
            </a:srgbClr>
          </a:solidFill>
          <a:ln w="12700">
            <a:solidFill>
              <a:srgbClr val="B98A3E">
                <a:alpha val="8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147304" y="1664208"/>
            <a:ext cx="5303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8805672" y="156362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2C2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Light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8805672" y="1920240"/>
            <a:ext cx="25603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4A433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8:12 — the one who follows Jesus has the light of life.</a:t>
            </a:r>
            <a:endParaRPr lang="en-US" sz="1280" dirty="0"/>
          </a:p>
        </p:txBody>
      </p:sp>
      <p:sp>
        <p:nvSpPr>
          <p:cNvPr id="19" name="Text 16"/>
          <p:cNvSpPr/>
          <p:nvPr/>
        </p:nvSpPr>
        <p:spPr>
          <a:xfrm>
            <a:off x="1051560" y="3977640"/>
            <a:ext cx="1005840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Revelation 22:17 gathers the invitation: the thirsty are called to come and receive freely.</a:t>
            </a:r>
            <a:endParaRPr lang="en-US" sz="2300" dirty="0"/>
          </a:p>
        </p:txBody>
      </p:sp>
      <p:sp>
        <p:nvSpPr>
          <p:cNvPr id="20" name="Text 17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4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2240280"/>
            <a:ext cx="76809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Rest for the Weary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713232" y="3044952"/>
            <a:ext cx="749808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EADD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“Come to me, all you who labor and are heavily burdened...”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4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02920"/>
            <a:ext cx="10698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Section 1: The Weary Come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713232" y="1234440"/>
            <a:ext cx="5577840" cy="4526280"/>
          </a:xfrm>
          <a:prstGeom prst="roundRect">
            <a:avLst>
              <a:gd name="adj" fmla="val 1616"/>
            </a:avLst>
          </a:prstGeom>
          <a:solidFill>
            <a:srgbClr val="231E18">
              <a:alpha val="90000"/>
            </a:srgbClr>
          </a:solidFill>
          <a:ln w="8890">
            <a:solidFill>
              <a:srgbClr val="B99155">
                <a:alpha val="3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60120" y="1554480"/>
            <a:ext cx="5074920" cy="3566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begins with a burdened person hearing the merciful call of Jesus.</a:t>
            </a:r>
            <a:endParaRPr lang="en-US" sz="1800" dirty="0"/>
          </a:p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 is not portrayed as escape from discipleship, but as life yoked to the gentle Savior.</a:t>
            </a:r>
            <a:endParaRPr lang="en-US" sz="1800" dirty="0"/>
          </a:p>
          <a:p>
            <a:r>
              <a:rPr lang="en-US" sz="1800" dirty="0">
                <a:solidFill>
                  <a:srgbClr val="F7F1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Christ receives the weary before they have made themselves whole.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7360920" y="19202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4D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Matthew 11:28-30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7726680" y="2514600"/>
            <a:ext cx="2743200" cy="0"/>
          </a:xfrm>
          <a:prstGeom prst="line">
            <a:avLst/>
          </a:prstGeom>
          <a:noFill/>
          <a:ln w="25400">
            <a:solidFill>
              <a:srgbClr val="D69B4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60920" y="2880360"/>
            <a:ext cx="3474720" cy="11430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200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Come to Christ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 the whole weight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dirty="0">
                <a:solidFill>
                  <a:srgbClr val="F0DE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 the soul.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iheard_assets/bg1_dim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2240280"/>
            <a:ext cx="85953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7F1E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Living Water for the Thirsty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713232" y="3044952"/>
            <a:ext cx="804672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EADD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gives life that becomes a well within the believer.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411480" y="6510528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E4D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Heard the Voice of Jesus Say Teaching Guide</dc:title>
  <dc:subject>Hymn study resource</dc:subject>
  <dc:creator>HymnInfo.com</dc:creator>
  <cp:lastModifiedBy>HymnInfo.com</cp:lastModifiedBy>
  <cp:revision>1</cp:revision>
  <dcterms:created xsi:type="dcterms:W3CDTF">2026-07-11T01:33:21Z</dcterms:created>
  <dcterms:modified xsi:type="dcterms:W3CDTF">2026-07-11T01:33:21Z</dcterms:modified>
</cp:coreProperties>
</file>