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solid_rock_work_assets/visual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3977640"/>
            <a:ext cx="9509760" cy="777240"/>
          </a:xfrm>
          <a:prstGeom prst="rect">
            <a:avLst/>
          </a:prstGeom>
          <a:noFill/>
          <a:ln/>
        </p:spPr>
        <p:txBody>
          <a:bodyPr wrap="square" lIns="254" tIns="254" rIns="254" bIns="254" rtlCol="0" anchor="ctr">
            <a:normAutofit/>
          </a:bodyPr>
          <a:lstStyle/>
          <a:p>
            <a:pPr indent="0" marL="0">
              <a:buNone/>
            </a:pPr>
            <a:r>
              <a:rPr lang="en-US" sz="4600" b="1" dirty="0">
                <a:solidFill>
                  <a:srgbClr val="F4F0EA"/>
                </a:solidFill>
                <a:latin typeface="Aptos Display" pitchFamily="34" charset="0"/>
                <a:ea typeface="Aptos Display" pitchFamily="34" charset="-122"/>
                <a:cs typeface="Aptos Display" pitchFamily="34" charset="-120"/>
              </a:rPr>
              <a:t>The Solid Rock</a:t>
            </a:r>
            <a:endParaRPr lang="en-US" sz="4600" dirty="0"/>
          </a:p>
        </p:txBody>
      </p:sp>
      <p:sp>
        <p:nvSpPr>
          <p:cNvPr id="4" name="Text 1"/>
          <p:cNvSpPr/>
          <p:nvPr/>
        </p:nvSpPr>
        <p:spPr>
          <a:xfrm>
            <a:off x="658368" y="4800600"/>
            <a:ext cx="9509760" cy="502920"/>
          </a:xfrm>
          <a:prstGeom prst="rect">
            <a:avLst/>
          </a:prstGeom>
          <a:noFill/>
          <a:ln/>
        </p:spPr>
        <p:txBody>
          <a:bodyPr wrap="square" lIns="254" tIns="254" rIns="254" bIns="254" rtlCol="0" anchor="ctr">
            <a:normAutofit/>
          </a:bodyPr>
          <a:lstStyle/>
          <a:p>
            <a:pPr indent="0" marL="0">
              <a:buNone/>
            </a:pPr>
            <a:r>
              <a:rPr lang="en-US" sz="1600" dirty="0">
                <a:solidFill>
                  <a:srgbClr val="D9D0C5"/>
                </a:solidFill>
                <a:latin typeface="Aptos" pitchFamily="34" charset="0"/>
                <a:ea typeface="Aptos" pitchFamily="34" charset="-122"/>
                <a:cs typeface="Aptos" pitchFamily="34" charset="-120"/>
              </a:rPr>
              <a:t>My hope is built on nothing less · Edward Mote · SOLID ROCK · 1 Corinthians 3:11</a:t>
            </a:r>
            <a:endParaRPr lang="en-US" sz="1600" dirty="0"/>
          </a:p>
        </p:txBody>
      </p:sp>
      <p:sp>
        <p:nvSpPr>
          <p:cNvPr id="5" name="Text 2"/>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solid_rock_work_assets/visual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60120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Section Study 2</a:t>
            </a:r>
            <a:endParaRPr lang="en-US" sz="3400" dirty="0"/>
          </a:p>
        </p:txBody>
      </p:sp>
      <p:sp>
        <p:nvSpPr>
          <p:cNvPr id="4" name="Text 1"/>
          <p:cNvSpPr/>
          <p:nvPr/>
        </p:nvSpPr>
        <p:spPr>
          <a:xfrm>
            <a:off x="658368" y="1325880"/>
            <a:ext cx="960120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Grace when darkness veils the face of Christ</a:t>
            </a:r>
            <a:endParaRPr lang="en-US" sz="1750" dirty="0"/>
          </a:p>
        </p:txBody>
      </p:sp>
      <p:sp>
        <p:nvSpPr>
          <p:cNvPr id="5" name="Text 2"/>
          <p:cNvSpPr/>
          <p:nvPr/>
        </p:nvSpPr>
        <p:spPr>
          <a:xfrm>
            <a:off x="777240" y="1874520"/>
            <a:ext cx="786384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hymn does not deny seasons of hiddenness, fear, or difficulty.</a:t>
            </a:r>
            <a:endParaRPr lang="en-US" sz="1900" dirty="0"/>
          </a:p>
        </p:txBody>
      </p:sp>
      <p:sp>
        <p:nvSpPr>
          <p:cNvPr id="6" name="Text 3"/>
          <p:cNvSpPr/>
          <p:nvPr/>
        </p:nvSpPr>
        <p:spPr>
          <a:xfrm>
            <a:off x="777240" y="2423160"/>
            <a:ext cx="786384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believer rests on unchanging grace when visible comfort is absent.</a:t>
            </a:r>
            <a:endParaRPr lang="en-US" sz="1900" dirty="0"/>
          </a:p>
        </p:txBody>
      </p:sp>
      <p:sp>
        <p:nvSpPr>
          <p:cNvPr id="7" name="Text 4"/>
          <p:cNvSpPr/>
          <p:nvPr/>
        </p:nvSpPr>
        <p:spPr>
          <a:xfrm>
            <a:off x="777240" y="2971800"/>
            <a:ext cx="786384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Teaching emphasis: Christian assurance is not the same as emotional certainty.</a:t>
            </a:r>
            <a:endParaRPr lang="en-US" sz="1900" dirty="0"/>
          </a:p>
        </p:txBody>
      </p:sp>
      <p:sp>
        <p:nvSpPr>
          <p:cNvPr id="8" name="Text 5"/>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solid_rock_work_assets/visual5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60120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Section Study 3</a:t>
            </a:r>
            <a:endParaRPr lang="en-US" sz="3400" dirty="0"/>
          </a:p>
        </p:txBody>
      </p:sp>
      <p:sp>
        <p:nvSpPr>
          <p:cNvPr id="4" name="Text 1"/>
          <p:cNvSpPr/>
          <p:nvPr/>
        </p:nvSpPr>
        <p:spPr>
          <a:xfrm>
            <a:off x="658368" y="1325880"/>
            <a:ext cx="960120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Covenant support in the overwhelming flood</a:t>
            </a:r>
            <a:endParaRPr lang="en-US" sz="1750" dirty="0"/>
          </a:p>
        </p:txBody>
      </p:sp>
      <p:sp>
        <p:nvSpPr>
          <p:cNvPr id="5" name="Text 2"/>
          <p:cNvSpPr/>
          <p:nvPr/>
        </p:nvSpPr>
        <p:spPr>
          <a:xfrm>
            <a:off x="777240" y="1874520"/>
            <a:ext cx="795528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hymn names God’s oath, covenant, and Christ’s blood as the believer’s support.</a:t>
            </a:r>
            <a:endParaRPr lang="en-US" sz="1900" dirty="0"/>
          </a:p>
        </p:txBody>
      </p:sp>
      <p:sp>
        <p:nvSpPr>
          <p:cNvPr id="6" name="Text 3"/>
          <p:cNvSpPr/>
          <p:nvPr/>
        </p:nvSpPr>
        <p:spPr>
          <a:xfrm>
            <a:off x="777240" y="2423160"/>
            <a:ext cx="795528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soul may feel as if everything is giving way, yet Christ remains hope and stay.</a:t>
            </a:r>
            <a:endParaRPr lang="en-US" sz="1900" dirty="0"/>
          </a:p>
        </p:txBody>
      </p:sp>
      <p:sp>
        <p:nvSpPr>
          <p:cNvPr id="7" name="Text 4"/>
          <p:cNvSpPr/>
          <p:nvPr/>
        </p:nvSpPr>
        <p:spPr>
          <a:xfrm>
            <a:off x="777240" y="2971800"/>
            <a:ext cx="795528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Teaching emphasis: God’s promise is stronger than our strongest fear.</a:t>
            </a:r>
            <a:endParaRPr lang="en-US" sz="1900" dirty="0"/>
          </a:p>
        </p:txBody>
      </p:sp>
      <p:sp>
        <p:nvSpPr>
          <p:cNvPr id="8" name="Text 5"/>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solid_rock_work_assets/visual6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868680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Section Study 4</a:t>
            </a:r>
            <a:endParaRPr lang="en-US" sz="3400" dirty="0"/>
          </a:p>
        </p:txBody>
      </p:sp>
      <p:sp>
        <p:nvSpPr>
          <p:cNvPr id="4" name="Text 1"/>
          <p:cNvSpPr/>
          <p:nvPr/>
        </p:nvSpPr>
        <p:spPr>
          <a:xfrm>
            <a:off x="658368" y="1325880"/>
            <a:ext cx="868680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Ready for Christ’s appearing</a:t>
            </a:r>
            <a:endParaRPr lang="en-US" sz="1750" dirty="0"/>
          </a:p>
        </p:txBody>
      </p:sp>
      <p:sp>
        <p:nvSpPr>
          <p:cNvPr id="5" name="Text 2"/>
          <p:cNvSpPr/>
          <p:nvPr/>
        </p:nvSpPr>
        <p:spPr>
          <a:xfrm>
            <a:off x="777240" y="1874520"/>
            <a:ext cx="777240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hymn ends before the throne and the return of Christ.</a:t>
            </a:r>
            <a:endParaRPr lang="en-US" sz="1900" dirty="0"/>
          </a:p>
        </p:txBody>
      </p:sp>
      <p:sp>
        <p:nvSpPr>
          <p:cNvPr id="6" name="Text 3"/>
          <p:cNvSpPr/>
          <p:nvPr/>
        </p:nvSpPr>
        <p:spPr>
          <a:xfrm>
            <a:off x="777240" y="2423160"/>
            <a:ext cx="777240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believer’s final confidence is being found in him.</a:t>
            </a:r>
            <a:endParaRPr lang="en-US" sz="1900" dirty="0"/>
          </a:p>
        </p:txBody>
      </p:sp>
      <p:sp>
        <p:nvSpPr>
          <p:cNvPr id="7" name="Text 4"/>
          <p:cNvSpPr/>
          <p:nvPr/>
        </p:nvSpPr>
        <p:spPr>
          <a:xfrm>
            <a:off x="777240" y="2971800"/>
            <a:ext cx="777240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Teaching emphasis: we stand faultless only in the righteousness of the Savior.</a:t>
            </a:r>
            <a:endParaRPr lang="en-US" sz="1900" dirty="0"/>
          </a:p>
        </p:txBody>
      </p:sp>
      <p:sp>
        <p:nvSpPr>
          <p:cNvPr id="8" name="Text 5"/>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solid_rock_work_assets/visual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658368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Theological Themes</a:t>
            </a:r>
            <a:endParaRPr lang="en-US" sz="3400" dirty="0"/>
          </a:p>
        </p:txBody>
      </p:sp>
      <p:sp>
        <p:nvSpPr>
          <p:cNvPr id="4" name="Text 1"/>
          <p:cNvSpPr/>
          <p:nvPr/>
        </p:nvSpPr>
        <p:spPr>
          <a:xfrm>
            <a:off x="658368" y="1325880"/>
            <a:ext cx="658368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Four truths to teach clearly</a:t>
            </a:r>
            <a:endParaRPr lang="en-US" sz="1750" dirty="0"/>
          </a:p>
        </p:txBody>
      </p:sp>
      <p:sp>
        <p:nvSpPr>
          <p:cNvPr id="5" name="Text 2"/>
          <p:cNvSpPr/>
          <p:nvPr/>
        </p:nvSpPr>
        <p:spPr>
          <a:xfrm>
            <a:off x="758952" y="2057400"/>
            <a:ext cx="498348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Justification: hope rests on Christ’s righteousness.</a:t>
            </a:r>
            <a:endParaRPr lang="en-US" sz="1820" dirty="0"/>
          </a:p>
        </p:txBody>
      </p:sp>
      <p:sp>
        <p:nvSpPr>
          <p:cNvPr id="6" name="Text 3"/>
          <p:cNvSpPr/>
          <p:nvPr/>
        </p:nvSpPr>
        <p:spPr>
          <a:xfrm>
            <a:off x="758952" y="2551176"/>
            <a:ext cx="498348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Assurance: salvation does not rest on fluctuating feelings.</a:t>
            </a:r>
            <a:endParaRPr lang="en-US" sz="1820" dirty="0"/>
          </a:p>
        </p:txBody>
      </p:sp>
      <p:sp>
        <p:nvSpPr>
          <p:cNvPr id="7" name="Text 4"/>
          <p:cNvSpPr/>
          <p:nvPr/>
        </p:nvSpPr>
        <p:spPr>
          <a:xfrm>
            <a:off x="6537960" y="2057400"/>
            <a:ext cx="484632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Perseverance: faith is tested by storms, yet sustained by grace.</a:t>
            </a:r>
            <a:endParaRPr lang="en-US" sz="1820" dirty="0"/>
          </a:p>
        </p:txBody>
      </p:sp>
      <p:sp>
        <p:nvSpPr>
          <p:cNvPr id="8" name="Text 5"/>
          <p:cNvSpPr/>
          <p:nvPr/>
        </p:nvSpPr>
        <p:spPr>
          <a:xfrm>
            <a:off x="6537960" y="2551176"/>
            <a:ext cx="484632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Eschatology: Christian hope looks toward the coming of Christ.</a:t>
            </a:r>
            <a:endParaRPr lang="en-US" sz="182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solid_rock_work_assets/visual5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144000" cy="777240"/>
          </a:xfrm>
          <a:prstGeom prst="rect">
            <a:avLst/>
          </a:prstGeom>
          <a:noFill/>
          <a:ln/>
        </p:spPr>
        <p:txBody>
          <a:bodyPr wrap="square" lIns="254" tIns="254" rIns="254" bIns="254" rtlCol="0" anchor="ctr">
            <a:normAutofit/>
          </a:bodyPr>
          <a:lstStyle/>
          <a:p>
            <a:pPr indent="0" marL="0">
              <a:buNone/>
            </a:pPr>
            <a:r>
              <a:rPr lang="en-US" sz="3200" b="1" dirty="0">
                <a:solidFill>
                  <a:srgbClr val="F4F0EA"/>
                </a:solidFill>
                <a:latin typeface="Aptos Display" pitchFamily="34" charset="0"/>
                <a:ea typeface="Aptos Display" pitchFamily="34" charset="-122"/>
                <a:cs typeface="Aptos Display" pitchFamily="34" charset="-120"/>
              </a:rPr>
              <a:t>Literary and Musical Observations</a:t>
            </a:r>
            <a:endParaRPr lang="en-US" sz="3200" dirty="0"/>
          </a:p>
        </p:txBody>
      </p:sp>
      <p:sp>
        <p:nvSpPr>
          <p:cNvPr id="4" name="Text 1"/>
          <p:cNvSpPr/>
          <p:nvPr/>
        </p:nvSpPr>
        <p:spPr>
          <a:xfrm>
            <a:off x="658368" y="1325880"/>
            <a:ext cx="914400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A simple structure carries a strong confession</a:t>
            </a:r>
            <a:endParaRPr lang="en-US" sz="1750" dirty="0"/>
          </a:p>
        </p:txBody>
      </p:sp>
      <p:sp>
        <p:nvSpPr>
          <p:cNvPr id="5" name="Text 2"/>
          <p:cNvSpPr/>
          <p:nvPr/>
        </p:nvSpPr>
        <p:spPr>
          <a:xfrm>
            <a:off x="777240" y="1874520"/>
            <a:ext cx="777240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The repeated rock/sand contrast makes the hymn easy to remember.</a:t>
            </a:r>
            <a:endParaRPr lang="en-US" sz="1850" dirty="0"/>
          </a:p>
        </p:txBody>
      </p:sp>
      <p:sp>
        <p:nvSpPr>
          <p:cNvPr id="6" name="Text 3"/>
          <p:cNvSpPr/>
          <p:nvPr/>
        </p:nvSpPr>
        <p:spPr>
          <a:xfrm>
            <a:off x="777240" y="2386584"/>
            <a:ext cx="777240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Storm imagery gives emotional honesty without despair.</a:t>
            </a:r>
            <a:endParaRPr lang="en-US" sz="1850" dirty="0"/>
          </a:p>
        </p:txBody>
      </p:sp>
      <p:sp>
        <p:nvSpPr>
          <p:cNvPr id="7" name="Text 4"/>
          <p:cNvSpPr/>
          <p:nvPr/>
        </p:nvSpPr>
        <p:spPr>
          <a:xfrm>
            <a:off x="777240" y="2898648"/>
            <a:ext cx="777240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Bradbury’s tune gives the refrain a firm, declarative shape.</a:t>
            </a:r>
            <a:endParaRPr lang="en-US" sz="1850" dirty="0"/>
          </a:p>
        </p:txBody>
      </p:sp>
      <p:sp>
        <p:nvSpPr>
          <p:cNvPr id="8" name="Text 5"/>
          <p:cNvSpPr/>
          <p:nvPr/>
        </p:nvSpPr>
        <p:spPr>
          <a:xfrm>
            <a:off x="777240" y="3410712"/>
            <a:ext cx="777240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Strong accompaniment should support the text’s confidence, not rush it.</a:t>
            </a:r>
            <a:endParaRPr lang="en-US" sz="185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solid_rock_work_assets/visual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841248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Pastoral and Worship Use</a:t>
            </a:r>
            <a:endParaRPr lang="en-US" sz="3400" dirty="0"/>
          </a:p>
        </p:txBody>
      </p:sp>
      <p:sp>
        <p:nvSpPr>
          <p:cNvPr id="4" name="Text 1"/>
          <p:cNvSpPr/>
          <p:nvPr/>
        </p:nvSpPr>
        <p:spPr>
          <a:xfrm>
            <a:off x="658368" y="1325880"/>
            <a:ext cx="841248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Where the hymn serves the church well</a:t>
            </a:r>
            <a:endParaRPr lang="en-US" sz="1750" dirty="0"/>
          </a:p>
        </p:txBody>
      </p:sp>
      <p:sp>
        <p:nvSpPr>
          <p:cNvPr id="5" name="Text 2"/>
          <p:cNvSpPr/>
          <p:nvPr/>
        </p:nvSpPr>
        <p:spPr>
          <a:xfrm>
            <a:off x="777240" y="1874520"/>
            <a:ext cx="78638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Assurance after confession and pardon.</a:t>
            </a:r>
            <a:endParaRPr lang="en-US" sz="1850" dirty="0"/>
          </a:p>
        </p:txBody>
      </p:sp>
      <p:sp>
        <p:nvSpPr>
          <p:cNvPr id="6" name="Text 3"/>
          <p:cNvSpPr/>
          <p:nvPr/>
        </p:nvSpPr>
        <p:spPr>
          <a:xfrm>
            <a:off x="777240" y="2368296"/>
            <a:ext cx="78638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Services focused on faith, perseverance, or Christ as cornerstone.</a:t>
            </a:r>
            <a:endParaRPr lang="en-US" sz="1850" dirty="0"/>
          </a:p>
        </p:txBody>
      </p:sp>
      <p:sp>
        <p:nvSpPr>
          <p:cNvPr id="7" name="Text 4"/>
          <p:cNvSpPr/>
          <p:nvPr/>
        </p:nvSpPr>
        <p:spPr>
          <a:xfrm>
            <a:off x="777240" y="2862072"/>
            <a:ext cx="78638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Funerals and pastoral-care settings where hope needs biblical grounding.</a:t>
            </a:r>
            <a:endParaRPr lang="en-US" sz="1850" dirty="0"/>
          </a:p>
        </p:txBody>
      </p:sp>
      <p:sp>
        <p:nvSpPr>
          <p:cNvPr id="8" name="Text 5"/>
          <p:cNvSpPr/>
          <p:nvPr/>
        </p:nvSpPr>
        <p:spPr>
          <a:xfrm>
            <a:off x="777240" y="3355848"/>
            <a:ext cx="78638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Sermons from Matthew 7, 1 Corinthians 3, Isaiah 28, or Hebrews 6.</a:t>
            </a:r>
            <a:endParaRPr lang="en-US" sz="1850" dirty="0"/>
          </a:p>
        </p:txBody>
      </p:sp>
      <p:sp>
        <p:nvSpPr>
          <p:cNvPr id="9" name="Text 6"/>
          <p:cNvSpPr/>
          <p:nvPr/>
        </p:nvSpPr>
        <p:spPr>
          <a:xfrm>
            <a:off x="777240" y="3849624"/>
            <a:ext cx="78638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Choir rehearsals where text meaning deepens congregational singing.</a:t>
            </a:r>
            <a:endParaRPr lang="en-US" sz="1850" dirty="0"/>
          </a:p>
        </p:txBody>
      </p:sp>
      <p:sp>
        <p:nvSpPr>
          <p:cNvPr id="10" name="Text 7"/>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solid_rock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658368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Teaching Questions</a:t>
            </a:r>
            <a:endParaRPr lang="en-US" sz="3400" dirty="0"/>
          </a:p>
        </p:txBody>
      </p:sp>
      <p:sp>
        <p:nvSpPr>
          <p:cNvPr id="4" name="Text 1"/>
          <p:cNvSpPr/>
          <p:nvPr/>
        </p:nvSpPr>
        <p:spPr>
          <a:xfrm>
            <a:off x="658368" y="1325880"/>
            <a:ext cx="658368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Use these to lead discussion</a:t>
            </a:r>
            <a:endParaRPr lang="en-US" sz="1750" dirty="0"/>
          </a:p>
        </p:txBody>
      </p:sp>
      <p:sp>
        <p:nvSpPr>
          <p:cNvPr id="5" name="Text 2"/>
          <p:cNvSpPr/>
          <p:nvPr/>
        </p:nvSpPr>
        <p:spPr>
          <a:xfrm>
            <a:off x="777240" y="1828800"/>
            <a:ext cx="83210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What foundations compete with Christ in ordinary life?</a:t>
            </a:r>
            <a:endParaRPr lang="en-US" sz="1850" dirty="0"/>
          </a:p>
        </p:txBody>
      </p:sp>
      <p:sp>
        <p:nvSpPr>
          <p:cNvPr id="6" name="Text 3"/>
          <p:cNvSpPr/>
          <p:nvPr/>
        </p:nvSpPr>
        <p:spPr>
          <a:xfrm>
            <a:off x="777240" y="2331720"/>
            <a:ext cx="83210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How does the wise-builder passage sharpen the hymn’s message?</a:t>
            </a:r>
            <a:endParaRPr lang="en-US" sz="1850" dirty="0"/>
          </a:p>
        </p:txBody>
      </p:sp>
      <p:sp>
        <p:nvSpPr>
          <p:cNvPr id="7" name="Text 4"/>
          <p:cNvSpPr/>
          <p:nvPr/>
        </p:nvSpPr>
        <p:spPr>
          <a:xfrm>
            <a:off x="777240" y="2834640"/>
            <a:ext cx="83210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What kind of storm are you tempted to treat as stronger than grace?</a:t>
            </a:r>
            <a:endParaRPr lang="en-US" sz="1850" dirty="0"/>
          </a:p>
        </p:txBody>
      </p:sp>
      <p:sp>
        <p:nvSpPr>
          <p:cNvPr id="8" name="Text 5"/>
          <p:cNvSpPr/>
          <p:nvPr/>
        </p:nvSpPr>
        <p:spPr>
          <a:xfrm>
            <a:off x="777240" y="3337560"/>
            <a:ext cx="83210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How does the hymn teach assurance without encouraging pride?</a:t>
            </a:r>
            <a:endParaRPr lang="en-US" sz="1850" dirty="0"/>
          </a:p>
        </p:txBody>
      </p:sp>
      <p:sp>
        <p:nvSpPr>
          <p:cNvPr id="9" name="Text 6"/>
          <p:cNvSpPr/>
          <p:nvPr/>
        </p:nvSpPr>
        <p:spPr>
          <a:xfrm>
            <a:off x="777240" y="3840480"/>
            <a:ext cx="83210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Why is being found in Christ better than proving ourselves?</a:t>
            </a:r>
            <a:endParaRPr lang="en-US" sz="1850" dirty="0"/>
          </a:p>
        </p:txBody>
      </p:sp>
      <p:sp>
        <p:nvSpPr>
          <p:cNvPr id="10" name="Text 7"/>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solid_rock_work_assets/visual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658368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Suggested Lesson Flow</a:t>
            </a:r>
            <a:endParaRPr lang="en-US" sz="3400" dirty="0"/>
          </a:p>
        </p:txBody>
      </p:sp>
      <p:sp>
        <p:nvSpPr>
          <p:cNvPr id="4" name="Text 1"/>
          <p:cNvSpPr/>
          <p:nvPr/>
        </p:nvSpPr>
        <p:spPr>
          <a:xfrm>
            <a:off x="658368" y="1325880"/>
            <a:ext cx="658368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Two practical ways to teach the hymn</a:t>
            </a:r>
            <a:endParaRPr lang="en-US" sz="1750" dirty="0"/>
          </a:p>
        </p:txBody>
      </p:sp>
      <p:sp>
        <p:nvSpPr>
          <p:cNvPr id="5" name="Text 2"/>
          <p:cNvSpPr/>
          <p:nvPr/>
        </p:nvSpPr>
        <p:spPr>
          <a:xfrm>
            <a:off x="777240" y="1874520"/>
            <a:ext cx="2011680" cy="228600"/>
          </a:xfrm>
          <a:prstGeom prst="rect">
            <a:avLst/>
          </a:prstGeom>
          <a:noFill/>
          <a:ln/>
        </p:spPr>
        <p:txBody>
          <a:bodyPr wrap="square" lIns="0" tIns="0" rIns="0" bIns="0" rtlCol="0" anchor="ctr"/>
          <a:lstStyle/>
          <a:p>
            <a:pPr indent="0" marL="0">
              <a:buNone/>
            </a:pPr>
            <a:r>
              <a:rPr lang="en-US" sz="850" b="1" dirty="0">
                <a:solidFill>
                  <a:srgbClr val="F4D78B"/>
                </a:solidFill>
                <a:latin typeface="Aptos" pitchFamily="34" charset="0"/>
                <a:ea typeface="Aptos" pitchFamily="34" charset="-122"/>
                <a:cs typeface="Aptos" pitchFamily="34" charset="-120"/>
              </a:rPr>
              <a:t>30 MINUTES</a:t>
            </a:r>
            <a:endParaRPr lang="en-US" sz="850" dirty="0"/>
          </a:p>
        </p:txBody>
      </p:sp>
      <p:sp>
        <p:nvSpPr>
          <p:cNvPr id="6" name="Text 3"/>
          <p:cNvSpPr/>
          <p:nvPr/>
        </p:nvSpPr>
        <p:spPr>
          <a:xfrm>
            <a:off x="777240" y="2249424"/>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Read 1 Corinthians 3:11 and Matthew 7:24-25.</a:t>
            </a:r>
            <a:endParaRPr lang="en-US" sz="1750" dirty="0"/>
          </a:p>
        </p:txBody>
      </p:sp>
      <p:sp>
        <p:nvSpPr>
          <p:cNvPr id="7" name="Text 4"/>
          <p:cNvSpPr/>
          <p:nvPr/>
        </p:nvSpPr>
        <p:spPr>
          <a:xfrm>
            <a:off x="777240" y="2688336"/>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Teach the hymn’s identity and central image.</a:t>
            </a:r>
            <a:endParaRPr lang="en-US" sz="1750" dirty="0"/>
          </a:p>
        </p:txBody>
      </p:sp>
      <p:sp>
        <p:nvSpPr>
          <p:cNvPr id="8" name="Text 5"/>
          <p:cNvSpPr/>
          <p:nvPr/>
        </p:nvSpPr>
        <p:spPr>
          <a:xfrm>
            <a:off x="777240" y="3127248"/>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Discuss one storm and one false foundation.</a:t>
            </a:r>
            <a:endParaRPr lang="en-US" sz="1750" dirty="0"/>
          </a:p>
        </p:txBody>
      </p:sp>
      <p:sp>
        <p:nvSpPr>
          <p:cNvPr id="9" name="Text 6"/>
          <p:cNvSpPr/>
          <p:nvPr/>
        </p:nvSpPr>
        <p:spPr>
          <a:xfrm>
            <a:off x="777240" y="3566160"/>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Close with prayer for steady hope.</a:t>
            </a:r>
            <a:endParaRPr lang="en-US" sz="1750" dirty="0"/>
          </a:p>
        </p:txBody>
      </p:sp>
      <p:sp>
        <p:nvSpPr>
          <p:cNvPr id="10" name="Text 7"/>
          <p:cNvSpPr/>
          <p:nvPr/>
        </p:nvSpPr>
        <p:spPr>
          <a:xfrm>
            <a:off x="6400800" y="1874520"/>
            <a:ext cx="2011680" cy="228600"/>
          </a:xfrm>
          <a:prstGeom prst="rect">
            <a:avLst/>
          </a:prstGeom>
          <a:noFill/>
          <a:ln/>
        </p:spPr>
        <p:txBody>
          <a:bodyPr wrap="square" lIns="0" tIns="0" rIns="0" bIns="0" rtlCol="0" anchor="ctr"/>
          <a:lstStyle/>
          <a:p>
            <a:pPr indent="0" marL="0">
              <a:buNone/>
            </a:pPr>
            <a:r>
              <a:rPr lang="en-US" sz="850" b="1" dirty="0">
                <a:solidFill>
                  <a:srgbClr val="F4D78B"/>
                </a:solidFill>
                <a:latin typeface="Aptos" pitchFamily="34" charset="0"/>
                <a:ea typeface="Aptos" pitchFamily="34" charset="-122"/>
                <a:cs typeface="Aptos" pitchFamily="34" charset="-120"/>
              </a:rPr>
              <a:t>60 MINUTES</a:t>
            </a:r>
            <a:endParaRPr lang="en-US" sz="850" dirty="0"/>
          </a:p>
        </p:txBody>
      </p:sp>
      <p:sp>
        <p:nvSpPr>
          <p:cNvPr id="11" name="Text 8"/>
          <p:cNvSpPr/>
          <p:nvPr/>
        </p:nvSpPr>
        <p:spPr>
          <a:xfrm>
            <a:off x="6400800" y="2249424"/>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Add historical background and tune notes.</a:t>
            </a:r>
            <a:endParaRPr lang="en-US" sz="1750" dirty="0"/>
          </a:p>
        </p:txBody>
      </p:sp>
      <p:sp>
        <p:nvSpPr>
          <p:cNvPr id="12" name="Text 9"/>
          <p:cNvSpPr/>
          <p:nvPr/>
        </p:nvSpPr>
        <p:spPr>
          <a:xfrm>
            <a:off x="6400800" y="2688336"/>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Study each hymn section with Scripture.</a:t>
            </a:r>
            <a:endParaRPr lang="en-US" sz="1750" dirty="0"/>
          </a:p>
        </p:txBody>
      </p:sp>
      <p:sp>
        <p:nvSpPr>
          <p:cNvPr id="13" name="Text 10"/>
          <p:cNvSpPr/>
          <p:nvPr/>
        </p:nvSpPr>
        <p:spPr>
          <a:xfrm>
            <a:off x="6400800" y="3127248"/>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Use the theological themes as a summary.</a:t>
            </a:r>
            <a:endParaRPr lang="en-US" sz="1750" dirty="0"/>
          </a:p>
        </p:txBody>
      </p:sp>
      <p:sp>
        <p:nvSpPr>
          <p:cNvPr id="14" name="Text 11"/>
          <p:cNvSpPr/>
          <p:nvPr/>
        </p:nvSpPr>
        <p:spPr>
          <a:xfrm>
            <a:off x="6400800" y="3566160"/>
            <a:ext cx="4754880" cy="365760"/>
          </a:xfrm>
          <a:prstGeom prst="rect">
            <a:avLst/>
          </a:prstGeom>
          <a:noFill/>
          <a:ln/>
        </p:spPr>
        <p:txBody>
          <a:bodyPr wrap="square" lIns="254" tIns="254" rIns="254" bIns="254" rtlCol="0" anchor="ctr">
            <a:normAutofit/>
          </a:bodyPr>
          <a:lstStyle/>
          <a:p>
            <a:pPr indent="0" marL="0">
              <a:buNone/>
            </a:pPr>
            <a:r>
              <a:rPr lang="en-US" sz="1750" dirty="0">
                <a:solidFill>
                  <a:srgbClr val="F4F0EA"/>
                </a:solidFill>
                <a:latin typeface="Aptos" pitchFamily="34" charset="0"/>
                <a:ea typeface="Aptos" pitchFamily="34" charset="-122"/>
                <a:cs typeface="Aptos" pitchFamily="34" charset="-120"/>
              </a:rPr>
              <a:t>• Invite testimony, application, and pastoral prayer.</a:t>
            </a:r>
            <a:endParaRPr lang="en-US" sz="1750" dirty="0"/>
          </a:p>
        </p:txBody>
      </p:sp>
      <p:sp>
        <p:nvSpPr>
          <p:cNvPr id="15" name="Text 12"/>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solid_rock_work_assets/visual6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69264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Closing Prayer</a:t>
            </a:r>
            <a:endParaRPr lang="en-US" sz="3400" dirty="0"/>
          </a:p>
        </p:txBody>
      </p:sp>
      <p:sp>
        <p:nvSpPr>
          <p:cNvPr id="4" name="Text 1"/>
          <p:cNvSpPr/>
          <p:nvPr/>
        </p:nvSpPr>
        <p:spPr>
          <a:xfrm>
            <a:off x="658368" y="1325880"/>
            <a:ext cx="969264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Christ our Rock, keep us standing on your grace</a:t>
            </a:r>
            <a:endParaRPr lang="en-US" sz="1750" dirty="0"/>
          </a:p>
        </p:txBody>
      </p:sp>
      <p:sp>
        <p:nvSpPr>
          <p:cNvPr id="5" name="Text 2"/>
          <p:cNvSpPr/>
          <p:nvPr/>
        </p:nvSpPr>
        <p:spPr>
          <a:xfrm>
            <a:off x="777240" y="1920240"/>
            <a:ext cx="8412480" cy="1234440"/>
          </a:xfrm>
          <a:prstGeom prst="rect">
            <a:avLst/>
          </a:prstGeom>
          <a:noFill/>
          <a:ln/>
        </p:spPr>
        <p:txBody>
          <a:bodyPr wrap="square" lIns="254" tIns="254" rIns="254" bIns="254" rtlCol="0" anchor="ctr">
            <a:normAutofit/>
          </a:bodyPr>
          <a:lstStyle/>
          <a:p>
            <a:pPr indent="0" marL="0">
              <a:buNone/>
            </a:pPr>
            <a:r>
              <a:rPr lang="en-US" sz="2100" i="1" dirty="0">
                <a:solidFill>
                  <a:srgbClr val="F4F0EA"/>
                </a:solidFill>
                <a:latin typeface="Georgia" pitchFamily="34" charset="0"/>
                <a:ea typeface="Georgia" pitchFamily="34" charset="-122"/>
                <a:cs typeface="Georgia" pitchFamily="34" charset="-120"/>
              </a:rPr>
              <a:t>Lord Jesus Christ, our foundation and hope, rescue us from every false confidence. Teach us to stand on your righteousness, rest in your grace, and endure every storm by your faithful promise. Amen.</a:t>
            </a:r>
            <a:endParaRPr lang="en-US" sz="2100" dirty="0"/>
          </a:p>
        </p:txBody>
      </p:sp>
      <p:sp>
        <p:nvSpPr>
          <p:cNvPr id="6" name="Text 3"/>
          <p:cNvSpPr/>
          <p:nvPr/>
        </p:nvSpPr>
        <p:spPr>
          <a:xfrm>
            <a:off x="777240" y="5650992"/>
            <a:ext cx="8046720" cy="320040"/>
          </a:xfrm>
          <a:prstGeom prst="rect">
            <a:avLst/>
          </a:prstGeom>
          <a:noFill/>
          <a:ln/>
        </p:spPr>
        <p:txBody>
          <a:bodyPr wrap="square" lIns="254" tIns="254" rIns="254" bIns="254" rtlCol="0" anchor="ctr">
            <a:normAutofit/>
          </a:bodyPr>
          <a:lstStyle/>
          <a:p>
            <a:pPr indent="0" marL="0">
              <a:buNone/>
            </a:pPr>
            <a:r>
              <a:rPr lang="en-US" sz="850" dirty="0">
                <a:solidFill>
                  <a:srgbClr val="C9C3BA"/>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850" dirty="0"/>
          </a:p>
        </p:txBody>
      </p:sp>
      <p:sp>
        <p:nvSpPr>
          <p:cNvPr id="7" name="Text 4"/>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solid_rock_work_assets/visual5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896112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Teaching Aim</a:t>
            </a:r>
            <a:endParaRPr lang="en-US" sz="3400" dirty="0"/>
          </a:p>
        </p:txBody>
      </p:sp>
      <p:sp>
        <p:nvSpPr>
          <p:cNvPr id="4" name="Text 1"/>
          <p:cNvSpPr/>
          <p:nvPr/>
        </p:nvSpPr>
        <p:spPr>
          <a:xfrm>
            <a:off x="658368" y="1325880"/>
            <a:ext cx="896112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Understand the hymn, trust the Savior, practice steady hope</a:t>
            </a:r>
            <a:endParaRPr lang="en-US" sz="1750" dirty="0"/>
          </a:p>
        </p:txBody>
      </p:sp>
      <p:sp>
        <p:nvSpPr>
          <p:cNvPr id="5" name="Text 2"/>
          <p:cNvSpPr/>
          <p:nvPr/>
        </p:nvSpPr>
        <p:spPr>
          <a:xfrm>
            <a:off x="777240" y="1920240"/>
            <a:ext cx="2011680" cy="228600"/>
          </a:xfrm>
          <a:prstGeom prst="rect">
            <a:avLst/>
          </a:prstGeom>
          <a:noFill/>
          <a:ln/>
        </p:spPr>
        <p:txBody>
          <a:bodyPr wrap="square" lIns="0" tIns="0" rIns="0" bIns="0" rtlCol="0" anchor="ctr"/>
          <a:lstStyle/>
          <a:p>
            <a:pPr indent="0" marL="0">
              <a:buNone/>
            </a:pPr>
            <a:r>
              <a:rPr lang="en-US" sz="850" b="1" dirty="0">
                <a:solidFill>
                  <a:srgbClr val="F4D78B"/>
                </a:solidFill>
                <a:latin typeface="Aptos" pitchFamily="34" charset="0"/>
                <a:ea typeface="Aptos" pitchFamily="34" charset="-122"/>
                <a:cs typeface="Aptos" pitchFamily="34" charset="-120"/>
              </a:rPr>
              <a:t>UNDERSTAND</a:t>
            </a:r>
            <a:endParaRPr lang="en-US" sz="850" dirty="0"/>
          </a:p>
        </p:txBody>
      </p:sp>
      <p:sp>
        <p:nvSpPr>
          <p:cNvPr id="6" name="Text 3"/>
          <p:cNvSpPr/>
          <p:nvPr/>
        </p:nvSpPr>
        <p:spPr>
          <a:xfrm>
            <a:off x="777240" y="2267712"/>
            <a:ext cx="3108960" cy="685800"/>
          </a:xfrm>
          <a:prstGeom prst="rect">
            <a:avLst/>
          </a:prstGeom>
          <a:noFill/>
          <a:ln/>
        </p:spPr>
        <p:txBody>
          <a:bodyPr wrap="square" lIns="254" tIns="254" rIns="254" bIns="254" rtlCol="0" anchor="ctr">
            <a:normAutofit/>
          </a:bodyPr>
          <a:lstStyle/>
          <a:p>
            <a:pPr indent="0" marL="0">
              <a:buNone/>
            </a:pPr>
            <a:r>
              <a:rPr lang="en-US" sz="2200" b="1" dirty="0">
                <a:solidFill>
                  <a:srgbClr val="F4F0EA"/>
                </a:solidFill>
              </a:rPr>
              <a:t>Christ is the only foundation God has laid.</a:t>
            </a:r>
            <a:endParaRPr lang="en-US" sz="2200" dirty="0"/>
          </a:p>
        </p:txBody>
      </p:sp>
      <p:sp>
        <p:nvSpPr>
          <p:cNvPr id="7" name="Text 4"/>
          <p:cNvSpPr/>
          <p:nvPr/>
        </p:nvSpPr>
        <p:spPr>
          <a:xfrm>
            <a:off x="4480560" y="1920240"/>
            <a:ext cx="2011680" cy="228600"/>
          </a:xfrm>
          <a:prstGeom prst="rect">
            <a:avLst/>
          </a:prstGeom>
          <a:noFill/>
          <a:ln/>
        </p:spPr>
        <p:txBody>
          <a:bodyPr wrap="square" lIns="0" tIns="0" rIns="0" bIns="0" rtlCol="0" anchor="ctr"/>
          <a:lstStyle/>
          <a:p>
            <a:pPr indent="0" marL="0">
              <a:buNone/>
            </a:pPr>
            <a:r>
              <a:rPr lang="en-US" sz="850" b="1" dirty="0">
                <a:solidFill>
                  <a:srgbClr val="F4D78B"/>
                </a:solidFill>
                <a:latin typeface="Aptos" pitchFamily="34" charset="0"/>
                <a:ea typeface="Aptos" pitchFamily="34" charset="-122"/>
                <a:cs typeface="Aptos" pitchFamily="34" charset="-120"/>
              </a:rPr>
              <a:t>FEEL</a:t>
            </a:r>
            <a:endParaRPr lang="en-US" sz="850" dirty="0"/>
          </a:p>
        </p:txBody>
      </p:sp>
      <p:sp>
        <p:nvSpPr>
          <p:cNvPr id="8" name="Text 5"/>
          <p:cNvSpPr/>
          <p:nvPr/>
        </p:nvSpPr>
        <p:spPr>
          <a:xfrm>
            <a:off x="4480560" y="2267712"/>
            <a:ext cx="3108960" cy="685800"/>
          </a:xfrm>
          <a:prstGeom prst="rect">
            <a:avLst/>
          </a:prstGeom>
          <a:noFill/>
          <a:ln/>
        </p:spPr>
        <p:txBody>
          <a:bodyPr wrap="square" lIns="254" tIns="254" rIns="254" bIns="254" rtlCol="0" anchor="ctr">
            <a:normAutofit/>
          </a:bodyPr>
          <a:lstStyle/>
          <a:p>
            <a:pPr indent="0" marL="0">
              <a:buNone/>
            </a:pPr>
            <a:r>
              <a:rPr lang="en-US" sz="2200" b="1" dirty="0">
                <a:solidFill>
                  <a:srgbClr val="F4F0EA"/>
                </a:solidFill>
              </a:rPr>
              <a:t>Assurance can remain even when storms come.</a:t>
            </a:r>
            <a:endParaRPr lang="en-US" sz="2200" dirty="0"/>
          </a:p>
        </p:txBody>
      </p:sp>
      <p:sp>
        <p:nvSpPr>
          <p:cNvPr id="9" name="Text 6"/>
          <p:cNvSpPr/>
          <p:nvPr/>
        </p:nvSpPr>
        <p:spPr>
          <a:xfrm>
            <a:off x="8183880" y="1920240"/>
            <a:ext cx="2011680" cy="228600"/>
          </a:xfrm>
          <a:prstGeom prst="rect">
            <a:avLst/>
          </a:prstGeom>
          <a:noFill/>
          <a:ln/>
        </p:spPr>
        <p:txBody>
          <a:bodyPr wrap="square" lIns="0" tIns="0" rIns="0" bIns="0" rtlCol="0" anchor="ctr"/>
          <a:lstStyle/>
          <a:p>
            <a:pPr indent="0" marL="0">
              <a:buNone/>
            </a:pPr>
            <a:r>
              <a:rPr lang="en-US" sz="850" b="1" dirty="0">
                <a:solidFill>
                  <a:srgbClr val="F4D78B"/>
                </a:solidFill>
                <a:latin typeface="Aptos" pitchFamily="34" charset="0"/>
                <a:ea typeface="Aptos" pitchFamily="34" charset="-122"/>
                <a:cs typeface="Aptos" pitchFamily="34" charset="-120"/>
              </a:rPr>
              <a:t>PRACTICE</a:t>
            </a:r>
            <a:endParaRPr lang="en-US" sz="850" dirty="0"/>
          </a:p>
        </p:txBody>
      </p:sp>
      <p:sp>
        <p:nvSpPr>
          <p:cNvPr id="10" name="Text 7"/>
          <p:cNvSpPr/>
          <p:nvPr/>
        </p:nvSpPr>
        <p:spPr>
          <a:xfrm>
            <a:off x="8183880" y="2267712"/>
            <a:ext cx="3108960" cy="685800"/>
          </a:xfrm>
          <a:prstGeom prst="rect">
            <a:avLst/>
          </a:prstGeom>
          <a:noFill/>
          <a:ln/>
        </p:spPr>
        <p:txBody>
          <a:bodyPr wrap="square" lIns="254" tIns="254" rIns="254" bIns="254" rtlCol="0" anchor="ctr">
            <a:normAutofit/>
          </a:bodyPr>
          <a:lstStyle/>
          <a:p>
            <a:pPr indent="0" marL="0">
              <a:buNone/>
            </a:pPr>
            <a:r>
              <a:rPr lang="en-US" sz="2200" b="1" dirty="0">
                <a:solidFill>
                  <a:srgbClr val="F4F0EA"/>
                </a:solidFill>
              </a:rPr>
              <a:t>Build daily life on Christ’s word and grace.</a:t>
            </a:r>
            <a:endParaRPr lang="en-US" sz="2200" dirty="0"/>
          </a:p>
        </p:txBody>
      </p:sp>
      <p:sp>
        <p:nvSpPr>
          <p:cNvPr id="11" name="Text 8"/>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solid_rock_work_assets/visual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886968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Hymn Identity</a:t>
            </a:r>
            <a:endParaRPr lang="en-US" sz="3400" dirty="0"/>
          </a:p>
        </p:txBody>
      </p:sp>
      <p:sp>
        <p:nvSpPr>
          <p:cNvPr id="4" name="Text 1"/>
          <p:cNvSpPr/>
          <p:nvPr/>
        </p:nvSpPr>
        <p:spPr>
          <a:xfrm>
            <a:off x="658368" y="1325880"/>
            <a:ext cx="886968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A congregational confession of assurance in Christ</a:t>
            </a:r>
            <a:endParaRPr lang="en-US" sz="1750" dirty="0"/>
          </a:p>
        </p:txBody>
      </p:sp>
      <p:sp>
        <p:nvSpPr>
          <p:cNvPr id="5" name="Text 2"/>
          <p:cNvSpPr/>
          <p:nvPr/>
        </p:nvSpPr>
        <p:spPr>
          <a:xfrm>
            <a:off x="777240" y="1828800"/>
            <a:ext cx="61264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Title: The Solid Rock</a:t>
            </a:r>
            <a:endParaRPr lang="en-US" sz="1850" dirty="0"/>
          </a:p>
        </p:txBody>
      </p:sp>
      <p:sp>
        <p:nvSpPr>
          <p:cNvPr id="6" name="Text 3"/>
          <p:cNvSpPr/>
          <p:nvPr/>
        </p:nvSpPr>
        <p:spPr>
          <a:xfrm>
            <a:off x="777240" y="2322576"/>
            <a:ext cx="61264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First line: My hope is built on nothing less</a:t>
            </a:r>
            <a:endParaRPr lang="en-US" sz="1850" dirty="0"/>
          </a:p>
        </p:txBody>
      </p:sp>
      <p:sp>
        <p:nvSpPr>
          <p:cNvPr id="7" name="Text 4"/>
          <p:cNvSpPr/>
          <p:nvPr/>
        </p:nvSpPr>
        <p:spPr>
          <a:xfrm>
            <a:off x="777240" y="2816352"/>
            <a:ext cx="61264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Text: Edward Mote, 1834</a:t>
            </a:r>
            <a:endParaRPr lang="en-US" sz="1850" dirty="0"/>
          </a:p>
        </p:txBody>
      </p:sp>
      <p:sp>
        <p:nvSpPr>
          <p:cNvPr id="8" name="Text 5"/>
          <p:cNvSpPr/>
          <p:nvPr/>
        </p:nvSpPr>
        <p:spPr>
          <a:xfrm>
            <a:off x="777240" y="3310128"/>
            <a:ext cx="61264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Tune: SOLID ROCK, William B. Bradbury, 1863</a:t>
            </a:r>
            <a:endParaRPr lang="en-US" sz="1850" dirty="0"/>
          </a:p>
        </p:txBody>
      </p:sp>
      <p:sp>
        <p:nvSpPr>
          <p:cNvPr id="9" name="Text 6"/>
          <p:cNvSpPr/>
          <p:nvPr/>
        </p:nvSpPr>
        <p:spPr>
          <a:xfrm>
            <a:off x="777240" y="3803904"/>
            <a:ext cx="61264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Meter: Long Meter with refrain</a:t>
            </a:r>
            <a:endParaRPr lang="en-US" sz="1850" dirty="0"/>
          </a:p>
        </p:txBody>
      </p:sp>
      <p:sp>
        <p:nvSpPr>
          <p:cNvPr id="10" name="Text 7"/>
          <p:cNvSpPr/>
          <p:nvPr/>
        </p:nvSpPr>
        <p:spPr>
          <a:xfrm>
            <a:off x="777240" y="4297680"/>
            <a:ext cx="61264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Central Scripture: 1 Corinthians 3:11</a:t>
            </a:r>
            <a:endParaRPr lang="en-US" sz="1850" dirty="0"/>
          </a:p>
        </p:txBody>
      </p:sp>
      <p:sp>
        <p:nvSpPr>
          <p:cNvPr id="11" name="Text 8"/>
          <p:cNvSpPr/>
          <p:nvPr/>
        </p:nvSpPr>
        <p:spPr>
          <a:xfrm>
            <a:off x="777240" y="5074920"/>
            <a:ext cx="5943600" cy="502920"/>
          </a:xfrm>
          <a:prstGeom prst="rect">
            <a:avLst/>
          </a:prstGeom>
          <a:noFill/>
          <a:ln/>
        </p:spPr>
        <p:txBody>
          <a:bodyPr wrap="square" lIns="0" tIns="0" rIns="0" bIns="0" rtlCol="0" anchor="ctr">
            <a:normAutofit/>
          </a:bodyPr>
          <a:lstStyle/>
          <a:p>
            <a:pPr indent="0" marL="0">
              <a:buNone/>
            </a:pPr>
            <a:r>
              <a:rPr lang="en-US" sz="2200" i="1" dirty="0">
                <a:solidFill>
                  <a:srgbClr val="F4D78B"/>
                </a:solidFill>
                <a:latin typeface="Georgia" pitchFamily="34" charset="0"/>
                <a:ea typeface="Georgia" pitchFamily="34" charset="-122"/>
                <a:cs typeface="Georgia" pitchFamily="34" charset="-120"/>
              </a:rPr>
              <a:t>“On Christ the solid Rock I stand”</a:t>
            </a:r>
            <a:endParaRPr lang="en-US" sz="2200" dirty="0"/>
          </a:p>
        </p:txBody>
      </p:sp>
      <p:sp>
        <p:nvSpPr>
          <p:cNvPr id="12" name="Text 9"/>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solid_rock_work_assets/visual5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052560" cy="777240"/>
          </a:xfrm>
          <a:prstGeom prst="rect">
            <a:avLst/>
          </a:prstGeom>
          <a:noFill/>
          <a:ln/>
        </p:spPr>
        <p:txBody>
          <a:bodyPr wrap="square" lIns="254" tIns="254" rIns="254" bIns="254" rtlCol="0" anchor="ctr">
            <a:normAutofit/>
          </a:bodyPr>
          <a:lstStyle/>
          <a:p>
            <a:pPr indent="0" marL="0">
              <a:buNone/>
            </a:pPr>
            <a:r>
              <a:rPr lang="en-US" sz="3200" b="1" dirty="0">
                <a:solidFill>
                  <a:srgbClr val="F4F0EA"/>
                </a:solidFill>
                <a:latin typeface="Aptos Display" pitchFamily="34" charset="0"/>
                <a:ea typeface="Aptos Display" pitchFamily="34" charset="-122"/>
                <a:cs typeface="Aptos Display" pitchFamily="34" charset="-120"/>
              </a:rPr>
              <a:t>Historical Background</a:t>
            </a:r>
            <a:endParaRPr lang="en-US" sz="3200" dirty="0"/>
          </a:p>
        </p:txBody>
      </p:sp>
      <p:sp>
        <p:nvSpPr>
          <p:cNvPr id="4" name="Text 1"/>
          <p:cNvSpPr/>
          <p:nvPr/>
        </p:nvSpPr>
        <p:spPr>
          <a:xfrm>
            <a:off x="658368" y="1325880"/>
            <a:ext cx="905256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A nineteenth-century hymn shaped by evangelical assurance</a:t>
            </a:r>
            <a:endParaRPr lang="en-US" sz="1750" dirty="0"/>
          </a:p>
        </p:txBody>
      </p:sp>
      <p:sp>
        <p:nvSpPr>
          <p:cNvPr id="5" name="Text 2"/>
          <p:cNvSpPr/>
          <p:nvPr/>
        </p:nvSpPr>
        <p:spPr>
          <a:xfrm>
            <a:off x="777240" y="1828800"/>
            <a:ext cx="74066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Edward Mote was an English Baptist minister and hymn writer.</a:t>
            </a:r>
            <a:endParaRPr lang="en-US" sz="1850" dirty="0"/>
          </a:p>
        </p:txBody>
      </p:sp>
      <p:sp>
        <p:nvSpPr>
          <p:cNvPr id="6" name="Text 3"/>
          <p:cNvSpPr/>
          <p:nvPr/>
        </p:nvSpPr>
        <p:spPr>
          <a:xfrm>
            <a:off x="777240" y="2331720"/>
            <a:ext cx="74066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He wrote the hymn in 1834; it was later printed in his 1836 collection.</a:t>
            </a:r>
            <a:endParaRPr lang="en-US" sz="1850" dirty="0"/>
          </a:p>
        </p:txBody>
      </p:sp>
      <p:sp>
        <p:nvSpPr>
          <p:cNvPr id="7" name="Text 4"/>
          <p:cNvSpPr/>
          <p:nvPr/>
        </p:nvSpPr>
        <p:spPr>
          <a:xfrm>
            <a:off x="777240" y="2834640"/>
            <a:ext cx="74066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Mote’s text directs confidence away from personal merit and toward Christ’s righteousness.</a:t>
            </a:r>
            <a:endParaRPr lang="en-US" sz="1850" dirty="0"/>
          </a:p>
        </p:txBody>
      </p:sp>
      <p:sp>
        <p:nvSpPr>
          <p:cNvPr id="8" name="Text 5"/>
          <p:cNvSpPr/>
          <p:nvPr/>
        </p:nvSpPr>
        <p:spPr>
          <a:xfrm>
            <a:off x="777240" y="3337560"/>
            <a:ext cx="740664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Bradbury’s sturdy tune helped the refrain lodge in congregational memory.</a:t>
            </a:r>
            <a:endParaRPr lang="en-US" sz="185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solid_rock_work_assets/visual4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875520" cy="777240"/>
          </a:xfrm>
          <a:prstGeom prst="rect">
            <a:avLst/>
          </a:prstGeom>
          <a:noFill/>
          <a:ln/>
        </p:spPr>
        <p:txBody>
          <a:bodyPr wrap="square" lIns="254" tIns="254" rIns="254" bIns="254" rtlCol="0" anchor="ctr">
            <a:normAutofit/>
          </a:bodyPr>
          <a:lstStyle/>
          <a:p>
            <a:pPr indent="0" marL="0">
              <a:buNone/>
            </a:pPr>
            <a:r>
              <a:rPr lang="en-US" sz="3100" b="1" dirty="0">
                <a:solidFill>
                  <a:srgbClr val="F4F0EA"/>
                </a:solidFill>
                <a:latin typeface="Aptos Display" pitchFamily="34" charset="0"/>
                <a:ea typeface="Aptos Display" pitchFamily="34" charset="-122"/>
                <a:cs typeface="Aptos Display" pitchFamily="34" charset="-120"/>
              </a:rPr>
              <a:t>Why This Hymn Matters Today</a:t>
            </a:r>
            <a:endParaRPr lang="en-US" sz="3100" dirty="0"/>
          </a:p>
        </p:txBody>
      </p:sp>
      <p:sp>
        <p:nvSpPr>
          <p:cNvPr id="4" name="Text 1"/>
          <p:cNvSpPr/>
          <p:nvPr/>
        </p:nvSpPr>
        <p:spPr>
          <a:xfrm>
            <a:off x="658368" y="1325880"/>
            <a:ext cx="987552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It teaches the church how to sing assurance without pretending life is easy</a:t>
            </a:r>
            <a:endParaRPr lang="en-US" sz="1750" dirty="0"/>
          </a:p>
        </p:txBody>
      </p:sp>
      <p:sp>
        <p:nvSpPr>
          <p:cNvPr id="5" name="Text 2"/>
          <p:cNvSpPr/>
          <p:nvPr/>
        </p:nvSpPr>
        <p:spPr>
          <a:xfrm>
            <a:off x="758952" y="2057400"/>
            <a:ext cx="498348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It speaks to anxious hearts looking for security.</a:t>
            </a:r>
            <a:endParaRPr lang="en-US" sz="1820" dirty="0"/>
          </a:p>
        </p:txBody>
      </p:sp>
      <p:sp>
        <p:nvSpPr>
          <p:cNvPr id="6" name="Text 3"/>
          <p:cNvSpPr/>
          <p:nvPr/>
        </p:nvSpPr>
        <p:spPr>
          <a:xfrm>
            <a:off x="758952" y="2551176"/>
            <a:ext cx="498348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It names storms without surrendering to them.</a:t>
            </a:r>
            <a:endParaRPr lang="en-US" sz="1820" dirty="0"/>
          </a:p>
        </p:txBody>
      </p:sp>
      <p:sp>
        <p:nvSpPr>
          <p:cNvPr id="7" name="Text 4"/>
          <p:cNvSpPr/>
          <p:nvPr/>
        </p:nvSpPr>
        <p:spPr>
          <a:xfrm>
            <a:off x="758952" y="3044952"/>
            <a:ext cx="498348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It reminds believers that assurance rests in Christ’s completed work.</a:t>
            </a:r>
            <a:endParaRPr lang="en-US" sz="1820" dirty="0"/>
          </a:p>
        </p:txBody>
      </p:sp>
      <p:sp>
        <p:nvSpPr>
          <p:cNvPr id="8" name="Text 5"/>
          <p:cNvSpPr/>
          <p:nvPr/>
        </p:nvSpPr>
        <p:spPr>
          <a:xfrm>
            <a:off x="6537960" y="2057400"/>
            <a:ext cx="484632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It helps worshipers confess that good gifts cannot become ultimate foundations.</a:t>
            </a:r>
            <a:endParaRPr lang="en-US" sz="1820" dirty="0"/>
          </a:p>
        </p:txBody>
      </p:sp>
      <p:sp>
        <p:nvSpPr>
          <p:cNvPr id="9" name="Text 6"/>
          <p:cNvSpPr/>
          <p:nvPr/>
        </p:nvSpPr>
        <p:spPr>
          <a:xfrm>
            <a:off x="6537960" y="2551176"/>
            <a:ext cx="484632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It gives language for faith when visible circumstances are unclear.</a:t>
            </a:r>
            <a:endParaRPr lang="en-US" sz="1820" dirty="0"/>
          </a:p>
        </p:txBody>
      </p:sp>
      <p:sp>
        <p:nvSpPr>
          <p:cNvPr id="10" name="Text 7"/>
          <p:cNvSpPr/>
          <p:nvPr/>
        </p:nvSpPr>
        <p:spPr>
          <a:xfrm>
            <a:off x="6537960" y="3044952"/>
            <a:ext cx="4846320" cy="365760"/>
          </a:xfrm>
          <a:prstGeom prst="rect">
            <a:avLst/>
          </a:prstGeom>
          <a:noFill/>
          <a:ln/>
        </p:spPr>
        <p:txBody>
          <a:bodyPr wrap="square" lIns="254" tIns="254" rIns="254" bIns="254" rtlCol="0" anchor="ctr">
            <a:normAutofit/>
          </a:bodyPr>
          <a:lstStyle/>
          <a:p>
            <a:pPr indent="0" marL="0">
              <a:buNone/>
            </a:pPr>
            <a:r>
              <a:rPr lang="en-US" sz="1820" dirty="0">
                <a:solidFill>
                  <a:srgbClr val="F4F0EA"/>
                </a:solidFill>
                <a:latin typeface="Aptos" pitchFamily="34" charset="0"/>
                <a:ea typeface="Aptos" pitchFamily="34" charset="-122"/>
                <a:cs typeface="Aptos" pitchFamily="34" charset="-120"/>
              </a:rPr>
              <a:t>• It prepares the church to stand before God in Christ.</a:t>
            </a:r>
            <a:endParaRPr lang="en-US" sz="1820" dirty="0"/>
          </a:p>
        </p:txBody>
      </p:sp>
      <p:sp>
        <p:nvSpPr>
          <p:cNvPr id="11" name="Text 8"/>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solid_rock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326880" cy="777240"/>
          </a:xfrm>
          <a:prstGeom prst="rect">
            <a:avLst/>
          </a:prstGeom>
          <a:noFill/>
          <a:ln/>
        </p:spPr>
        <p:txBody>
          <a:bodyPr wrap="square" lIns="254" tIns="254" rIns="254" bIns="254" rtlCol="0" anchor="ctr">
            <a:normAutofit/>
          </a:bodyPr>
          <a:lstStyle/>
          <a:p>
            <a:pPr indent="0" marL="0">
              <a:buNone/>
            </a:pPr>
            <a:r>
              <a:rPr lang="en-US" sz="3300" b="1" dirty="0">
                <a:solidFill>
                  <a:srgbClr val="F4F0EA"/>
                </a:solidFill>
                <a:latin typeface="Aptos Display" pitchFamily="34" charset="0"/>
                <a:ea typeface="Aptos Display" pitchFamily="34" charset="-122"/>
                <a:cs typeface="Aptos Display" pitchFamily="34" charset="-120"/>
              </a:rPr>
              <a:t>Biblical Foundation</a:t>
            </a:r>
            <a:endParaRPr lang="en-US" sz="3300" dirty="0"/>
          </a:p>
        </p:txBody>
      </p:sp>
      <p:sp>
        <p:nvSpPr>
          <p:cNvPr id="4" name="Text 1"/>
          <p:cNvSpPr/>
          <p:nvPr/>
        </p:nvSpPr>
        <p:spPr>
          <a:xfrm>
            <a:off x="658368" y="1325880"/>
            <a:ext cx="932688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The rock, the cornerstone, and the anchor of hope</a:t>
            </a:r>
            <a:endParaRPr lang="en-US" sz="1750" dirty="0"/>
          </a:p>
        </p:txBody>
      </p:sp>
      <p:sp>
        <p:nvSpPr>
          <p:cNvPr id="5" name="Text 2"/>
          <p:cNvSpPr/>
          <p:nvPr/>
        </p:nvSpPr>
        <p:spPr>
          <a:xfrm>
            <a:off x="777240" y="1920240"/>
            <a:ext cx="3108960" cy="320040"/>
          </a:xfrm>
          <a:prstGeom prst="rect">
            <a:avLst/>
          </a:prstGeom>
          <a:noFill/>
          <a:ln/>
        </p:spPr>
        <p:txBody>
          <a:bodyPr wrap="square" lIns="0" tIns="0" rIns="0" bIns="0" rtlCol="0" anchor="ctr"/>
          <a:lstStyle/>
          <a:p>
            <a:pPr indent="0" marL="0">
              <a:buNone/>
            </a:pPr>
            <a:r>
              <a:rPr lang="en-US" sz="1750" b="1" dirty="0">
                <a:solidFill>
                  <a:srgbClr val="F4D78B"/>
                </a:solidFill>
                <a:latin typeface="Aptos" pitchFamily="34" charset="0"/>
                <a:ea typeface="Aptos" pitchFamily="34" charset="-122"/>
                <a:cs typeface="Aptos" pitchFamily="34" charset="-120"/>
              </a:rPr>
              <a:t>1 Corinthians 3:11</a:t>
            </a:r>
            <a:endParaRPr lang="en-US" sz="1750" dirty="0"/>
          </a:p>
        </p:txBody>
      </p:sp>
      <p:sp>
        <p:nvSpPr>
          <p:cNvPr id="6" name="Text 3"/>
          <p:cNvSpPr/>
          <p:nvPr/>
        </p:nvSpPr>
        <p:spPr>
          <a:xfrm>
            <a:off x="777240" y="2359152"/>
            <a:ext cx="7680960" cy="1097280"/>
          </a:xfrm>
          <a:prstGeom prst="rect">
            <a:avLst/>
          </a:prstGeom>
          <a:noFill/>
          <a:ln/>
        </p:spPr>
        <p:txBody>
          <a:bodyPr wrap="square" lIns="381" tIns="381" rIns="381" bIns="381" rtlCol="0" anchor="ctr">
            <a:normAutofit/>
          </a:bodyPr>
          <a:lstStyle/>
          <a:p>
            <a:pPr indent="0" marL="0">
              <a:buNone/>
            </a:pPr>
            <a:r>
              <a:rPr lang="en-US" sz="2000" i="1" dirty="0">
                <a:solidFill>
                  <a:srgbClr val="F4F0EA"/>
                </a:solidFill>
                <a:latin typeface="Georgia" pitchFamily="34" charset="0"/>
                <a:ea typeface="Georgia" pitchFamily="34" charset="-122"/>
                <a:cs typeface="Georgia" pitchFamily="34" charset="-120"/>
              </a:rPr>
              <a:t>For no one can lay any other foundation than that which has been laid, which is Jesus Christ.</a:t>
            </a:r>
            <a:endParaRPr lang="en-US" sz="2000" dirty="0"/>
          </a:p>
        </p:txBody>
      </p:sp>
      <p:sp>
        <p:nvSpPr>
          <p:cNvPr id="7" name="Text 4"/>
          <p:cNvSpPr/>
          <p:nvPr/>
        </p:nvSpPr>
        <p:spPr>
          <a:xfrm>
            <a:off x="777240" y="3794760"/>
            <a:ext cx="74980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Matthew 7: the house stands because it is built on rock.</a:t>
            </a:r>
            <a:endParaRPr lang="en-US" sz="1850" dirty="0"/>
          </a:p>
        </p:txBody>
      </p:sp>
      <p:sp>
        <p:nvSpPr>
          <p:cNvPr id="8" name="Text 5"/>
          <p:cNvSpPr/>
          <p:nvPr/>
        </p:nvSpPr>
        <p:spPr>
          <a:xfrm>
            <a:off x="777240" y="4288536"/>
            <a:ext cx="74980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Isaiah 28: God lays a precious, tested cornerstone.</a:t>
            </a:r>
            <a:endParaRPr lang="en-US" sz="1850" dirty="0"/>
          </a:p>
        </p:txBody>
      </p:sp>
      <p:sp>
        <p:nvSpPr>
          <p:cNvPr id="9" name="Text 6"/>
          <p:cNvSpPr/>
          <p:nvPr/>
        </p:nvSpPr>
        <p:spPr>
          <a:xfrm>
            <a:off x="777240" y="4782312"/>
            <a:ext cx="7498080" cy="365760"/>
          </a:xfrm>
          <a:prstGeom prst="rect">
            <a:avLst/>
          </a:prstGeom>
          <a:noFill/>
          <a:ln/>
        </p:spPr>
        <p:txBody>
          <a:bodyPr wrap="square" lIns="254" tIns="254" rIns="254" bIns="254" rtlCol="0" anchor="ctr">
            <a:normAutofit/>
          </a:bodyPr>
          <a:lstStyle/>
          <a:p>
            <a:pPr indent="0" marL="0">
              <a:buNone/>
            </a:pPr>
            <a:r>
              <a:rPr lang="en-US" sz="1850" dirty="0">
                <a:solidFill>
                  <a:srgbClr val="F4F0EA"/>
                </a:solidFill>
                <a:latin typeface="Aptos" pitchFamily="34" charset="0"/>
                <a:ea typeface="Aptos" pitchFamily="34" charset="-122"/>
                <a:cs typeface="Aptos" pitchFamily="34" charset="-120"/>
              </a:rPr>
              <a:t>• Hebrews 6: hope in God’s promise anchors the soul.</a:t>
            </a:r>
            <a:endParaRPr lang="en-US" sz="1850" dirty="0"/>
          </a:p>
        </p:txBody>
      </p:sp>
      <p:sp>
        <p:nvSpPr>
          <p:cNvPr id="10" name="Text 7"/>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solid_rock_work_assets/visual3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85800" y="2148840"/>
            <a:ext cx="7772400" cy="777240"/>
          </a:xfrm>
          <a:prstGeom prst="rect">
            <a:avLst/>
          </a:prstGeom>
          <a:noFill/>
          <a:ln/>
        </p:spPr>
        <p:txBody>
          <a:bodyPr wrap="square" lIns="254" tIns="254" rIns="254" bIns="254" rtlCol="0" anchor="ctr">
            <a:normAutofit/>
          </a:bodyPr>
          <a:lstStyle/>
          <a:p>
            <a:pPr indent="0" marL="0">
              <a:buNone/>
            </a:pPr>
            <a:r>
              <a:rPr lang="en-US" sz="4200" b="1" dirty="0">
                <a:solidFill>
                  <a:srgbClr val="F4F0EA"/>
                </a:solidFill>
                <a:latin typeface="Aptos Display" pitchFamily="34" charset="0"/>
                <a:ea typeface="Aptos Display" pitchFamily="34" charset="-122"/>
                <a:cs typeface="Aptos Display" pitchFamily="34" charset="-120"/>
              </a:rPr>
              <a:t>Built on Christ</a:t>
            </a:r>
            <a:endParaRPr lang="en-US" sz="4200" dirty="0"/>
          </a:p>
        </p:txBody>
      </p:sp>
      <p:sp>
        <p:nvSpPr>
          <p:cNvPr id="4" name="Text 1"/>
          <p:cNvSpPr/>
          <p:nvPr/>
        </p:nvSpPr>
        <p:spPr>
          <a:xfrm>
            <a:off x="685800" y="2971800"/>
            <a:ext cx="7772400" cy="502920"/>
          </a:xfrm>
          <a:prstGeom prst="rect">
            <a:avLst/>
          </a:prstGeom>
          <a:noFill/>
          <a:ln/>
        </p:spPr>
        <p:txBody>
          <a:bodyPr wrap="square" lIns="254" tIns="254" rIns="254" bIns="254" rtlCol="0" anchor="ctr">
            <a:normAutofit/>
          </a:bodyPr>
          <a:lstStyle/>
          <a:p>
            <a:pPr indent="0" marL="0">
              <a:buNone/>
            </a:pPr>
            <a:r>
              <a:rPr lang="en-US" sz="1800" dirty="0">
                <a:solidFill>
                  <a:srgbClr val="D9D0C5"/>
                </a:solidFill>
                <a:latin typeface="Aptos" pitchFamily="34" charset="0"/>
                <a:ea typeface="Aptos" pitchFamily="34" charset="-122"/>
                <a:cs typeface="Aptos" pitchFamily="34" charset="-120"/>
              </a:rPr>
              <a:t>The opening confession of the hymn</a:t>
            </a:r>
            <a:endParaRPr lang="en-US" sz="1800" dirty="0"/>
          </a:p>
        </p:txBody>
      </p:sp>
      <p:sp>
        <p:nvSpPr>
          <p:cNvPr id="5" name="Text 2"/>
          <p:cNvSpPr/>
          <p:nvPr/>
        </p:nvSpPr>
        <p:spPr>
          <a:xfrm>
            <a:off x="713232" y="3657600"/>
            <a:ext cx="8138160" cy="502920"/>
          </a:xfrm>
          <a:prstGeom prst="rect">
            <a:avLst/>
          </a:prstGeom>
          <a:noFill/>
          <a:ln/>
        </p:spPr>
        <p:txBody>
          <a:bodyPr wrap="square" lIns="0" tIns="0" rIns="0" bIns="0" rtlCol="0" anchor="ctr">
            <a:normAutofit/>
          </a:bodyPr>
          <a:lstStyle/>
          <a:p>
            <a:pPr indent="0" marL="0">
              <a:buNone/>
            </a:pPr>
            <a:r>
              <a:rPr lang="en-US" sz="2200" i="1" dirty="0">
                <a:solidFill>
                  <a:srgbClr val="F4D78B"/>
                </a:solidFill>
                <a:latin typeface="Georgia" pitchFamily="34" charset="0"/>
                <a:ea typeface="Georgia" pitchFamily="34" charset="-122"/>
                <a:cs typeface="Georgia" pitchFamily="34" charset="-120"/>
              </a:rPr>
              <a:t>Hope does not begin with the strength of faith, but with the Savior who is trusted.</a:t>
            </a:r>
            <a:endParaRPr lang="en-US" sz="2200" dirty="0"/>
          </a:p>
        </p:txBody>
      </p:sp>
      <p:sp>
        <p:nvSpPr>
          <p:cNvPr id="6" name="Text 3"/>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solid_rock_work_assets/visual2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6583680" cy="777240"/>
          </a:xfrm>
          <a:prstGeom prst="rect">
            <a:avLst/>
          </a:prstGeom>
          <a:noFill/>
          <a:ln/>
        </p:spPr>
        <p:txBody>
          <a:bodyPr wrap="square" lIns="254" tIns="254" rIns="254" bIns="254" rtlCol="0" anchor="ctr">
            <a:normAutofit/>
          </a:bodyPr>
          <a:lstStyle/>
          <a:p>
            <a:pPr indent="0" marL="0">
              <a:buNone/>
            </a:pPr>
            <a:r>
              <a:rPr lang="en-US" sz="3400" b="1" dirty="0">
                <a:solidFill>
                  <a:srgbClr val="F4F0EA"/>
                </a:solidFill>
                <a:latin typeface="Aptos Display" pitchFamily="34" charset="0"/>
                <a:ea typeface="Aptos Display" pitchFamily="34" charset="-122"/>
                <a:cs typeface="Aptos Display" pitchFamily="34" charset="-120"/>
              </a:rPr>
              <a:t>Section Study 1</a:t>
            </a:r>
            <a:endParaRPr lang="en-US" sz="3400" dirty="0"/>
          </a:p>
        </p:txBody>
      </p:sp>
      <p:sp>
        <p:nvSpPr>
          <p:cNvPr id="4" name="Text 1"/>
          <p:cNvSpPr/>
          <p:nvPr/>
        </p:nvSpPr>
        <p:spPr>
          <a:xfrm>
            <a:off x="658368" y="1325880"/>
            <a:ext cx="658368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The foundation of Christian hope</a:t>
            </a:r>
            <a:endParaRPr lang="en-US" sz="1750" dirty="0"/>
          </a:p>
        </p:txBody>
      </p:sp>
      <p:sp>
        <p:nvSpPr>
          <p:cNvPr id="5" name="Text 2"/>
          <p:cNvSpPr/>
          <p:nvPr/>
        </p:nvSpPr>
        <p:spPr>
          <a:xfrm>
            <a:off x="777240" y="1874520"/>
            <a:ext cx="758952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hymn begins by refusing every foundation except Jesus Christ.</a:t>
            </a:r>
            <a:endParaRPr lang="en-US" sz="1900" dirty="0"/>
          </a:p>
        </p:txBody>
      </p:sp>
      <p:sp>
        <p:nvSpPr>
          <p:cNvPr id="6" name="Text 3"/>
          <p:cNvSpPr/>
          <p:nvPr/>
        </p:nvSpPr>
        <p:spPr>
          <a:xfrm>
            <a:off x="777240" y="2423160"/>
            <a:ext cx="758952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The singer does not trust a “sweet frame” of feeling, confidence, or spiritual mood.</a:t>
            </a:r>
            <a:endParaRPr lang="en-US" sz="1900" dirty="0"/>
          </a:p>
        </p:txBody>
      </p:sp>
      <p:sp>
        <p:nvSpPr>
          <p:cNvPr id="7" name="Text 4"/>
          <p:cNvSpPr/>
          <p:nvPr/>
        </p:nvSpPr>
        <p:spPr>
          <a:xfrm>
            <a:off x="777240" y="2971800"/>
            <a:ext cx="7589520" cy="365760"/>
          </a:xfrm>
          <a:prstGeom prst="rect">
            <a:avLst/>
          </a:prstGeom>
          <a:noFill/>
          <a:ln/>
        </p:spPr>
        <p:txBody>
          <a:bodyPr wrap="square" lIns="254" tIns="254" rIns="254" bIns="254" rtlCol="0" anchor="ctr">
            <a:normAutofit/>
          </a:bodyPr>
          <a:lstStyle/>
          <a:p>
            <a:pPr indent="0" marL="0">
              <a:buNone/>
            </a:pPr>
            <a:r>
              <a:rPr lang="en-US" sz="1900" dirty="0">
                <a:solidFill>
                  <a:srgbClr val="F4F0EA"/>
                </a:solidFill>
                <a:latin typeface="Aptos" pitchFamily="34" charset="0"/>
                <a:ea typeface="Aptos" pitchFamily="34" charset="-122"/>
                <a:cs typeface="Aptos" pitchFamily="34" charset="-120"/>
              </a:rPr>
              <a:t>• Teaching emphasis: assurance is grounded in Christ’s righteousness, not in the believer’s performance.</a:t>
            </a:r>
            <a:endParaRPr lang="en-US" sz="1900" dirty="0"/>
          </a:p>
        </p:txBody>
      </p:sp>
      <p:sp>
        <p:nvSpPr>
          <p:cNvPr id="8" name="Text 5"/>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solid_rock_work_assets/visual1_dark.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9875520" cy="777240"/>
          </a:xfrm>
          <a:prstGeom prst="rect">
            <a:avLst/>
          </a:prstGeom>
          <a:noFill/>
          <a:ln/>
        </p:spPr>
        <p:txBody>
          <a:bodyPr wrap="square" lIns="254" tIns="254" rIns="254" bIns="254" rtlCol="0" anchor="ctr">
            <a:normAutofit/>
          </a:bodyPr>
          <a:lstStyle/>
          <a:p>
            <a:pPr indent="0" marL="0">
              <a:buNone/>
            </a:pPr>
            <a:r>
              <a:rPr lang="en-US" sz="3200" b="1" dirty="0">
                <a:solidFill>
                  <a:srgbClr val="F4F0EA"/>
                </a:solidFill>
                <a:latin typeface="Aptos Display" pitchFamily="34" charset="0"/>
                <a:ea typeface="Aptos Display" pitchFamily="34" charset="-122"/>
                <a:cs typeface="Aptos Display" pitchFamily="34" charset="-120"/>
              </a:rPr>
              <a:t>The Refrain</a:t>
            </a:r>
            <a:endParaRPr lang="en-US" sz="3200" dirty="0"/>
          </a:p>
        </p:txBody>
      </p:sp>
      <p:sp>
        <p:nvSpPr>
          <p:cNvPr id="4" name="Text 1"/>
          <p:cNvSpPr/>
          <p:nvPr/>
        </p:nvSpPr>
        <p:spPr>
          <a:xfrm>
            <a:off x="658368" y="1325880"/>
            <a:ext cx="9875520" cy="502920"/>
          </a:xfrm>
          <a:prstGeom prst="rect">
            <a:avLst/>
          </a:prstGeom>
          <a:noFill/>
          <a:ln/>
        </p:spPr>
        <p:txBody>
          <a:bodyPr wrap="square" lIns="254" tIns="254" rIns="254" bIns="254" rtlCol="0" anchor="ctr">
            <a:normAutofit/>
          </a:bodyPr>
          <a:lstStyle/>
          <a:p>
            <a:pPr indent="0" marL="0">
              <a:buNone/>
            </a:pPr>
            <a:r>
              <a:rPr lang="en-US" sz="1750" dirty="0">
                <a:solidFill>
                  <a:srgbClr val="D9D0C5"/>
                </a:solidFill>
                <a:latin typeface="Aptos" pitchFamily="34" charset="0"/>
                <a:ea typeface="Aptos" pitchFamily="34" charset="-122"/>
                <a:cs typeface="Aptos" pitchFamily="34" charset="-120"/>
              </a:rPr>
              <a:t>Rock and sand give the congregation a clear spiritual contrast</a:t>
            </a:r>
            <a:endParaRPr lang="en-US" sz="1750" dirty="0"/>
          </a:p>
        </p:txBody>
      </p:sp>
      <p:sp>
        <p:nvSpPr>
          <p:cNvPr id="5" name="Text 2"/>
          <p:cNvSpPr/>
          <p:nvPr/>
        </p:nvSpPr>
        <p:spPr>
          <a:xfrm>
            <a:off x="777240" y="1920240"/>
            <a:ext cx="7772400" cy="365760"/>
          </a:xfrm>
          <a:prstGeom prst="rect">
            <a:avLst/>
          </a:prstGeom>
          <a:noFill/>
          <a:ln/>
        </p:spPr>
        <p:txBody>
          <a:bodyPr wrap="square" lIns="254" tIns="254" rIns="254" bIns="254" rtlCol="0" anchor="ctr">
            <a:normAutofit/>
          </a:bodyPr>
          <a:lstStyle/>
          <a:p>
            <a:pPr indent="0" marL="0">
              <a:buNone/>
            </a:pPr>
            <a:r>
              <a:rPr lang="en-US" sz="1950" dirty="0">
                <a:solidFill>
                  <a:srgbClr val="F4F0EA"/>
                </a:solidFill>
                <a:latin typeface="Aptos" pitchFamily="34" charset="0"/>
                <a:ea typeface="Aptos" pitchFamily="34" charset="-122"/>
                <a:cs typeface="Aptos" pitchFamily="34" charset="-120"/>
              </a:rPr>
              <a:t>• Christ is stable; every rival ground is unstable.</a:t>
            </a:r>
            <a:endParaRPr lang="en-US" sz="1950" dirty="0"/>
          </a:p>
        </p:txBody>
      </p:sp>
      <p:sp>
        <p:nvSpPr>
          <p:cNvPr id="6" name="Text 3"/>
          <p:cNvSpPr/>
          <p:nvPr/>
        </p:nvSpPr>
        <p:spPr>
          <a:xfrm>
            <a:off x="777240" y="2468880"/>
            <a:ext cx="7772400" cy="365760"/>
          </a:xfrm>
          <a:prstGeom prst="rect">
            <a:avLst/>
          </a:prstGeom>
          <a:noFill/>
          <a:ln/>
        </p:spPr>
        <p:txBody>
          <a:bodyPr wrap="square" lIns="254" tIns="254" rIns="254" bIns="254" rtlCol="0" anchor="ctr">
            <a:normAutofit/>
          </a:bodyPr>
          <a:lstStyle/>
          <a:p>
            <a:pPr indent="0" marL="0">
              <a:buNone/>
            </a:pPr>
            <a:r>
              <a:rPr lang="en-US" sz="1950" dirty="0">
                <a:solidFill>
                  <a:srgbClr val="F4F0EA"/>
                </a:solidFill>
                <a:latin typeface="Aptos" pitchFamily="34" charset="0"/>
                <a:ea typeface="Aptos" pitchFamily="34" charset="-122"/>
                <a:cs typeface="Aptos" pitchFamily="34" charset="-120"/>
              </a:rPr>
              <a:t>• The refrain works as confession, warning, and encouragement.</a:t>
            </a:r>
            <a:endParaRPr lang="en-US" sz="1950" dirty="0"/>
          </a:p>
        </p:txBody>
      </p:sp>
      <p:sp>
        <p:nvSpPr>
          <p:cNvPr id="7" name="Text 4"/>
          <p:cNvSpPr/>
          <p:nvPr/>
        </p:nvSpPr>
        <p:spPr>
          <a:xfrm>
            <a:off x="777240" y="3017520"/>
            <a:ext cx="7772400" cy="365760"/>
          </a:xfrm>
          <a:prstGeom prst="rect">
            <a:avLst/>
          </a:prstGeom>
          <a:noFill/>
          <a:ln/>
        </p:spPr>
        <p:txBody>
          <a:bodyPr wrap="square" lIns="254" tIns="254" rIns="254" bIns="254" rtlCol="0" anchor="ctr">
            <a:normAutofit/>
          </a:bodyPr>
          <a:lstStyle/>
          <a:p>
            <a:pPr indent="0" marL="0">
              <a:buNone/>
            </a:pPr>
            <a:r>
              <a:rPr lang="en-US" sz="1950" dirty="0">
                <a:solidFill>
                  <a:srgbClr val="F4F0EA"/>
                </a:solidFill>
                <a:latin typeface="Aptos" pitchFamily="34" charset="0"/>
                <a:ea typeface="Aptos" pitchFamily="34" charset="-122"/>
                <a:cs typeface="Aptos" pitchFamily="34" charset="-120"/>
              </a:rPr>
              <a:t>• Ask learners: What “sand” do respectable people still try to stand on?</a:t>
            </a:r>
            <a:endParaRPr lang="en-US" sz="1950" dirty="0"/>
          </a:p>
        </p:txBody>
      </p:sp>
      <p:sp>
        <p:nvSpPr>
          <p:cNvPr id="8" name="Text 5"/>
          <p:cNvSpPr/>
          <p:nvPr/>
        </p:nvSpPr>
        <p:spPr>
          <a:xfrm>
            <a:off x="777240" y="4846320"/>
            <a:ext cx="7772400" cy="502920"/>
          </a:xfrm>
          <a:prstGeom prst="rect">
            <a:avLst/>
          </a:prstGeom>
          <a:noFill/>
          <a:ln/>
        </p:spPr>
        <p:txBody>
          <a:bodyPr wrap="square" lIns="0" tIns="0" rIns="0" bIns="0" rtlCol="0" anchor="ctr">
            <a:normAutofit/>
          </a:bodyPr>
          <a:lstStyle/>
          <a:p>
            <a:pPr indent="0" marL="0">
              <a:buNone/>
            </a:pPr>
            <a:r>
              <a:rPr lang="en-US" sz="2200" i="1" dirty="0">
                <a:solidFill>
                  <a:srgbClr val="F4D78B"/>
                </a:solidFill>
                <a:latin typeface="Georgia" pitchFamily="34" charset="0"/>
                <a:ea typeface="Georgia" pitchFamily="34" charset="-122"/>
                <a:cs typeface="Georgia" pitchFamily="34" charset="-120"/>
              </a:rPr>
              <a:t>Christ holds when every other ground gives way.</a:t>
            </a:r>
            <a:endParaRPr lang="en-US" sz="2200" dirty="0"/>
          </a:p>
        </p:txBody>
      </p:sp>
      <p:sp>
        <p:nvSpPr>
          <p:cNvPr id="9" name="Text 6"/>
          <p:cNvSpPr/>
          <p:nvPr/>
        </p:nvSpPr>
        <p:spPr>
          <a:xfrm>
            <a:off x="274320" y="6537960"/>
            <a:ext cx="6858000" cy="182880"/>
          </a:xfrm>
          <a:prstGeom prst="rect">
            <a:avLst/>
          </a:prstGeom>
          <a:noFill/>
          <a:ln/>
        </p:spPr>
        <p:txBody>
          <a:bodyPr wrap="square" lIns="0" tIns="0" rIns="0" bIns="0" rtlCol="0" anchor="ctr"/>
          <a:lstStyle/>
          <a:p>
            <a:pPr indent="0" marL="0">
              <a:buNone/>
            </a:pPr>
            <a:r>
              <a:rPr lang="en-US" sz="750" dirty="0">
                <a:solidFill>
                  <a:srgbClr val="C9C3B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Solid Rock Teaching Guide</dc:title>
  <dc:subject>Hymn study resource</dc:subject>
  <dc:creator>HymnInfo.com</dc:creator>
  <cp:lastModifiedBy>HymnInfo.com</cp:lastModifiedBy>
  <cp:revision>1</cp:revision>
  <dcterms:created xsi:type="dcterms:W3CDTF">2026-07-11T00:57:03Z</dcterms:created>
  <dcterms:modified xsi:type="dcterms:W3CDTF">2026-07-11T00:57:03Z</dcterms:modified>
</cp:coreProperties>
</file>