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3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768096"/>
            <a:ext cx="7223760" cy="5193792"/>
          </a:xfrm>
          <a:prstGeom prst="roundRect">
            <a:avLst>
              <a:gd name="adj" fmla="val 1408"/>
            </a:avLst>
          </a:prstGeom>
          <a:solidFill>
            <a:srgbClr val="1E1712">
              <a:alpha val="93000"/>
            </a:srgbClr>
          </a:solidFill>
          <a:ln w="15240">
            <a:solidFill>
              <a:srgbClr val="C79A50">
                <a:alpha val="7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78408" y="109728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BD7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Study Teaching Guide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941832" y="1627632"/>
            <a:ext cx="653796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 Known to Us in Breaking Bread</a:t>
            </a:r>
            <a:endParaRPr lang="en-US" sz="3900" dirty="0"/>
          </a:p>
        </p:txBody>
      </p:sp>
      <p:sp>
        <p:nvSpPr>
          <p:cNvPr id="7" name="Text 4"/>
          <p:cNvSpPr/>
          <p:nvPr/>
        </p:nvSpPr>
        <p:spPr>
          <a:xfrm>
            <a:off x="978408" y="297180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8EE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“Be known to us in breaking bread”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978408" y="3493008"/>
            <a:ext cx="4297680" cy="0"/>
          </a:xfrm>
          <a:prstGeom prst="line">
            <a:avLst/>
          </a:prstGeom>
          <a:noFill/>
          <a:ln w="25400">
            <a:solidFill>
              <a:srgbClr val="C79A5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78408" y="3749040"/>
            <a:ext cx="638251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F7F0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Author: James Montgomery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F7F0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ST. FLAVIAN • Meter: Common Meter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F7F0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published: The Christian Psalmist, 1825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F7F0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Scripture: Luke 24:30–35</a:t>
            </a:r>
            <a:endParaRPr lang="en-US" sz="1420" dirty="0"/>
          </a:p>
        </p:txBody>
      </p:sp>
      <p:sp>
        <p:nvSpPr>
          <p:cNvPr id="10" name="Shap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6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987552"/>
            <a:ext cx="7132320" cy="4023360"/>
          </a:xfrm>
          <a:prstGeom prst="roundRect">
            <a:avLst>
              <a:gd name="adj" fmla="val 1818"/>
            </a:avLst>
          </a:prstGeom>
          <a:solidFill>
            <a:srgbClr val="1E1712">
              <a:alpha val="90000"/>
            </a:srgbClr>
          </a:solidFill>
          <a:ln w="15240">
            <a:solidFill>
              <a:srgbClr val="C79A50">
                <a:alpha val="66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132588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D4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STUDY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87552" y="1783080"/>
            <a:ext cx="6492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Prayer at the Table</a:t>
            </a:r>
            <a:endParaRPr lang="en-US" sz="3800" dirty="0"/>
          </a:p>
        </p:txBody>
      </p:sp>
      <p:sp>
        <p:nvSpPr>
          <p:cNvPr id="7" name="Shape 4"/>
          <p:cNvSpPr/>
          <p:nvPr/>
        </p:nvSpPr>
        <p:spPr>
          <a:xfrm>
            <a:off x="1005840" y="3364992"/>
            <a:ext cx="5120640" cy="0"/>
          </a:xfrm>
          <a:prstGeom prst="line">
            <a:avLst/>
          </a:prstGeom>
          <a:noFill/>
          <a:ln w="25400">
            <a:solidFill>
              <a:srgbClr val="C79A5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05840" y="3611880"/>
            <a:ext cx="6309360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5EC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moves from recognition to abiding communion and lasting nourishment.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3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Opening Prayer: Recognize the Risen Lord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987552"/>
            <a:ext cx="10771632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6000"/>
            </a:srgbClr>
          </a:solidFill>
          <a:ln w="12700">
            <a:solidFill>
              <a:srgbClr val="C79A50">
                <a:alpha val="6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33856" y="1371600"/>
            <a:ext cx="9930384" cy="4645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first petition asks Christ to be known in the breaking of bread.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directly echoes the Emmaus disciples, whose eyes were opened at the table.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communion is not bare routine; faith seeks and receives the living Christ.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connection: Luke 24:30–31.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9"/>
          </a:solidFill>
          <a:ln w="12700">
            <a:solidFill>
              <a:srgbClr val="FBF5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0"/>
            <a:ext cx="3047695" cy="6858000"/>
          </a:xfrm>
          <a:prstGeom prst="rect">
            <a:avLst/>
          </a:prstGeom>
          <a:solidFill>
            <a:srgbClr val="EADCC3"/>
          </a:solidFill>
          <a:ln w="12700">
            <a:solidFill>
              <a:srgbClr val="EADCC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217152" y="256032"/>
            <a:ext cx="2697480" cy="6291072"/>
          </a:xfrm>
          <a:prstGeom prst="rect">
            <a:avLst/>
          </a:prstGeom>
          <a:solidFill>
            <a:srgbClr val="F5EBD9">
              <a:alpha val="75000"/>
            </a:srgbClr>
          </a:solidFill>
          <a:ln w="12700">
            <a:solidFill>
              <a:srgbClr val="CDB987">
                <a:alpha val="2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Abiding Presence: Do Not Depart</a:t>
            </a:r>
            <a:endParaRPr lang="en-US" sz="1880" dirty="0"/>
          </a:p>
        </p:txBody>
      </p:sp>
      <p:sp>
        <p:nvSpPr>
          <p:cNvPr id="6" name="Shape 4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950976"/>
            <a:ext cx="8065008" cy="5394960"/>
          </a:xfrm>
          <a:prstGeom prst="roundRect">
            <a:avLst>
              <a:gd name="adj" fmla="val 1356"/>
            </a:avLst>
          </a:prstGeom>
          <a:solidFill>
            <a:srgbClr val="FBF5E9">
              <a:alpha val="97000"/>
            </a:srgbClr>
          </a:solidFill>
          <a:ln w="12700">
            <a:solidFill>
              <a:srgbClr val="DDC7A4">
                <a:alpha val="62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78992" y="1335024"/>
            <a:ext cx="7223760" cy="4754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asks the Savior to remain with His people after the moment of recognition.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prayer echoes the longing of disciples who discover that the crucified Jesus is risen and present.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Christian worship is sustained by Christ’s abiding mercy, not by human feeling alone.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connection: Luke 24:32–35.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7769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5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3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Table in the Heart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987552"/>
            <a:ext cx="10771632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6000"/>
            </a:srgbClr>
          </a:solidFill>
          <a:ln w="12700">
            <a:solidFill>
              <a:srgbClr val="C79A50">
                <a:alpha val="6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33856" y="1371600"/>
            <a:ext cx="9930384" cy="4645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moves from the outward table to inward communion with Christ.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 language invites the congregation to receive the meal with faith, repentance, love, and gratitude.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the Lord’s Supper nourishes the whole life of discipleship.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connection: Acts 2:42 and John 6:35.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6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1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Living Bread and Heavenly Wine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987552"/>
            <a:ext cx="10771632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6000"/>
            </a:srgbClr>
          </a:solidFill>
          <a:ln w="12700">
            <a:solidFill>
              <a:srgbClr val="C79A50">
                <a:alpha val="6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33856" y="1371600"/>
            <a:ext cx="9930384" cy="4645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movement reflects on bread and cup as signs of divine love and spiritual nourishment.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is brief, but it points to rich communion with Christ and fellowship in His body.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the Lord’s Table proclaims Christ’s death, feeds faith, and strengthens hope.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connection: 1 Corinthians 10:16 and 11:26.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9"/>
          </a:solidFill>
          <a:ln w="12700">
            <a:solidFill>
              <a:srgbClr val="FBF5E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1880" dirty="0"/>
          </a:p>
        </p:txBody>
      </p:sp>
      <p:sp>
        <p:nvSpPr>
          <p:cNvPr id="4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76656" y="1005840"/>
            <a:ext cx="5349240" cy="5285232"/>
          </a:xfrm>
          <a:prstGeom prst="roundRect">
            <a:avLst>
              <a:gd name="adj" fmla="val 1384"/>
            </a:avLst>
          </a:prstGeom>
          <a:solidFill>
            <a:srgbClr val="FFFFFF"/>
          </a:solidFill>
          <a:ln w="12700">
            <a:solidFill>
              <a:srgbClr val="C79A50">
                <a:alpha val="6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172200" y="1005840"/>
            <a:ext cx="5349240" cy="5285232"/>
          </a:xfrm>
          <a:prstGeom prst="roundRect">
            <a:avLst>
              <a:gd name="adj" fmla="val 1384"/>
            </a:avLst>
          </a:prstGeom>
          <a:solidFill>
            <a:srgbClr val="FFFFFF"/>
          </a:solidFill>
          <a:ln w="12700">
            <a:solidFill>
              <a:srgbClr val="C79A50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1261872"/>
            <a:ext cx="4828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the Hymn Teaches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428232" y="1261872"/>
            <a:ext cx="4828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the Church Responds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69264" y="1810512"/>
            <a:ext cx="4718304" cy="41696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71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Resurrection presence of Christ</a:t>
            </a:r>
            <a:endParaRPr lang="en-US" sz="1710" dirty="0"/>
          </a:p>
          <a:p>
            <a:pPr marL="152400" indent="-152400">
              <a:buSzPct val="100000"/>
              <a:buChar char="•"/>
            </a:pPr>
            <a:r>
              <a:rPr lang="en-US" sz="171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Recognition by faith</a:t>
            </a:r>
            <a:endParaRPr lang="en-US" sz="1710" dirty="0"/>
          </a:p>
          <a:p>
            <a:pPr marL="152400" indent="-152400">
              <a:buSzPct val="100000"/>
              <a:buChar char="•"/>
            </a:pPr>
            <a:r>
              <a:rPr lang="en-US" sz="171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Communion as fellowship with the Lord</a:t>
            </a:r>
            <a:endParaRPr lang="en-US" sz="1710" dirty="0"/>
          </a:p>
          <a:p>
            <a:pPr marL="152400" indent="-152400">
              <a:buSzPct val="100000"/>
              <a:buChar char="•"/>
            </a:pPr>
            <a:r>
              <a:rPr lang="en-US" sz="171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Spiritual nourishment through bread and cup</a:t>
            </a:r>
            <a:endParaRPr lang="en-US" sz="1710" dirty="0"/>
          </a:p>
        </p:txBody>
      </p:sp>
      <p:sp>
        <p:nvSpPr>
          <p:cNvPr id="10" name="Text 8"/>
          <p:cNvSpPr/>
          <p:nvPr/>
        </p:nvSpPr>
        <p:spPr>
          <a:xfrm>
            <a:off x="6464808" y="1810512"/>
            <a:ext cx="4718304" cy="41696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71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Reverent expectation at the table</a:t>
            </a:r>
            <a:endParaRPr lang="en-US" sz="1710" dirty="0"/>
          </a:p>
          <a:p>
            <a:pPr marL="152400" indent="-152400">
              <a:buSzPct val="100000"/>
              <a:buChar char="•"/>
            </a:pPr>
            <a:r>
              <a:rPr lang="en-US" sz="171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Unity in the body of Christ</a:t>
            </a:r>
            <a:endParaRPr lang="en-US" sz="1710" dirty="0"/>
          </a:p>
          <a:p>
            <a:pPr marL="152400" indent="-152400">
              <a:buSzPct val="100000"/>
              <a:buChar char="•"/>
            </a:pPr>
            <a:r>
              <a:rPr lang="en-US" sz="171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Grateful remembrance of the cross</a:t>
            </a:r>
            <a:endParaRPr lang="en-US" sz="1710" dirty="0"/>
          </a:p>
          <a:p>
            <a:pPr marL="152400" indent="-152400">
              <a:buSzPct val="100000"/>
              <a:buChar char="•"/>
            </a:pPr>
            <a:r>
              <a:rPr lang="en-US" sz="171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Witness that the Lord is risen indeed</a:t>
            </a:r>
            <a:endParaRPr lang="en-US" sz="1710" dirty="0"/>
          </a:p>
        </p:txBody>
      </p:sp>
      <p:sp>
        <p:nvSpPr>
          <p:cNvPr id="11" name="Shape 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7769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4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7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Observations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987552"/>
            <a:ext cx="10771632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6000"/>
            </a:srgbClr>
          </a:solidFill>
          <a:ln w="12700">
            <a:solidFill>
              <a:srgbClr val="C79A50">
                <a:alpha val="6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33856" y="1371600"/>
            <a:ext cx="9930384" cy="4645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is compact and prayer-shaped rather than argumentative.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 central image comes from a biblical action: taking, blessing, breaking, and giving bread.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moves from table recognition to inward fellowship and spiritual food.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gentle language makes it especially suited to reflective communion use.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1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Observations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76656" y="1005840"/>
            <a:ext cx="5349240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8000"/>
            </a:srgbClr>
          </a:solidFill>
          <a:ln w="12700">
            <a:solidFill>
              <a:srgbClr val="C79A50">
                <a:alpha val="6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172200" y="1005840"/>
            <a:ext cx="5349240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8000"/>
            </a:srgbClr>
          </a:solidFill>
          <a:ln w="12700">
            <a:solidFill>
              <a:srgbClr val="C79A50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1261872"/>
            <a:ext cx="4828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ST. FLAVIAN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428232" y="1261872"/>
            <a:ext cx="4828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Congregational Use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969264" y="1810512"/>
            <a:ext cx="4718304" cy="41696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 Meter: 8.6.8.6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Balanced phrases and modest range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Quiet dignity suitable for communion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Works best at a calm, unhurried tempo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464808" y="1810512"/>
            <a:ext cx="4718304" cy="41696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enough for distribution or response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Easy to pair with Luke 24 readings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sung gently by choir or congregation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7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Accompaniment should support prayerful clarity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9"/>
          </a:solidFill>
          <a:ln w="12700">
            <a:solidFill>
              <a:srgbClr val="FBF5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0"/>
            <a:ext cx="3047695" cy="6858000"/>
          </a:xfrm>
          <a:prstGeom prst="rect">
            <a:avLst/>
          </a:prstGeom>
          <a:solidFill>
            <a:srgbClr val="EADCC3"/>
          </a:solidFill>
          <a:ln w="12700">
            <a:solidFill>
              <a:srgbClr val="EADCC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217152" y="256032"/>
            <a:ext cx="2697480" cy="6291072"/>
          </a:xfrm>
          <a:prstGeom prst="rect">
            <a:avLst/>
          </a:prstGeom>
          <a:solidFill>
            <a:srgbClr val="F5EBD9">
              <a:alpha val="75000"/>
            </a:srgbClr>
          </a:solidFill>
          <a:ln w="12700">
            <a:solidFill>
              <a:srgbClr val="CDB987">
                <a:alpha val="2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1880" dirty="0"/>
          </a:p>
        </p:txBody>
      </p:sp>
      <p:sp>
        <p:nvSpPr>
          <p:cNvPr id="6" name="Shape 4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950976"/>
            <a:ext cx="8065008" cy="5394960"/>
          </a:xfrm>
          <a:prstGeom prst="roundRect">
            <a:avLst>
              <a:gd name="adj" fmla="val 1356"/>
            </a:avLst>
          </a:prstGeom>
          <a:solidFill>
            <a:srgbClr val="FBF5E9">
              <a:alpha val="97000"/>
            </a:srgbClr>
          </a:solidFill>
          <a:ln w="12700">
            <a:solidFill>
              <a:srgbClr val="DDC7A4">
                <a:alpha val="62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78992" y="1335024"/>
            <a:ext cx="7223760" cy="4754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Communion services and Lord’s Supper responses</a:t>
            </a:r>
            <a:endParaRPr lang="en-US" sz="1840" dirty="0"/>
          </a:p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Eastertide worship centered on the risen Christ</a:t>
            </a:r>
            <a:endParaRPr lang="en-US" sz="1840" dirty="0"/>
          </a:p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on Luke 24 and the Emmaus road</a:t>
            </a:r>
            <a:endParaRPr lang="en-US" sz="1840" dirty="0"/>
          </a:p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Services focused on fellowship, hospitality, and the gathered church</a:t>
            </a:r>
            <a:endParaRPr lang="en-US" sz="1840" dirty="0"/>
          </a:p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Choir or congregational meditation before or after receiving communion</a:t>
            </a:r>
            <a:endParaRPr lang="en-US" sz="1840" dirty="0"/>
          </a:p>
        </p:txBody>
      </p:sp>
      <p:sp>
        <p:nvSpPr>
          <p:cNvPr id="9" name="Shap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7769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2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9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987552"/>
            <a:ext cx="10771632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6000"/>
            </a:srgbClr>
          </a:solidFill>
          <a:ln w="12700">
            <a:solidFill>
              <a:srgbClr val="C79A50">
                <a:alpha val="6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33856" y="1371600"/>
            <a:ext cx="9930384" cy="4645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is Christ recognized in the breaking of bread in Luke 24?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Scripture, prayer, fellowship, and table belong together in Acts 2:42?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it mean to ask Christ to spread His table in the heart?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should the Lord’s Table deepen unity, repentance, and gratitude?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witness should flow from recognizing the risen Lord?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5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987552"/>
            <a:ext cx="10771632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6000"/>
            </a:srgbClr>
          </a:solidFill>
          <a:ln w="12700">
            <a:solidFill>
              <a:srgbClr val="C79A50">
                <a:alpha val="6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33856" y="1371600"/>
            <a:ext cx="9930384" cy="4645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 the hymn as a communion prayer rooted in the Emmaus story.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Feel renewed wonder that the risen Christ is known by His people in word, fellowship, prayer, and table.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reverent expectation, shared fellowship, and grateful witness around the Lord’s Table.</a:t>
            </a:r>
            <a:endParaRPr lang="en-US" sz="2100" dirty="0"/>
          </a:p>
        </p:txBody>
      </p:sp>
      <p:sp>
        <p:nvSpPr>
          <p:cNvPr id="8" name="Shap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6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987552"/>
            <a:ext cx="10771632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6000"/>
            </a:srgbClr>
          </a:solidFill>
          <a:ln w="12700">
            <a:solidFill>
              <a:srgbClr val="C79A50">
                <a:alpha val="6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33856" y="1371600"/>
            <a:ext cx="9930384" cy="4645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Come to communion seeking Christ Himself, not merely a familiar custom.</a:t>
            </a:r>
            <a:endParaRPr lang="en-US" sz="1840" dirty="0"/>
          </a:p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through Scripture, prayer, repentance, and reconciliation.</a:t>
            </a:r>
            <a:endParaRPr lang="en-US" sz="1840" dirty="0"/>
          </a:p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Receive the bread and cup with gratitude for the crucified and risen Lord.</a:t>
            </a:r>
            <a:endParaRPr lang="en-US" sz="1840" dirty="0"/>
          </a:p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the Lord’s Table send you toward fellowship, hospitality, and witness.</a:t>
            </a:r>
            <a:endParaRPr lang="en-US" sz="1840" dirty="0"/>
          </a:p>
          <a:p>
            <a:pPr marL="177800" indent="-177800">
              <a:buSzPct val="100000"/>
              <a:buChar char="•"/>
            </a:pPr>
            <a:r>
              <a:rPr lang="en-US" sz="184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 for Christ to be known not only at church, but in the heart and home.</a:t>
            </a:r>
            <a:endParaRPr lang="en-US" sz="1840" dirty="0"/>
          </a:p>
        </p:txBody>
      </p:sp>
      <p:sp>
        <p:nvSpPr>
          <p:cNvPr id="8" name="Shap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BF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9"/>
          </a:solidFill>
          <a:ln w="12700">
            <a:solidFill>
              <a:srgbClr val="FBF5E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1880" dirty="0"/>
          </a:p>
        </p:txBody>
      </p:sp>
      <p:sp>
        <p:nvSpPr>
          <p:cNvPr id="4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76656" y="1005840"/>
            <a:ext cx="5349240" cy="5285232"/>
          </a:xfrm>
          <a:prstGeom prst="roundRect">
            <a:avLst>
              <a:gd name="adj" fmla="val 1384"/>
            </a:avLst>
          </a:prstGeom>
          <a:solidFill>
            <a:srgbClr val="FFFFFF"/>
          </a:solidFill>
          <a:ln w="12700">
            <a:solidFill>
              <a:srgbClr val="C79A50">
                <a:alpha val="6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172200" y="1005840"/>
            <a:ext cx="5349240" cy="5285232"/>
          </a:xfrm>
          <a:prstGeom prst="roundRect">
            <a:avLst>
              <a:gd name="adj" fmla="val 1384"/>
            </a:avLst>
          </a:prstGeom>
          <a:solidFill>
            <a:srgbClr val="FFFFFF"/>
          </a:solidFill>
          <a:ln w="12700">
            <a:solidFill>
              <a:srgbClr val="C79A50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1261872"/>
            <a:ext cx="4828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Plan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428232" y="1261872"/>
            <a:ext cx="4828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Plan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69264" y="1810512"/>
            <a:ext cx="4718304" cy="41696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66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Luke 24:30–35 aloud</a:t>
            </a:r>
            <a:endParaRPr lang="en-US" sz="1660" dirty="0"/>
          </a:p>
          <a:p>
            <a:pPr marL="152400" indent="-152400">
              <a:buSzPct val="100000"/>
              <a:buChar char="•"/>
            </a:pPr>
            <a:r>
              <a:rPr lang="en-US" sz="166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Introduce Montgomery and the hymn’s communion setting</a:t>
            </a:r>
            <a:endParaRPr lang="en-US" sz="1660" dirty="0"/>
          </a:p>
          <a:p>
            <a:pPr marL="152400" indent="-152400">
              <a:buSzPct val="100000"/>
              <a:buChar char="•"/>
            </a:pPr>
            <a:r>
              <a:rPr lang="en-US" sz="166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 the opening prayer and Emmaus image</a:t>
            </a:r>
            <a:endParaRPr lang="en-US" sz="1660" dirty="0"/>
          </a:p>
          <a:p>
            <a:pPr marL="152400" indent="-152400">
              <a:buSzPct val="100000"/>
              <a:buChar char="•"/>
            </a:pPr>
            <a:r>
              <a:rPr lang="en-US" sz="166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with one application question and prayer</a:t>
            </a:r>
            <a:endParaRPr lang="en-US" sz="1660" dirty="0"/>
          </a:p>
        </p:txBody>
      </p:sp>
      <p:sp>
        <p:nvSpPr>
          <p:cNvPr id="10" name="Text 8"/>
          <p:cNvSpPr/>
          <p:nvPr/>
        </p:nvSpPr>
        <p:spPr>
          <a:xfrm>
            <a:off x="6464808" y="1810512"/>
            <a:ext cx="4718304" cy="41696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66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Luke 24:13–35 and Acts 2:42</a:t>
            </a:r>
            <a:endParaRPr lang="en-US" sz="1660" dirty="0"/>
          </a:p>
          <a:p>
            <a:pPr marL="152400" indent="-152400">
              <a:buSzPct val="100000"/>
              <a:buChar char="•"/>
            </a:pPr>
            <a:r>
              <a:rPr lang="en-US" sz="166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Trace the hymn’s movement section by section</a:t>
            </a:r>
            <a:endParaRPr lang="en-US" sz="1660" dirty="0"/>
          </a:p>
          <a:p>
            <a:pPr marL="152400" indent="-152400">
              <a:buSzPct val="100000"/>
              <a:buChar char="•"/>
            </a:pPr>
            <a:r>
              <a:rPr lang="en-US" sz="166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 theological themes and worship use</a:t>
            </a:r>
            <a:endParaRPr lang="en-US" sz="1660" dirty="0"/>
          </a:p>
          <a:p>
            <a:pPr marL="152400" indent="-152400">
              <a:buSzPct val="100000"/>
              <a:buChar char="•"/>
            </a:pPr>
            <a:r>
              <a:rPr lang="en-US" sz="166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a communion response or group prayer practice</a:t>
            </a:r>
            <a:endParaRPr lang="en-US" sz="1660" dirty="0"/>
          </a:p>
        </p:txBody>
      </p:sp>
      <p:sp>
        <p:nvSpPr>
          <p:cNvPr id="11" name="Shape 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7769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5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987552"/>
            <a:ext cx="7132320" cy="4023360"/>
          </a:xfrm>
          <a:prstGeom prst="roundRect">
            <a:avLst>
              <a:gd name="adj" fmla="val 1818"/>
            </a:avLst>
          </a:prstGeom>
          <a:solidFill>
            <a:srgbClr val="1E1712">
              <a:alpha val="90000"/>
            </a:srgbClr>
          </a:solidFill>
          <a:ln w="15240">
            <a:solidFill>
              <a:srgbClr val="C79A50">
                <a:alpha val="66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132588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D4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 PRAYER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87552" y="1783080"/>
            <a:ext cx="6492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Known at the Table, Sent in Hope</a:t>
            </a:r>
            <a:endParaRPr lang="en-US" sz="3800" dirty="0"/>
          </a:p>
        </p:txBody>
      </p:sp>
      <p:sp>
        <p:nvSpPr>
          <p:cNvPr id="7" name="Shape 4"/>
          <p:cNvSpPr/>
          <p:nvPr/>
        </p:nvSpPr>
        <p:spPr>
          <a:xfrm>
            <a:off x="1005840" y="3364992"/>
            <a:ext cx="5120640" cy="0"/>
          </a:xfrm>
          <a:prstGeom prst="line">
            <a:avLst/>
          </a:prstGeom>
          <a:noFill/>
          <a:ln w="25400">
            <a:solidFill>
              <a:srgbClr val="C79A5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05840" y="3611880"/>
            <a:ext cx="6309360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5EC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Risen Lord, open our eyes, warm our hearts, and abide with Your people.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3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 and Prayer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987552"/>
            <a:ext cx="10771632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6000"/>
            </a:srgbClr>
          </a:solidFill>
          <a:ln w="12700">
            <a:solidFill>
              <a:srgbClr val="C79A50">
                <a:alpha val="6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33856" y="1371600"/>
            <a:ext cx="9930384" cy="4645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hymn is a brief but rich prayer for the risen Christ to be recognized and received at the table.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joins Emmaus, communion, fellowship, and spiritual nourishment.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Prayer: Risen Lord Jesus, make Yourself known to us in Your word, in fellowship, and at Your table. Abide with us, nourish our faith, and send us with joy. Amen.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BF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9"/>
          </a:solidFill>
          <a:ln w="12700">
            <a:solidFill>
              <a:srgbClr val="FBF5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0" y="1188720"/>
            <a:ext cx="1001268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DC7A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627632" y="1664208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Usage Notice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627632" y="2286000"/>
            <a:ext cx="2926080" cy="0"/>
          </a:xfrm>
          <a:prstGeom prst="line">
            <a:avLst/>
          </a:prstGeom>
          <a:noFill/>
          <a:ln w="25400">
            <a:solidFill>
              <a:srgbClr val="C79A5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627632" y="2651760"/>
            <a:ext cx="89154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627632" y="425196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769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7769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9"/>
          </a:solidFill>
          <a:ln w="12700">
            <a:solidFill>
              <a:srgbClr val="FBF5E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1880" dirty="0"/>
          </a:p>
        </p:txBody>
      </p:sp>
      <p:sp>
        <p:nvSpPr>
          <p:cNvPr id="4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76656" y="1005840"/>
            <a:ext cx="5349240" cy="5285232"/>
          </a:xfrm>
          <a:prstGeom prst="roundRect">
            <a:avLst>
              <a:gd name="adj" fmla="val 1384"/>
            </a:avLst>
          </a:prstGeom>
          <a:solidFill>
            <a:srgbClr val="FFFFFF"/>
          </a:solidFill>
          <a:ln w="12700">
            <a:solidFill>
              <a:srgbClr val="C79A50">
                <a:alpha val="6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172200" y="1005840"/>
            <a:ext cx="5349240" cy="5285232"/>
          </a:xfrm>
          <a:prstGeom prst="roundRect">
            <a:avLst>
              <a:gd name="adj" fmla="val 1384"/>
            </a:avLst>
          </a:prstGeom>
          <a:solidFill>
            <a:srgbClr val="FFFFFF"/>
          </a:solidFill>
          <a:ln w="12700">
            <a:solidFill>
              <a:srgbClr val="C79A50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1261872"/>
            <a:ext cx="4828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Text and Setting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428232" y="1261872"/>
            <a:ext cx="4828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Identity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69264" y="1810512"/>
            <a:ext cx="4718304" cy="41696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65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Title: “Be Known to Us in Breaking Bread”</a:t>
            </a:r>
            <a:endParaRPr lang="en-US" sz="1650" dirty="0"/>
          </a:p>
          <a:p>
            <a:pPr marL="152400" indent="-152400">
              <a:buSzPct val="100000"/>
              <a:buChar char="•"/>
            </a:pPr>
            <a:r>
              <a:rPr lang="en-US" sz="165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“Be known to us in breaking bread”</a:t>
            </a:r>
            <a:endParaRPr lang="en-US" sz="1650" dirty="0"/>
          </a:p>
          <a:p>
            <a:pPr marL="152400" indent="-152400">
              <a:buSzPct val="100000"/>
              <a:buChar char="•"/>
            </a:pPr>
            <a:r>
              <a:rPr lang="en-US" sz="165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Author: James Montgomery</a:t>
            </a:r>
            <a:endParaRPr lang="en-US" sz="1650" dirty="0"/>
          </a:p>
          <a:p>
            <a:pPr marL="152400" indent="-152400">
              <a:buSzPct val="100000"/>
              <a:buChar char="•"/>
            </a:pPr>
            <a:r>
              <a:rPr lang="en-US" sz="165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published in The Christian Psalmist in 1825 under “The Family Table”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6464808" y="1810512"/>
            <a:ext cx="4718304" cy="41696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65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Common Meter, 8.6.8.6</a:t>
            </a:r>
            <a:endParaRPr lang="en-US" sz="1650" dirty="0"/>
          </a:p>
          <a:p>
            <a:pPr marL="152400" indent="-152400">
              <a:buSzPct val="100000"/>
              <a:buChar char="•"/>
            </a:pPr>
            <a:r>
              <a:rPr lang="en-US" sz="165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Frequently sung to ST. FLAVIAN</a:t>
            </a:r>
            <a:endParaRPr lang="en-US" sz="1650" dirty="0"/>
          </a:p>
          <a:p>
            <a:pPr marL="152400" indent="-152400">
              <a:buSzPct val="100000"/>
              <a:buChar char="•"/>
            </a:pPr>
            <a:r>
              <a:rPr lang="en-US" sz="165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ST. FLAVIAN comes from the early English psalter tradition</a:t>
            </a:r>
            <a:endParaRPr lang="en-US" sz="1650" dirty="0"/>
          </a:p>
          <a:p>
            <a:pPr marL="152400" indent="-152400">
              <a:buSzPct val="100000"/>
              <a:buChar char="•"/>
            </a:pPr>
            <a:r>
              <a:rPr lang="en-US" sz="165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may also be sung to other Common Meter tunes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7769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4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987552"/>
            <a:ext cx="7132320" cy="4023360"/>
          </a:xfrm>
          <a:prstGeom prst="roundRect">
            <a:avLst>
              <a:gd name="adj" fmla="val 1818"/>
            </a:avLst>
          </a:prstGeom>
          <a:solidFill>
            <a:srgbClr val="1E1712">
              <a:alpha val="90000"/>
            </a:srgbClr>
          </a:solidFill>
          <a:ln w="15240">
            <a:solidFill>
              <a:srgbClr val="C79A50">
                <a:alpha val="66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132588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D4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BACKGROUND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87552" y="1783080"/>
            <a:ext cx="6492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Table Hymn from James Montgomery</a:t>
            </a:r>
            <a:endParaRPr lang="en-US" sz="3800" dirty="0"/>
          </a:p>
        </p:txBody>
      </p:sp>
      <p:sp>
        <p:nvSpPr>
          <p:cNvPr id="7" name="Shape 4"/>
          <p:cNvSpPr/>
          <p:nvPr/>
        </p:nvSpPr>
        <p:spPr>
          <a:xfrm>
            <a:off x="1005840" y="3364992"/>
            <a:ext cx="5120640" cy="0"/>
          </a:xfrm>
          <a:prstGeom prst="line">
            <a:avLst/>
          </a:prstGeom>
          <a:noFill/>
          <a:ln w="25400">
            <a:solidFill>
              <a:srgbClr val="C79A5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05840" y="3611880"/>
            <a:ext cx="6309360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5EC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brief communion text with warm biblical and pastoral depth.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9"/>
          </a:solidFill>
          <a:ln w="12700">
            <a:solidFill>
              <a:srgbClr val="FBF5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0"/>
            <a:ext cx="3047695" cy="6858000"/>
          </a:xfrm>
          <a:prstGeom prst="rect">
            <a:avLst/>
          </a:prstGeom>
          <a:solidFill>
            <a:srgbClr val="EADCC3"/>
          </a:solidFill>
          <a:ln w="12700">
            <a:solidFill>
              <a:srgbClr val="EADCC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217152" y="256032"/>
            <a:ext cx="2697480" cy="6291072"/>
          </a:xfrm>
          <a:prstGeom prst="rect">
            <a:avLst/>
          </a:prstGeom>
          <a:solidFill>
            <a:srgbClr val="F5EBD9">
              <a:alpha val="75000"/>
            </a:srgbClr>
          </a:solidFill>
          <a:ln w="12700">
            <a:solidFill>
              <a:srgbClr val="CDB987">
                <a:alpha val="2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1880" dirty="0"/>
          </a:p>
        </p:txBody>
      </p:sp>
      <p:sp>
        <p:nvSpPr>
          <p:cNvPr id="6" name="Shape 4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950976"/>
            <a:ext cx="8065008" cy="5394960"/>
          </a:xfrm>
          <a:prstGeom prst="roundRect">
            <a:avLst>
              <a:gd name="adj" fmla="val 1356"/>
            </a:avLst>
          </a:prstGeom>
          <a:solidFill>
            <a:srgbClr val="FBF5E9">
              <a:alpha val="97000"/>
            </a:srgbClr>
          </a:solidFill>
          <a:ln w="12700">
            <a:solidFill>
              <a:srgbClr val="DDC7A4">
                <a:alpha val="62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78992" y="1335024"/>
            <a:ext cx="7223760" cy="4754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2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James Montgomery was a poet, editor, hymn writer, and public advocate shaped in part by a Moravian background.</a:t>
            </a:r>
            <a:endParaRPr lang="en-US" sz="1820" dirty="0"/>
          </a:p>
          <a:p>
            <a:pPr marL="177800" indent="-177800">
              <a:buSzPct val="100000"/>
              <a:buChar char="•"/>
            </a:pPr>
            <a:r>
              <a:rPr lang="en-US" sz="182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 published this hymn in 1825 in The Christian Psalmist, a collection intended for public, private, and social devotion.</a:t>
            </a:r>
            <a:endParaRPr lang="en-US" sz="1820" dirty="0"/>
          </a:p>
          <a:p>
            <a:pPr marL="177800" indent="-177800">
              <a:buSzPct val="100000"/>
              <a:buChar char="•"/>
            </a:pPr>
            <a:r>
              <a:rPr lang="en-US" sz="182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heading “The Family Table” helps explain the hymn’s intimate tone: it is a prayer for fellowship with Christ at the table.</a:t>
            </a:r>
            <a:endParaRPr lang="en-US" sz="1820" dirty="0"/>
          </a:p>
          <a:p>
            <a:pPr marL="177800" indent="-177800">
              <a:buSzPct val="100000"/>
              <a:buChar char="•"/>
            </a:pPr>
            <a:r>
              <a:rPr lang="en-US" sz="182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 simplicity has helped it serve as a quiet communion hymn across many English-language Protestant traditions.</a:t>
            </a:r>
            <a:endParaRPr lang="en-US" sz="1820" dirty="0"/>
          </a:p>
        </p:txBody>
      </p:sp>
      <p:sp>
        <p:nvSpPr>
          <p:cNvPr id="9" name="Shap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7769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1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987552"/>
            <a:ext cx="10771632" cy="5285232"/>
          </a:xfrm>
          <a:prstGeom prst="roundRect">
            <a:avLst>
              <a:gd name="adj" fmla="val 1384"/>
            </a:avLst>
          </a:prstGeom>
          <a:solidFill>
            <a:srgbClr val="1E1712">
              <a:alpha val="86000"/>
            </a:srgbClr>
          </a:solidFill>
          <a:ln w="12700">
            <a:solidFill>
              <a:srgbClr val="C79A50">
                <a:alpha val="6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33856" y="1371600"/>
            <a:ext cx="9930384" cy="4645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helps the church approach communion as prayerful encounter with the risen Lord.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Lord’s Table with Scripture, fellowship, and worship rather than treating it as an isolated act.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congregations language for reverence, expectation, and gratitude.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F7EF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reminds worshipers that Christ is known not only in memory but in living fellowship by faith.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2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987552"/>
            <a:ext cx="7132320" cy="4023360"/>
          </a:xfrm>
          <a:prstGeom prst="roundRect">
            <a:avLst>
              <a:gd name="adj" fmla="val 1818"/>
            </a:avLst>
          </a:prstGeom>
          <a:solidFill>
            <a:srgbClr val="1E1712">
              <a:alpha val="90000"/>
            </a:srgbClr>
          </a:solidFill>
          <a:ln w="15240">
            <a:solidFill>
              <a:srgbClr val="C79A50">
                <a:alpha val="66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132588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D4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BIBLICAL FOUNDATION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87552" y="1783080"/>
            <a:ext cx="6492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Recognized in the Breaking of Bread</a:t>
            </a:r>
            <a:endParaRPr lang="en-US" sz="3800" dirty="0"/>
          </a:p>
        </p:txBody>
      </p:sp>
      <p:sp>
        <p:nvSpPr>
          <p:cNvPr id="7" name="Shape 4"/>
          <p:cNvSpPr/>
          <p:nvPr/>
        </p:nvSpPr>
        <p:spPr>
          <a:xfrm>
            <a:off x="1005840" y="3364992"/>
            <a:ext cx="5120640" cy="0"/>
          </a:xfrm>
          <a:prstGeom prst="line">
            <a:avLst/>
          </a:prstGeom>
          <a:noFill/>
          <a:ln w="25400">
            <a:solidFill>
              <a:srgbClr val="C79A5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05840" y="3611880"/>
            <a:ext cx="6309360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5EC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road to Emmaus gives the hymn its central image and prayer.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bknown_assets/bg3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Primary Scripture</a:t>
            </a:r>
            <a:endParaRPr lang="en-US" sz="1880" dirty="0"/>
          </a:p>
        </p:txBody>
      </p:sp>
      <p:sp>
        <p:nvSpPr>
          <p:cNvPr id="5" name="Shape 2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051560" y="1353312"/>
            <a:ext cx="10149840" cy="4343400"/>
          </a:xfrm>
          <a:prstGeom prst="roundRect">
            <a:avLst>
              <a:gd name="adj" fmla="val 1684"/>
            </a:avLst>
          </a:prstGeom>
          <a:solidFill>
            <a:srgbClr val="211913">
              <a:alpha val="85000"/>
            </a:srgbClr>
          </a:solidFill>
          <a:ln w="13970">
            <a:solidFill>
              <a:srgbClr val="C79A50">
                <a:alpha val="6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298448" y="1444752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C79A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1993392" y="1810512"/>
            <a:ext cx="864108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Their eyes were opened, and they recognized him; then he vanished out of their sight.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1920240" y="4224528"/>
            <a:ext cx="3291840" cy="0"/>
          </a:xfrm>
          <a:prstGeom prst="line">
            <a:avLst/>
          </a:prstGeom>
          <a:noFill/>
          <a:ln w="16510">
            <a:solidFill>
              <a:srgbClr val="C79A5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920240" y="4443984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D4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Luke 24:31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00000">
              <a:alpha val="2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9DD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9"/>
          </a:solidFill>
          <a:ln w="12700">
            <a:solidFill>
              <a:srgbClr val="FBF5E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0"/>
            <a:ext cx="3047695" cy="6858000"/>
          </a:xfrm>
          <a:prstGeom prst="rect">
            <a:avLst/>
          </a:prstGeom>
          <a:solidFill>
            <a:srgbClr val="EADCC3"/>
          </a:solidFill>
          <a:ln w="12700">
            <a:solidFill>
              <a:srgbClr val="EADCC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217152" y="256032"/>
            <a:ext cx="2697480" cy="6291072"/>
          </a:xfrm>
          <a:prstGeom prst="rect">
            <a:avLst/>
          </a:prstGeom>
          <a:solidFill>
            <a:srgbClr val="F5EBD9">
              <a:alpha val="75000"/>
            </a:srgbClr>
          </a:solidFill>
          <a:ln w="12700">
            <a:solidFill>
              <a:srgbClr val="CDB987">
                <a:alpha val="2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329184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80" b="1" dirty="0">
                <a:solidFill>
                  <a:srgbClr val="2F5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Supporting Scriptures</a:t>
            </a:r>
            <a:endParaRPr lang="en-US" sz="1880" dirty="0"/>
          </a:p>
        </p:txBody>
      </p:sp>
      <p:sp>
        <p:nvSpPr>
          <p:cNvPr id="6" name="Shape 4"/>
          <p:cNvSpPr/>
          <p:nvPr/>
        </p:nvSpPr>
        <p:spPr>
          <a:xfrm>
            <a:off x="566928" y="758952"/>
            <a:ext cx="2743200" cy="0"/>
          </a:xfrm>
          <a:prstGeom prst="line">
            <a:avLst/>
          </a:prstGeom>
          <a:noFill/>
          <a:ln w="17780">
            <a:solidFill>
              <a:srgbClr val="C79A5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950976"/>
            <a:ext cx="8065008" cy="5394960"/>
          </a:xfrm>
          <a:prstGeom prst="roundRect">
            <a:avLst>
              <a:gd name="adj" fmla="val 1356"/>
            </a:avLst>
          </a:prstGeom>
          <a:solidFill>
            <a:srgbClr val="FBF5E9">
              <a:alpha val="97000"/>
            </a:srgbClr>
          </a:solidFill>
          <a:ln w="12700">
            <a:solidFill>
              <a:srgbClr val="DDC7A4">
                <a:alpha val="62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78992" y="1335024"/>
            <a:ext cx="7223760" cy="4754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Luke 24:32–35 shows that recognition leads to burning hearts, gathered fellowship, and witness.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Acts 2:42 places the breaking of bread alongside the apostles’ teaching, fellowship, and prayer.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Corinthians 10:16 speaks of the bread and cup as a sharing in Christ.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Corinthians 11:26 teaches that the meal proclaims the Lord’s death until He comes.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E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6:35 identifies Jesus as the bread of life.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6601968"/>
            <a:ext cx="7680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7769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 Known to Us in Breaking Bread</dc:title>
  <dc:subject>Hymn study resource</dc:subject>
  <dc:creator>HymnInfo.com</dc:creator>
  <cp:lastModifiedBy>HymnInfo.com</cp:lastModifiedBy>
  <cp:revision>1</cp:revision>
  <dcterms:created xsi:type="dcterms:W3CDTF">2026-07-06T01:09:06Z</dcterms:created>
  <dcterms:modified xsi:type="dcterms:W3CDTF">2026-07-06T01:09:06Z</dcterms:modified>
</cp:coreProperties>
</file>